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2" r:id="rId3"/>
    <p:sldId id="263" r:id="rId4"/>
    <p:sldId id="264" r:id="rId5"/>
    <p:sldId id="265" r:id="rId6"/>
    <p:sldId id="266" r:id="rId7"/>
    <p:sldId id="267" r:id="rId8"/>
    <p:sldId id="260" r:id="rId9"/>
    <p:sldId id="268" r:id="rId10"/>
    <p:sldId id="258" r:id="rId11"/>
    <p:sldId id="259" r:id="rId12"/>
    <p:sldId id="257" r:id="rId13"/>
    <p:sldId id="269" r:id="rId14"/>
    <p:sldId id="270" r:id="rId15"/>
    <p:sldId id="273"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90" d="100"/>
          <a:sy n="90" d="100"/>
        </p:scale>
        <p:origin x="-504"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91679A-6CE4-420F-A69C-2B0DBD473755}" type="datetimeFigureOut">
              <a:rPr lang="en-US" smtClean="0"/>
              <a:pPr/>
              <a:t>2/12/2010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2179E1-E25D-4E16-B1B6-929D4992B12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91679A-6CE4-420F-A69C-2B0DBD473755}" type="datetimeFigureOut">
              <a:rPr lang="en-US" smtClean="0"/>
              <a:pPr/>
              <a:t>2/12/2010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2179E1-E25D-4E16-B1B6-929D4992B12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91679A-6CE4-420F-A69C-2B0DBD473755}" type="datetimeFigureOut">
              <a:rPr lang="en-US" smtClean="0"/>
              <a:pPr/>
              <a:t>2/12/2010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2179E1-E25D-4E16-B1B6-929D4992B12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91679A-6CE4-420F-A69C-2B0DBD473755}" type="datetimeFigureOut">
              <a:rPr lang="en-US" smtClean="0"/>
              <a:pPr/>
              <a:t>2/12/2010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2179E1-E25D-4E16-B1B6-929D4992B12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91679A-6CE4-420F-A69C-2B0DBD473755}" type="datetimeFigureOut">
              <a:rPr lang="en-US" smtClean="0"/>
              <a:pPr/>
              <a:t>2/12/2010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2179E1-E25D-4E16-B1B6-929D4992B12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91679A-6CE4-420F-A69C-2B0DBD473755}" type="datetimeFigureOut">
              <a:rPr lang="en-US" smtClean="0"/>
              <a:pPr/>
              <a:t>2/12/2010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2179E1-E25D-4E16-B1B6-929D4992B12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91679A-6CE4-420F-A69C-2B0DBD473755}" type="datetimeFigureOut">
              <a:rPr lang="en-US" smtClean="0"/>
              <a:pPr/>
              <a:t>2/12/2010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2179E1-E25D-4E16-B1B6-929D4992B12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91679A-6CE4-420F-A69C-2B0DBD473755}" type="datetimeFigureOut">
              <a:rPr lang="en-US" smtClean="0"/>
              <a:pPr/>
              <a:t>2/12/2010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2179E1-E25D-4E16-B1B6-929D4992B12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91679A-6CE4-420F-A69C-2B0DBD473755}" type="datetimeFigureOut">
              <a:rPr lang="en-US" smtClean="0"/>
              <a:pPr/>
              <a:t>2/12/2010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2179E1-E25D-4E16-B1B6-929D4992B12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91679A-6CE4-420F-A69C-2B0DBD473755}" type="datetimeFigureOut">
              <a:rPr lang="en-US" smtClean="0"/>
              <a:pPr/>
              <a:t>2/12/2010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2179E1-E25D-4E16-B1B6-929D4992B12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91679A-6CE4-420F-A69C-2B0DBD473755}" type="datetimeFigureOut">
              <a:rPr lang="en-US" smtClean="0"/>
              <a:pPr/>
              <a:t>2/12/2010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2179E1-E25D-4E16-B1B6-929D4992B12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91679A-6CE4-420F-A69C-2B0DBD473755}" type="datetimeFigureOut">
              <a:rPr lang="en-US" smtClean="0"/>
              <a:pPr/>
              <a:t>2/12/2010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2179E1-E25D-4E16-B1B6-929D4992B12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1066800" y="152400"/>
            <a:ext cx="7134543" cy="6093500"/>
            <a:chOff x="1066800" y="152400"/>
            <a:chExt cx="7134543" cy="6093500"/>
          </a:xfrm>
        </p:grpSpPr>
        <p:sp>
          <p:nvSpPr>
            <p:cNvPr id="4" name="TextBox 3"/>
            <p:cNvSpPr txBox="1"/>
            <p:nvPr/>
          </p:nvSpPr>
          <p:spPr>
            <a:xfrm>
              <a:off x="3124200" y="152400"/>
              <a:ext cx="1915909" cy="307777"/>
            </a:xfrm>
            <a:prstGeom prst="rect">
              <a:avLst/>
            </a:prstGeom>
            <a:noFill/>
          </p:spPr>
          <p:txBody>
            <a:bodyPr wrap="none" rtlCol="0">
              <a:spAutoFit/>
            </a:bodyPr>
            <a:lstStyle/>
            <a:p>
              <a:r>
                <a:rPr lang="en-US" sz="1400" b="1" dirty="0" smtClean="0">
                  <a:latin typeface="Arial Unicode MS" pitchFamily="34" charset="-128"/>
                  <a:ea typeface="Arial Unicode MS" pitchFamily="34" charset="-128"/>
                  <a:cs typeface="Arial Unicode MS" pitchFamily="34" charset="-128"/>
                </a:rPr>
                <a:t>7 </a:t>
              </a:r>
              <a:r>
                <a:rPr lang="en-US" sz="1400" b="1" i="1" dirty="0" err="1" smtClean="0">
                  <a:latin typeface="Arial Unicode MS" pitchFamily="34" charset="-128"/>
                  <a:ea typeface="Arial Unicode MS" pitchFamily="34" charset="-128"/>
                  <a:cs typeface="Arial Unicode MS" pitchFamily="34" charset="-128"/>
                </a:rPr>
                <a:t>Yojana</a:t>
              </a:r>
              <a:r>
                <a:rPr lang="en-US" sz="1400" b="1" i="1" dirty="0" smtClean="0">
                  <a:latin typeface="Arial Unicode MS" pitchFamily="34" charset="-128"/>
                  <a:ea typeface="Arial Unicode MS" pitchFamily="34" charset="-128"/>
                  <a:cs typeface="Arial Unicode MS" pitchFamily="34" charset="-128"/>
                </a:rPr>
                <a:t> </a:t>
              </a:r>
              <a:r>
                <a:rPr lang="en-US" sz="1400" b="1" dirty="0" smtClean="0">
                  <a:latin typeface="Arial Unicode MS" pitchFamily="34" charset="-128"/>
                  <a:ea typeface="Arial Unicode MS" pitchFamily="34" charset="-128"/>
                  <a:cs typeface="Arial Unicode MS" pitchFamily="34" charset="-128"/>
                </a:rPr>
                <a:t>and 7 </a:t>
              </a:r>
              <a:r>
                <a:rPr lang="en-US" sz="1400" b="1" i="1" dirty="0" err="1" smtClean="0">
                  <a:latin typeface="Arial Unicode MS" pitchFamily="34" charset="-128"/>
                  <a:ea typeface="Arial Unicode MS" pitchFamily="34" charset="-128"/>
                  <a:cs typeface="Arial Unicode MS" pitchFamily="34" charset="-128"/>
                </a:rPr>
                <a:t>yugas</a:t>
              </a:r>
              <a:endParaRPr lang="en-IN" sz="1400" b="1" i="1" dirty="0">
                <a:latin typeface="Arial Unicode MS" pitchFamily="34" charset="-128"/>
                <a:ea typeface="Arial Unicode MS" pitchFamily="34" charset="-128"/>
                <a:cs typeface="Arial Unicode MS" pitchFamily="34" charset="-128"/>
              </a:endParaRPr>
            </a:p>
          </p:txBody>
        </p:sp>
        <p:sp>
          <p:nvSpPr>
            <p:cNvPr id="5" name="TextBox 4"/>
            <p:cNvSpPr txBox="1"/>
            <p:nvPr/>
          </p:nvSpPr>
          <p:spPr>
            <a:xfrm>
              <a:off x="1371600" y="457200"/>
              <a:ext cx="6405921" cy="584775"/>
            </a:xfrm>
            <a:prstGeom prst="rect">
              <a:avLst/>
            </a:prstGeom>
            <a:noFill/>
          </p:spPr>
          <p:txBody>
            <a:bodyPr wrap="none" rtlCol="0">
              <a:spAutoFit/>
            </a:bodyPr>
            <a:lstStyle/>
            <a:p>
              <a:r>
                <a:rPr lang="hi-IN" sz="1400" dirty="0" smtClean="0">
                  <a:latin typeface="Arial Unicode MS" pitchFamily="34" charset="-128"/>
                  <a:ea typeface="Arial Unicode MS" pitchFamily="34" charset="-128"/>
                  <a:cs typeface="Arial Unicode MS" pitchFamily="34" charset="-128"/>
                </a:rPr>
                <a:t>स</a:t>
              </a:r>
              <a:r>
                <a:rPr lang="hi-IN" sz="1400" dirty="0" smtClean="0">
                  <a:latin typeface="Arial Unicode MS"/>
                  <a:ea typeface="Arial Unicode MS"/>
                  <a:cs typeface="Arial Unicode MS"/>
                </a:rPr>
                <a:t>प्त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युञ्जन्ति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रथमेकचक्रमेको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अश्वो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वहति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सप्तनामा</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ऋक्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१</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१६४</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अस्यवामीयसूक्त</a:t>
              </a:r>
              <a:endParaRPr lang="en-US" sz="1400" dirty="0" smtClean="0">
                <a:latin typeface="Arial Unicode MS"/>
                <a:ea typeface="Arial Unicode MS"/>
                <a:cs typeface="Arial Unicode MS"/>
              </a:endParaRPr>
            </a:p>
            <a:p>
              <a:r>
                <a:rPr lang="hi-IN" sz="1400" dirty="0" smtClean="0">
                  <a:latin typeface="Arial Unicode MS"/>
                  <a:ea typeface="Arial Unicode MS"/>
                  <a:cs typeface="Arial Unicode MS"/>
                </a:rPr>
                <a:t>युजिर्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योगे</a:t>
              </a:r>
              <a:r>
                <a:rPr lang="en-US" sz="1400" dirty="0" smtClean="0">
                  <a:latin typeface="Arial Unicode MS"/>
                  <a:ea typeface="Arial Unicode MS"/>
                  <a:cs typeface="Arial Unicode MS"/>
                </a:rPr>
                <a:t>, </a:t>
              </a:r>
              <a:r>
                <a:rPr lang="en-US" sz="1400" i="1" dirty="0" err="1" smtClean="0">
                  <a:latin typeface="Arial Unicode MS" pitchFamily="34" charset="-128"/>
                  <a:ea typeface="Arial Unicode MS" pitchFamily="34" charset="-128"/>
                  <a:cs typeface="Arial Unicode MS" pitchFamily="34" charset="-128"/>
                </a:rPr>
                <a:t>Yujir</a:t>
              </a:r>
              <a:r>
                <a:rPr lang="en-US" sz="1400" dirty="0" smtClean="0">
                  <a:latin typeface="Arial Unicode MS" pitchFamily="34" charset="-128"/>
                  <a:ea typeface="Arial Unicode MS" pitchFamily="34" charset="-128"/>
                  <a:cs typeface="Arial Unicode MS" pitchFamily="34" charset="-128"/>
                </a:rPr>
                <a:t> verb= to add, This forms </a:t>
              </a:r>
              <a:r>
                <a:rPr lang="en-US" sz="1400" i="1" dirty="0" err="1" smtClean="0">
                  <a:latin typeface="Arial Unicode MS" pitchFamily="34" charset="-128"/>
                  <a:ea typeface="Arial Unicode MS" pitchFamily="34" charset="-128"/>
                  <a:cs typeface="Arial Unicode MS" pitchFamily="34" charset="-128"/>
                </a:rPr>
                <a:t>yuga</a:t>
              </a:r>
              <a:r>
                <a:rPr lang="en-US" sz="1400" dirty="0" smtClean="0">
                  <a:latin typeface="Arial Unicode MS" pitchFamily="34" charset="-128"/>
                  <a:ea typeface="Arial Unicode MS" pitchFamily="34" charset="-128"/>
                  <a:cs typeface="Arial Unicode MS" pitchFamily="34" charset="-128"/>
                </a:rPr>
                <a:t> and </a:t>
              </a:r>
              <a:r>
                <a:rPr lang="en-US" sz="1400" i="1" dirty="0" err="1" smtClean="0">
                  <a:latin typeface="Arial Unicode MS" pitchFamily="34" charset="-128"/>
                  <a:ea typeface="Arial Unicode MS" pitchFamily="34" charset="-128"/>
                  <a:cs typeface="Arial Unicode MS" pitchFamily="34" charset="-128"/>
                </a:rPr>
                <a:t>yojana</a:t>
              </a:r>
              <a:r>
                <a:rPr lang="en-US" sz="1400" dirty="0" smtClean="0">
                  <a:latin typeface="Arial Unicode MS" pitchFamily="34" charset="-128"/>
                  <a:ea typeface="Arial Unicode MS" pitchFamily="34" charset="-128"/>
                  <a:cs typeface="Arial Unicode MS" pitchFamily="34" charset="-128"/>
                </a:rPr>
                <a:t>-both unite in 7 ways.</a:t>
              </a:r>
              <a:r>
                <a:rPr lang="en-US" dirty="0" smtClean="0">
                  <a:latin typeface="SHREE-DEV7-0706" pitchFamily="2" charset="0"/>
                </a:rPr>
                <a:t>$</a:t>
              </a:r>
              <a:endParaRPr lang="en-IN" dirty="0">
                <a:latin typeface="SHREE-DEV7-0706" pitchFamily="2" charset="0"/>
              </a:endParaRPr>
            </a:p>
          </p:txBody>
        </p:sp>
        <p:sp>
          <p:nvSpPr>
            <p:cNvPr id="6" name="TextBox 5"/>
            <p:cNvSpPr txBox="1"/>
            <p:nvPr/>
          </p:nvSpPr>
          <p:spPr>
            <a:xfrm>
              <a:off x="1524000" y="1066800"/>
              <a:ext cx="4738798" cy="1169551"/>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Two </a:t>
              </a:r>
              <a:r>
                <a:rPr lang="en-US" sz="1400" i="1" dirty="0" err="1" smtClean="0">
                  <a:latin typeface="Arial Unicode MS" pitchFamily="34" charset="-128"/>
                  <a:ea typeface="Arial Unicode MS" pitchFamily="34" charset="-128"/>
                  <a:cs typeface="Arial Unicode MS" pitchFamily="34" charset="-128"/>
                </a:rPr>
                <a:t>Yojanas</a:t>
              </a:r>
              <a:r>
                <a:rPr lang="en-US" sz="1400" dirty="0" smtClean="0">
                  <a:latin typeface="Arial Unicode MS" pitchFamily="34" charset="-128"/>
                  <a:ea typeface="Arial Unicode MS" pitchFamily="34" charset="-128"/>
                  <a:cs typeface="Arial Unicode MS" pitchFamily="34" charset="-128"/>
                </a:rPr>
                <a:t> by </a:t>
              </a:r>
              <a:r>
                <a:rPr lang="en-US" sz="1400" i="1" dirty="0" err="1" smtClean="0">
                  <a:latin typeface="Arial Unicode MS" pitchFamily="34" charset="-128"/>
                  <a:ea typeface="Arial Unicode MS" pitchFamily="34" charset="-128"/>
                  <a:cs typeface="Arial Unicode MS" pitchFamily="34" charset="-128"/>
                </a:rPr>
                <a:t>Bh</a:t>
              </a:r>
              <a:r>
                <a:rPr lang="en-US" sz="1400" i="1" dirty="0" err="1" smtClean="0">
                  <a:latin typeface="Arial Unicode MS"/>
                  <a:ea typeface="Arial Unicode MS"/>
                  <a:cs typeface="Arial Unicode MS"/>
                </a:rPr>
                <a:t>āskarāchārya</a:t>
              </a:r>
              <a:r>
                <a:rPr lang="en-US" sz="1400" dirty="0" smtClean="0">
                  <a:latin typeface="Arial Unicode MS"/>
                  <a:ea typeface="Arial Unicode MS"/>
                  <a:cs typeface="Arial Unicode MS"/>
                </a:rPr>
                <a:t>-II for 2 purposes-</a:t>
              </a:r>
            </a:p>
            <a:p>
              <a:pPr marL="342900" indent="-342900">
                <a:buAutoNum type="arabicPeriod"/>
              </a:pPr>
              <a:r>
                <a:rPr lang="en-US" sz="1400" dirty="0" smtClean="0">
                  <a:latin typeface="Arial Unicode MS"/>
                  <a:ea typeface="Arial Unicode MS"/>
                  <a:cs typeface="Arial Unicode MS"/>
                </a:rPr>
                <a:t>Astronomy- </a:t>
              </a:r>
              <a:r>
                <a:rPr lang="en-US" sz="1400" i="1" dirty="0" err="1" smtClean="0">
                  <a:latin typeface="Arial Unicode MS"/>
                  <a:ea typeface="Arial Unicode MS"/>
                  <a:cs typeface="Arial Unicode MS"/>
                </a:rPr>
                <a:t>Siddhānta-śiroma</a:t>
              </a:r>
              <a:r>
                <a:rPr lang="lv-LV" sz="1400" i="1" dirty="0" smtClean="0">
                  <a:latin typeface="Arial Unicode MS"/>
                  <a:ea typeface="Arial Unicode MS"/>
                  <a:cs typeface="Arial Unicode MS"/>
                </a:rPr>
                <a:t>ņ</a:t>
              </a:r>
              <a:r>
                <a:rPr lang="en-US" sz="1400" i="1" dirty="0" err="1" smtClean="0">
                  <a:latin typeface="Arial Unicode MS"/>
                  <a:ea typeface="Arial Unicode MS"/>
                  <a:cs typeface="Arial Unicode MS"/>
                </a:rPr>
                <a:t>i</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-earth is standard-</a:t>
              </a:r>
            </a:p>
            <a:p>
              <a:pPr marL="342900" indent="-342900"/>
              <a:r>
                <a:rPr lang="en-US" sz="1400" dirty="0" smtClean="0">
                  <a:latin typeface="Arial Unicode MS"/>
                  <a:ea typeface="Arial Unicode MS"/>
                  <a:cs typeface="Arial Unicode MS"/>
                </a:rPr>
                <a:t>      Equator = 5000 </a:t>
              </a:r>
              <a:r>
                <a:rPr lang="en-US" sz="1400" i="1" dirty="0" err="1" smtClean="0">
                  <a:latin typeface="Arial Unicode MS"/>
                  <a:ea typeface="Arial Unicode MS"/>
                  <a:cs typeface="Arial Unicode MS"/>
                </a:rPr>
                <a:t>yojanas</a:t>
              </a:r>
              <a:r>
                <a:rPr lang="en-US" sz="1400" dirty="0" smtClean="0">
                  <a:latin typeface="Arial Unicode MS"/>
                  <a:ea typeface="Arial Unicode MS"/>
                  <a:cs typeface="Arial Unicode MS"/>
                </a:rPr>
                <a:t>, 1 </a:t>
              </a:r>
              <a:r>
                <a:rPr lang="en-US" sz="1400" i="1" dirty="0" err="1" smtClean="0">
                  <a:latin typeface="Arial Unicode MS"/>
                  <a:ea typeface="Arial Unicode MS"/>
                  <a:cs typeface="Arial Unicode MS"/>
                </a:rPr>
                <a:t>yojana</a:t>
              </a:r>
              <a:r>
                <a:rPr lang="en-US" sz="1400" dirty="0" smtClean="0">
                  <a:latin typeface="Arial Unicode MS"/>
                  <a:ea typeface="Arial Unicode MS"/>
                  <a:cs typeface="Arial Unicode MS"/>
                </a:rPr>
                <a:t> = 8 </a:t>
              </a:r>
              <a:r>
                <a:rPr lang="en-US" sz="1400" dirty="0" err="1" smtClean="0">
                  <a:latin typeface="Arial Unicode MS"/>
                  <a:ea typeface="Arial Unicode MS"/>
                  <a:cs typeface="Arial Unicode MS"/>
                </a:rPr>
                <a:t>Kms</a:t>
              </a:r>
              <a:r>
                <a:rPr lang="en-US" sz="1400" dirty="0" smtClean="0">
                  <a:latin typeface="Arial Unicode MS"/>
                  <a:ea typeface="Arial Unicode MS"/>
                  <a:cs typeface="Arial Unicode MS"/>
                </a:rPr>
                <a:t>.</a:t>
              </a:r>
            </a:p>
            <a:p>
              <a:pPr marL="342900" indent="-342900">
                <a:buAutoNum type="arabicPeriod" startAt="2"/>
              </a:pPr>
              <a:r>
                <a:rPr lang="en-US" sz="1400" dirty="0" smtClean="0">
                  <a:latin typeface="Arial Unicode MS"/>
                  <a:ea typeface="Arial Unicode MS"/>
                  <a:cs typeface="Arial Unicode MS"/>
                </a:rPr>
                <a:t>Human use-</a:t>
              </a:r>
              <a:r>
                <a:rPr lang="en-US" sz="1400" i="1" dirty="0" err="1" smtClean="0">
                  <a:latin typeface="Arial Unicode MS"/>
                  <a:ea typeface="Arial Unicode MS"/>
                  <a:cs typeface="Arial Unicode MS"/>
                </a:rPr>
                <a:t>Līlāvatī</a:t>
              </a:r>
              <a:r>
                <a:rPr lang="en-US" sz="1400" i="1" dirty="0" smtClean="0">
                  <a:latin typeface="Arial Unicode MS"/>
                  <a:ea typeface="Arial Unicode MS"/>
                  <a:cs typeface="Arial Unicode MS"/>
                </a:rPr>
                <a:t>-</a:t>
              </a:r>
              <a:r>
                <a:rPr lang="en-US" sz="1400" i="1" dirty="0" err="1" smtClean="0">
                  <a:latin typeface="Arial Unicode MS"/>
                  <a:ea typeface="Arial Unicode MS"/>
                  <a:cs typeface="Arial Unicode MS"/>
                </a:rPr>
                <a:t>Angula</a:t>
              </a:r>
              <a:r>
                <a:rPr lang="en-US" sz="1400" dirty="0" smtClean="0">
                  <a:latin typeface="Arial Unicode MS"/>
                  <a:ea typeface="Arial Unicode MS"/>
                  <a:cs typeface="Arial Unicode MS"/>
                </a:rPr>
                <a:t> (finger width) is standard.</a:t>
              </a:r>
            </a:p>
            <a:p>
              <a:pPr marL="342900" indent="-342900"/>
              <a:r>
                <a:rPr lang="en-US" sz="1400" dirty="0" smtClean="0">
                  <a:latin typeface="Arial Unicode MS"/>
                  <a:ea typeface="Arial Unicode MS"/>
                  <a:cs typeface="Arial Unicode MS"/>
                </a:rPr>
                <a:t>       1 </a:t>
              </a:r>
              <a:r>
                <a:rPr lang="en-US" sz="1400" i="1" dirty="0" err="1" smtClean="0">
                  <a:latin typeface="Arial Unicode MS"/>
                  <a:ea typeface="Arial Unicode MS"/>
                  <a:cs typeface="Arial Unicode MS"/>
                </a:rPr>
                <a:t>Yojana</a:t>
              </a:r>
              <a:r>
                <a:rPr lang="en-US" sz="1400" dirty="0" smtClean="0">
                  <a:latin typeface="Arial Unicode MS"/>
                  <a:ea typeface="Arial Unicode MS"/>
                  <a:cs typeface="Arial Unicode MS"/>
                </a:rPr>
                <a:t> = 32,000 hands = 16 </a:t>
              </a:r>
              <a:r>
                <a:rPr lang="en-US" sz="1400" dirty="0" err="1" smtClean="0">
                  <a:latin typeface="Arial Unicode MS"/>
                  <a:ea typeface="Arial Unicode MS"/>
                  <a:cs typeface="Arial Unicode MS"/>
                </a:rPr>
                <a:t>Kms</a:t>
              </a:r>
              <a:r>
                <a:rPr lang="en-US" sz="1400" dirty="0" smtClean="0">
                  <a:latin typeface="Arial Unicode MS"/>
                  <a:ea typeface="Arial Unicode MS"/>
                  <a:cs typeface="Arial Unicode MS"/>
                </a:rPr>
                <a:t>.</a:t>
              </a:r>
              <a:endParaRPr lang="en-IN" sz="1400" dirty="0">
                <a:latin typeface="Arial Unicode MS" pitchFamily="34" charset="-128"/>
                <a:ea typeface="Arial Unicode MS" pitchFamily="34" charset="-128"/>
                <a:cs typeface="Arial Unicode MS" pitchFamily="34" charset="-128"/>
              </a:endParaRPr>
            </a:p>
          </p:txBody>
        </p:sp>
        <p:sp>
          <p:nvSpPr>
            <p:cNvPr id="7" name="TextBox 6"/>
            <p:cNvSpPr txBox="1"/>
            <p:nvPr/>
          </p:nvSpPr>
          <p:spPr>
            <a:xfrm>
              <a:off x="1143000" y="2133600"/>
              <a:ext cx="7058343" cy="523220"/>
            </a:xfrm>
            <a:prstGeom prst="rect">
              <a:avLst/>
            </a:prstGeom>
            <a:noFill/>
          </p:spPr>
          <p:txBody>
            <a:bodyPr wrap="none" rtlCol="0">
              <a:spAutoFit/>
            </a:bodyPr>
            <a:lstStyle/>
            <a:p>
              <a:r>
                <a:rPr lang="hi-IN" sz="1400" dirty="0" smtClean="0">
                  <a:latin typeface="Arial Unicode MS" pitchFamily="34" charset="-128"/>
                  <a:ea typeface="Arial Unicode MS" pitchFamily="34" charset="-128"/>
                  <a:cs typeface="Arial Unicode MS" pitchFamily="34" charset="-128"/>
                </a:rPr>
                <a:t>श</a:t>
              </a:r>
              <a:r>
                <a:rPr lang="hi-IN" sz="1400" dirty="0" smtClean="0">
                  <a:latin typeface="Arial Unicode MS"/>
                  <a:ea typeface="Arial Unicode MS"/>
                  <a:cs typeface="Arial Unicode MS"/>
                </a:rPr>
                <a:t>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योजने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ह</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एष</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आदित्य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इतस्तपति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कौषीतकि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ब्राह्मण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उपनिषद्</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८</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३</a:t>
              </a:r>
              <a:r>
                <a:rPr lang="en-US" sz="1400" dirty="0" smtClean="0">
                  <a:latin typeface="Arial Unicode MS"/>
                  <a:ea typeface="Arial Unicode MS"/>
                  <a:cs typeface="Arial Unicode MS"/>
                </a:rPr>
                <a:t>)</a:t>
              </a:r>
              <a:endParaRPr lang="en-US" sz="1400" dirty="0" smtClean="0">
                <a:latin typeface="Arial Unicode MS" pitchFamily="34" charset="-128"/>
                <a:ea typeface="Arial Unicode MS" pitchFamily="34" charset="-128"/>
                <a:cs typeface="Arial Unicode MS" pitchFamily="34" charset="-128"/>
              </a:endParaRPr>
            </a:p>
            <a:p>
              <a:r>
                <a:rPr lang="en-US" sz="1400" dirty="0" smtClean="0">
                  <a:latin typeface="Arial Unicode MS" pitchFamily="34" charset="-128"/>
                  <a:ea typeface="Arial Unicode MS" pitchFamily="34" charset="-128"/>
                  <a:cs typeface="Arial Unicode MS" pitchFamily="34" charset="-128"/>
                </a:rPr>
                <a:t>Sun is at 100 </a:t>
              </a:r>
              <a:r>
                <a:rPr lang="en-US" sz="1400" i="1" dirty="0" err="1" smtClean="0">
                  <a:latin typeface="Arial Unicode MS" pitchFamily="34" charset="-128"/>
                  <a:ea typeface="Arial Unicode MS" pitchFamily="34" charset="-128"/>
                  <a:cs typeface="Arial Unicode MS" pitchFamily="34" charset="-128"/>
                </a:rPr>
                <a:t>Yojanas</a:t>
              </a:r>
              <a:r>
                <a:rPr lang="en-US" sz="1400" dirty="0" smtClean="0">
                  <a:latin typeface="Arial Unicode MS" pitchFamily="34" charset="-128"/>
                  <a:ea typeface="Arial Unicode MS" pitchFamily="34" charset="-128"/>
                  <a:cs typeface="Arial Unicode MS" pitchFamily="34" charset="-128"/>
                </a:rPr>
                <a:t>. Here, </a:t>
              </a:r>
              <a:r>
                <a:rPr lang="en-US" sz="1400" i="1" dirty="0" err="1" smtClean="0">
                  <a:latin typeface="Arial Unicode MS" pitchFamily="34" charset="-128"/>
                  <a:ea typeface="Arial Unicode MS" pitchFamily="34" charset="-128"/>
                  <a:cs typeface="Arial Unicode MS" pitchFamily="34" charset="-128"/>
                </a:rPr>
                <a:t>yojana</a:t>
              </a:r>
              <a:r>
                <a:rPr lang="en-US" sz="1400" dirty="0" smtClean="0">
                  <a:latin typeface="Arial Unicode MS" pitchFamily="34" charset="-128"/>
                  <a:ea typeface="Arial Unicode MS" pitchFamily="34" charset="-128"/>
                  <a:cs typeface="Arial Unicode MS" pitchFamily="34" charset="-128"/>
                </a:rPr>
                <a:t> is diameter of sun. It is at 108(about 100) </a:t>
              </a:r>
              <a:r>
                <a:rPr lang="en-US" sz="1400" i="1" dirty="0" err="1" smtClean="0">
                  <a:latin typeface="Arial Unicode MS" pitchFamily="34" charset="-128"/>
                  <a:ea typeface="Arial Unicode MS" pitchFamily="34" charset="-128"/>
                  <a:cs typeface="Arial Unicode MS" pitchFamily="34" charset="-128"/>
                </a:rPr>
                <a:t>yojanas</a:t>
              </a:r>
              <a:r>
                <a:rPr lang="en-US" sz="1400" dirty="0" smtClean="0">
                  <a:latin typeface="Arial Unicode MS" pitchFamily="34" charset="-128"/>
                  <a:ea typeface="Arial Unicode MS" pitchFamily="34" charset="-128"/>
                  <a:cs typeface="Arial Unicode MS" pitchFamily="34" charset="-128"/>
                </a:rPr>
                <a:t>.</a:t>
              </a:r>
              <a:endParaRPr lang="en-IN" sz="1400" dirty="0">
                <a:latin typeface="Arial Unicode MS" pitchFamily="34" charset="-128"/>
                <a:ea typeface="Arial Unicode MS" pitchFamily="34" charset="-128"/>
                <a:cs typeface="Arial Unicode MS" pitchFamily="34" charset="-128"/>
              </a:endParaRPr>
            </a:p>
          </p:txBody>
        </p:sp>
        <p:sp>
          <p:nvSpPr>
            <p:cNvPr id="8" name="TextBox 7"/>
            <p:cNvSpPr txBox="1"/>
            <p:nvPr/>
          </p:nvSpPr>
          <p:spPr>
            <a:xfrm>
              <a:off x="1219200" y="2667000"/>
              <a:ext cx="6391493" cy="307777"/>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Jain astronomy-1 </a:t>
              </a:r>
              <a:r>
                <a:rPr lang="en-US" sz="1400" i="1" dirty="0" err="1" smtClean="0">
                  <a:latin typeface="Arial Unicode MS" pitchFamily="34" charset="-128"/>
                  <a:ea typeface="Arial Unicode MS" pitchFamily="34" charset="-128"/>
                  <a:cs typeface="Arial Unicode MS" pitchFamily="34" charset="-128"/>
                </a:rPr>
                <a:t>Pram</a:t>
              </a:r>
              <a:r>
                <a:rPr lang="en-US" sz="1400" i="1" dirty="0" err="1" smtClean="0">
                  <a:latin typeface="Arial Unicode MS"/>
                  <a:ea typeface="Arial Unicode MS"/>
                  <a:cs typeface="Arial Unicode MS"/>
                </a:rPr>
                <a:t>ā</a:t>
              </a:r>
              <a:r>
                <a:rPr lang="lv-LV" sz="1400" i="1" dirty="0" smtClean="0">
                  <a:latin typeface="Arial Unicode MS"/>
                  <a:ea typeface="Arial Unicode MS"/>
                  <a:cs typeface="Arial Unicode MS"/>
                </a:rPr>
                <a:t>ņ</a:t>
              </a:r>
              <a:r>
                <a:rPr lang="en-US" sz="1400" i="1" dirty="0" smtClean="0">
                  <a:latin typeface="Arial Unicode MS"/>
                  <a:ea typeface="Arial Unicode MS"/>
                  <a:cs typeface="Arial Unicode MS"/>
                </a:rPr>
                <a:t>a </a:t>
              </a:r>
              <a:r>
                <a:rPr lang="en-US" sz="1400" i="1" dirty="0" err="1" smtClean="0">
                  <a:latin typeface="Arial Unicode MS"/>
                  <a:ea typeface="Arial Unicode MS"/>
                  <a:cs typeface="Arial Unicode MS"/>
                </a:rPr>
                <a:t>yojana</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 500 </a:t>
              </a:r>
              <a:r>
                <a:rPr lang="lv-LV" sz="1400" i="1" dirty="0" smtClean="0">
                  <a:latin typeface="Arial Unicode MS"/>
                  <a:ea typeface="Arial Unicode MS"/>
                  <a:cs typeface="Arial Unicode MS"/>
                </a:rPr>
                <a:t>Ā</a:t>
              </a:r>
              <a:r>
                <a:rPr lang="en-US" sz="1400" i="1" dirty="0" smtClean="0">
                  <a:latin typeface="Arial Unicode MS"/>
                  <a:ea typeface="Arial Unicode MS"/>
                  <a:cs typeface="Arial Unicode MS"/>
                </a:rPr>
                <a:t>tm</a:t>
              </a:r>
              <a:r>
                <a:rPr lang="lv-LV" sz="1400" i="1" dirty="0" smtClean="0">
                  <a:latin typeface="Arial Unicode MS"/>
                  <a:ea typeface="Arial Unicode MS"/>
                  <a:cs typeface="Arial Unicode MS"/>
                </a:rPr>
                <a:t>ā</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=1000 </a:t>
              </a:r>
              <a:r>
                <a:rPr lang="en-US" sz="1400" i="1" dirty="0" err="1" smtClean="0">
                  <a:latin typeface="Arial Unicode MS"/>
                  <a:ea typeface="Arial Unicode MS"/>
                  <a:cs typeface="Arial Unicode MS"/>
                </a:rPr>
                <a:t>Utsedha</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yojanas</a:t>
              </a:r>
              <a:endParaRPr lang="en-IN" i="1" dirty="0">
                <a:latin typeface="Arial Unicode MS" pitchFamily="34" charset="-128"/>
                <a:ea typeface="Arial Unicode MS" pitchFamily="34" charset="-128"/>
                <a:cs typeface="Arial Unicode MS" pitchFamily="34" charset="-128"/>
              </a:endParaRPr>
            </a:p>
          </p:txBody>
        </p:sp>
        <p:sp>
          <p:nvSpPr>
            <p:cNvPr id="9" name="TextBox 8"/>
            <p:cNvSpPr txBox="1"/>
            <p:nvPr/>
          </p:nvSpPr>
          <p:spPr>
            <a:xfrm>
              <a:off x="1066800" y="3352800"/>
              <a:ext cx="7008650" cy="2893100"/>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Modern Physics-(1) Definitions of Meter-</a:t>
              </a:r>
            </a:p>
            <a:p>
              <a:r>
                <a:rPr lang="en-US" sz="1400" dirty="0" smtClean="0">
                  <a:latin typeface="Arial Unicode MS" pitchFamily="34" charset="-128"/>
                  <a:ea typeface="Arial Unicode MS" pitchFamily="34" charset="-128"/>
                  <a:cs typeface="Arial Unicode MS" pitchFamily="34" charset="-128"/>
                </a:rPr>
                <a:t>   (a) 10    part of distance between equator and north pole along Paris.</a:t>
              </a:r>
            </a:p>
            <a:p>
              <a:r>
                <a:rPr lang="en-US" sz="1400" dirty="0" smtClean="0">
                  <a:latin typeface="Arial Unicode MS" pitchFamily="34" charset="-128"/>
                  <a:ea typeface="Arial Unicode MS" pitchFamily="34" charset="-128"/>
                  <a:cs typeface="Arial Unicode MS" pitchFamily="34" charset="-128"/>
                </a:rPr>
                <a:t>   (b) Distance between 2 marks on a rod at zero degree at Paris.</a:t>
              </a:r>
            </a:p>
            <a:p>
              <a:r>
                <a:rPr lang="en-US" sz="1400" dirty="0" smtClean="0">
                  <a:latin typeface="Arial Unicode MS" pitchFamily="34" charset="-128"/>
                  <a:ea typeface="Arial Unicode MS" pitchFamily="34" charset="-128"/>
                  <a:cs typeface="Arial Unicode MS" pitchFamily="34" charset="-128"/>
                </a:rPr>
                <a:t>    ( c) 16,50,763,73 times wave-length of a radiation of Krypton86.</a:t>
              </a:r>
            </a:p>
            <a:p>
              <a:r>
                <a:rPr lang="en-US" sz="1400" dirty="0" smtClean="0">
                  <a:latin typeface="Arial Unicode MS" pitchFamily="34" charset="-128"/>
                  <a:ea typeface="Arial Unicode MS" pitchFamily="34" charset="-128"/>
                  <a:cs typeface="Arial Unicode MS" pitchFamily="34" charset="-128"/>
                </a:rPr>
                <a:t>    (d) linked with second by speed of light-Light travels 2,99,792.458 </a:t>
              </a:r>
              <a:r>
                <a:rPr lang="en-US" sz="1400" dirty="0" err="1" smtClean="0">
                  <a:latin typeface="Arial Unicode MS" pitchFamily="34" charset="-128"/>
                  <a:ea typeface="Arial Unicode MS" pitchFamily="34" charset="-128"/>
                  <a:cs typeface="Arial Unicode MS" pitchFamily="34" charset="-128"/>
                </a:rPr>
                <a:t>Kms</a:t>
              </a:r>
              <a:r>
                <a:rPr lang="en-US" sz="1400" dirty="0" smtClean="0">
                  <a:latin typeface="Arial Unicode MS" pitchFamily="34" charset="-128"/>
                  <a:ea typeface="Arial Unicode MS" pitchFamily="34" charset="-128"/>
                  <a:cs typeface="Arial Unicode MS" pitchFamily="34" charset="-128"/>
                </a:rPr>
                <a:t> in 1 second.</a:t>
              </a:r>
            </a:p>
            <a:p>
              <a:r>
                <a:rPr lang="en-US" sz="1400" dirty="0" smtClean="0">
                  <a:latin typeface="Arial Unicode MS" pitchFamily="34" charset="-128"/>
                  <a:ea typeface="Arial Unicode MS" pitchFamily="34" charset="-128"/>
                  <a:cs typeface="Arial Unicode MS" pitchFamily="34" charset="-128"/>
                </a:rPr>
                <a:t>(2) Foot = length of Human foot = 30.48 </a:t>
              </a:r>
              <a:r>
                <a:rPr lang="en-US" sz="1400" dirty="0" err="1" smtClean="0">
                  <a:latin typeface="Arial Unicode MS" pitchFamily="34" charset="-128"/>
                  <a:ea typeface="Arial Unicode MS" pitchFamily="34" charset="-128"/>
                  <a:cs typeface="Arial Unicode MS" pitchFamily="34" charset="-128"/>
                </a:rPr>
                <a:t>Cms</a:t>
              </a:r>
              <a:r>
                <a:rPr lang="en-US" sz="1400" dirty="0" smtClean="0">
                  <a:latin typeface="Arial Unicode MS" pitchFamily="34" charset="-128"/>
                  <a:ea typeface="Arial Unicode MS" pitchFamily="34" charset="-128"/>
                  <a:cs typeface="Arial Unicode MS" pitchFamily="34" charset="-128"/>
                </a:rPr>
                <a:t>.</a:t>
              </a:r>
            </a:p>
            <a:p>
              <a:r>
                <a:rPr lang="en-US" sz="1400" dirty="0" smtClean="0">
                  <a:latin typeface="Arial Unicode MS" pitchFamily="34" charset="-128"/>
                  <a:ea typeface="Arial Unicode MS" pitchFamily="34" charset="-128"/>
                  <a:cs typeface="Arial Unicode MS" pitchFamily="34" charset="-128"/>
                </a:rPr>
                <a:t>(3) Nautical Mile-1 minute arc on equator = 6076.115 feet or 1852 meter.</a:t>
              </a:r>
            </a:p>
            <a:p>
              <a:r>
                <a:rPr lang="en-US" sz="1400" dirty="0" smtClean="0">
                  <a:latin typeface="Arial Unicode MS" pitchFamily="34" charset="-128"/>
                  <a:ea typeface="Arial Unicode MS" pitchFamily="34" charset="-128"/>
                  <a:cs typeface="Arial Unicode MS" pitchFamily="34" charset="-128"/>
                </a:rPr>
                <a:t>Astronomical measures-(1) Astronomical unit (AU)-Semi major axis of earth orbit </a:t>
              </a:r>
            </a:p>
            <a:p>
              <a:r>
                <a:rPr lang="en-US" sz="1400" dirty="0" smtClean="0">
                  <a:latin typeface="Arial Unicode MS" pitchFamily="34" charset="-128"/>
                  <a:ea typeface="Arial Unicode MS" pitchFamily="34" charset="-128"/>
                  <a:cs typeface="Arial Unicode MS" pitchFamily="34" charset="-128"/>
                </a:rPr>
                <a:t>      =distance of sun =1.496 x 10     Meters.</a:t>
              </a:r>
            </a:p>
            <a:p>
              <a:r>
                <a:rPr lang="en-US" sz="1400" dirty="0" smtClean="0">
                  <a:latin typeface="Arial Unicode MS" pitchFamily="34" charset="-128"/>
                  <a:ea typeface="Arial Unicode MS" pitchFamily="34" charset="-128"/>
                  <a:cs typeface="Arial Unicode MS" pitchFamily="34" charset="-128"/>
                </a:rPr>
                <a:t>(2) </a:t>
              </a:r>
              <a:r>
                <a:rPr lang="en-US" sz="1400" dirty="0" err="1" smtClean="0">
                  <a:latin typeface="Arial Unicode MS" pitchFamily="34" charset="-128"/>
                  <a:ea typeface="Arial Unicode MS" pitchFamily="34" charset="-128"/>
                  <a:cs typeface="Arial Unicode MS" pitchFamily="34" charset="-128"/>
                </a:rPr>
                <a:t>Persec</a:t>
              </a:r>
              <a:r>
                <a:rPr lang="en-US" sz="1400" dirty="0" smtClean="0">
                  <a:latin typeface="Arial Unicode MS" pitchFamily="34" charset="-128"/>
                  <a:ea typeface="Arial Unicode MS" pitchFamily="34" charset="-128"/>
                  <a:cs typeface="Arial Unicode MS" pitchFamily="34" charset="-128"/>
                </a:rPr>
                <a:t> (Pc)-This is distance at which 1 AU makes angle of 1 second</a:t>
              </a:r>
            </a:p>
            <a:p>
              <a:r>
                <a:rPr lang="en-US" sz="1400" dirty="0" smtClean="0">
                  <a:latin typeface="Arial Unicode MS" pitchFamily="34" charset="-128"/>
                  <a:ea typeface="Arial Unicode MS" pitchFamily="34" charset="-128"/>
                  <a:cs typeface="Arial Unicode MS" pitchFamily="34" charset="-128"/>
                </a:rPr>
                <a:t>      1 </a:t>
              </a:r>
              <a:r>
                <a:rPr lang="en-US" sz="1400" dirty="0" err="1" smtClean="0">
                  <a:latin typeface="Arial Unicode MS" pitchFamily="34" charset="-128"/>
                  <a:ea typeface="Arial Unicode MS" pitchFamily="34" charset="-128"/>
                  <a:cs typeface="Arial Unicode MS" pitchFamily="34" charset="-128"/>
                </a:rPr>
                <a:t>Persec</a:t>
              </a:r>
              <a:r>
                <a:rPr lang="en-US" sz="1400" dirty="0" smtClean="0">
                  <a:latin typeface="Arial Unicode MS" pitchFamily="34" charset="-128"/>
                  <a:ea typeface="Arial Unicode MS" pitchFamily="34" charset="-128"/>
                  <a:cs typeface="Arial Unicode MS" pitchFamily="34" charset="-128"/>
                </a:rPr>
                <a:t> = 3.0856 x 10       Meters = 3.26 Light years</a:t>
              </a:r>
            </a:p>
            <a:p>
              <a:r>
                <a:rPr lang="en-US" sz="1400" dirty="0" smtClean="0">
                  <a:latin typeface="Arial Unicode MS" pitchFamily="34" charset="-128"/>
                  <a:ea typeface="Arial Unicode MS" pitchFamily="34" charset="-128"/>
                  <a:cs typeface="Arial Unicode MS" pitchFamily="34" charset="-128"/>
                </a:rPr>
                <a:t>        Kilo-</a:t>
              </a:r>
              <a:r>
                <a:rPr lang="en-US" sz="1400" dirty="0" err="1" smtClean="0">
                  <a:latin typeface="Arial Unicode MS" pitchFamily="34" charset="-128"/>
                  <a:ea typeface="Arial Unicode MS" pitchFamily="34" charset="-128"/>
                  <a:cs typeface="Arial Unicode MS" pitchFamily="34" charset="-128"/>
                </a:rPr>
                <a:t>persec</a:t>
              </a:r>
              <a:r>
                <a:rPr lang="en-US" sz="1400" dirty="0" smtClean="0">
                  <a:latin typeface="Arial Unicode MS" pitchFamily="34" charset="-128"/>
                  <a:ea typeface="Arial Unicode MS" pitchFamily="34" charset="-128"/>
                  <a:cs typeface="Arial Unicode MS" pitchFamily="34" charset="-128"/>
                </a:rPr>
                <a:t> (</a:t>
              </a:r>
              <a:r>
                <a:rPr lang="en-US" sz="1400" dirty="0" err="1" smtClean="0">
                  <a:latin typeface="Arial Unicode MS" pitchFamily="34" charset="-128"/>
                  <a:ea typeface="Arial Unicode MS" pitchFamily="34" charset="-128"/>
                  <a:cs typeface="Arial Unicode MS" pitchFamily="34" charset="-128"/>
                </a:rPr>
                <a:t>Kpc</a:t>
              </a:r>
              <a:r>
                <a:rPr lang="en-US" sz="1400" dirty="0" smtClean="0">
                  <a:latin typeface="Arial Unicode MS" pitchFamily="34" charset="-128"/>
                  <a:ea typeface="Arial Unicode MS" pitchFamily="34" charset="-128"/>
                  <a:cs typeface="Arial Unicode MS" pitchFamily="34" charset="-128"/>
                </a:rPr>
                <a:t>) = 1000 Pc, Mega-</a:t>
              </a:r>
              <a:r>
                <a:rPr lang="en-US" sz="1400" dirty="0" err="1" smtClean="0">
                  <a:latin typeface="Arial Unicode MS" pitchFamily="34" charset="-128"/>
                  <a:ea typeface="Arial Unicode MS" pitchFamily="34" charset="-128"/>
                  <a:cs typeface="Arial Unicode MS" pitchFamily="34" charset="-128"/>
                </a:rPr>
                <a:t>persec</a:t>
              </a:r>
              <a:r>
                <a:rPr lang="en-US" sz="1400" dirty="0" smtClean="0">
                  <a:latin typeface="Arial Unicode MS" pitchFamily="34" charset="-128"/>
                  <a:ea typeface="Arial Unicode MS" pitchFamily="34" charset="-128"/>
                  <a:cs typeface="Arial Unicode MS" pitchFamily="34" charset="-128"/>
                </a:rPr>
                <a:t> (</a:t>
              </a:r>
              <a:r>
                <a:rPr lang="en-US" sz="1400" dirty="0" err="1" smtClean="0">
                  <a:latin typeface="Arial Unicode MS" pitchFamily="34" charset="-128"/>
                  <a:ea typeface="Arial Unicode MS" pitchFamily="34" charset="-128"/>
                  <a:cs typeface="Arial Unicode MS" pitchFamily="34" charset="-128"/>
                </a:rPr>
                <a:t>Mpc</a:t>
              </a:r>
              <a:r>
                <a:rPr lang="en-US" sz="1400" dirty="0" smtClean="0">
                  <a:latin typeface="Arial Unicode MS" pitchFamily="34" charset="-128"/>
                  <a:ea typeface="Arial Unicode MS" pitchFamily="34" charset="-128"/>
                  <a:cs typeface="Arial Unicode MS" pitchFamily="34" charset="-128"/>
                </a:rPr>
                <a:t>) = 10    Pc.</a:t>
              </a:r>
            </a:p>
            <a:p>
              <a:r>
                <a:rPr lang="en-US" sz="1400" dirty="0" smtClean="0">
                  <a:latin typeface="Arial Unicode MS" pitchFamily="34" charset="-128"/>
                  <a:ea typeface="Arial Unicode MS" pitchFamily="34" charset="-128"/>
                  <a:cs typeface="Arial Unicode MS" pitchFamily="34" charset="-128"/>
                </a:rPr>
                <a:t>(3) Light year is distance travelled by light in 1 tropical year = 9.4605 x 10      Meter  </a:t>
              </a:r>
              <a:endParaRPr lang="en-IN" sz="1400" dirty="0">
                <a:latin typeface="Arial Unicode MS" pitchFamily="34" charset="-128"/>
                <a:ea typeface="Arial Unicode MS" pitchFamily="34" charset="-128"/>
                <a:cs typeface="Arial Unicode MS" pitchFamily="34" charset="-128"/>
              </a:endParaRPr>
            </a:p>
          </p:txBody>
        </p:sp>
        <p:sp>
          <p:nvSpPr>
            <p:cNvPr id="10" name="TextBox 9"/>
            <p:cNvSpPr txBox="1"/>
            <p:nvPr/>
          </p:nvSpPr>
          <p:spPr>
            <a:xfrm>
              <a:off x="1371600" y="2971800"/>
              <a:ext cx="5626861" cy="307777"/>
            </a:xfrm>
            <a:prstGeom prst="rect">
              <a:avLst/>
            </a:prstGeom>
            <a:noFill/>
          </p:spPr>
          <p:txBody>
            <a:bodyPr wrap="none" rtlCol="0">
              <a:spAutoFit/>
            </a:bodyPr>
            <a:lstStyle/>
            <a:p>
              <a:r>
                <a:rPr lang="en-US" sz="1400" i="1" dirty="0" err="1" smtClean="0">
                  <a:latin typeface="Arial Unicode MS" pitchFamily="34" charset="-128"/>
                  <a:ea typeface="Arial Unicode MS" pitchFamily="34" charset="-128"/>
                  <a:cs typeface="Arial Unicode MS" pitchFamily="34" charset="-128"/>
                </a:rPr>
                <a:t>Gaja</a:t>
              </a:r>
              <a:r>
                <a:rPr lang="en-US" sz="1400" dirty="0" smtClean="0">
                  <a:latin typeface="Arial Unicode MS" pitchFamily="34" charset="-128"/>
                  <a:ea typeface="Arial Unicode MS" pitchFamily="34" charset="-128"/>
                  <a:cs typeface="Arial Unicode MS" pitchFamily="34" charset="-128"/>
                </a:rPr>
                <a:t> means elephant and measuring rod both, It indicates number 8</a:t>
              </a:r>
              <a:r>
                <a:rPr lang="en-US" sz="1200" dirty="0" smtClean="0">
                  <a:latin typeface="Arial Unicode MS" pitchFamily="34" charset="-128"/>
                  <a:ea typeface="Arial Unicode MS" pitchFamily="34" charset="-128"/>
                  <a:cs typeface="Arial Unicode MS" pitchFamily="34" charset="-128"/>
                </a:rPr>
                <a:t>.</a:t>
              </a:r>
              <a:endParaRPr lang="en-IN" sz="1200" dirty="0">
                <a:latin typeface="Arial Unicode MS" pitchFamily="34" charset="-128"/>
                <a:ea typeface="Arial Unicode MS" pitchFamily="34" charset="-128"/>
                <a:cs typeface="Arial Unicode MS" pitchFamily="34" charset="-128"/>
              </a:endParaRPr>
            </a:p>
          </p:txBody>
        </p:sp>
        <p:sp>
          <p:nvSpPr>
            <p:cNvPr id="11" name="TextBox 10"/>
            <p:cNvSpPr txBox="1"/>
            <p:nvPr/>
          </p:nvSpPr>
          <p:spPr>
            <a:xfrm>
              <a:off x="1676400" y="3505200"/>
              <a:ext cx="284052" cy="307777"/>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7</a:t>
              </a:r>
              <a:endParaRPr lang="en-IN" sz="1400" dirty="0">
                <a:latin typeface="Arial Unicode MS" pitchFamily="34" charset="-128"/>
                <a:ea typeface="Arial Unicode MS" pitchFamily="34" charset="-128"/>
                <a:cs typeface="Arial Unicode MS" pitchFamily="34" charset="-128"/>
              </a:endParaRPr>
            </a:p>
          </p:txBody>
        </p:sp>
        <p:sp>
          <p:nvSpPr>
            <p:cNvPr id="12" name="TextBox 11"/>
            <p:cNvSpPr txBox="1"/>
            <p:nvPr/>
          </p:nvSpPr>
          <p:spPr>
            <a:xfrm>
              <a:off x="3200400" y="5410200"/>
              <a:ext cx="354584" cy="276999"/>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16</a:t>
              </a:r>
              <a:endParaRPr lang="en-IN" sz="1200" dirty="0">
                <a:latin typeface="Arial Unicode MS" pitchFamily="34" charset="-128"/>
                <a:ea typeface="Arial Unicode MS" pitchFamily="34" charset="-128"/>
                <a:cs typeface="Arial Unicode MS" pitchFamily="34" charset="-128"/>
              </a:endParaRPr>
            </a:p>
          </p:txBody>
        </p:sp>
        <p:sp>
          <p:nvSpPr>
            <p:cNvPr id="13" name="TextBox 12"/>
            <p:cNvSpPr txBox="1"/>
            <p:nvPr/>
          </p:nvSpPr>
          <p:spPr>
            <a:xfrm>
              <a:off x="6781800" y="5791200"/>
              <a:ext cx="354584" cy="276999"/>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15</a:t>
              </a:r>
              <a:endParaRPr lang="en-IN" sz="1200" dirty="0">
                <a:latin typeface="Arial Unicode MS" pitchFamily="34" charset="-128"/>
                <a:ea typeface="Arial Unicode MS" pitchFamily="34" charset="-128"/>
                <a:cs typeface="Arial Unicode MS" pitchFamily="34" charset="-128"/>
              </a:endParaRPr>
            </a:p>
          </p:txBody>
        </p:sp>
        <p:sp>
          <p:nvSpPr>
            <p:cNvPr id="14" name="TextBox 13"/>
            <p:cNvSpPr txBox="1"/>
            <p:nvPr/>
          </p:nvSpPr>
          <p:spPr>
            <a:xfrm>
              <a:off x="3657600" y="5029200"/>
              <a:ext cx="354584" cy="276999"/>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11</a:t>
              </a:r>
              <a:endParaRPr lang="en-IN" sz="1200" dirty="0">
                <a:latin typeface="Arial Unicode MS" pitchFamily="34" charset="-128"/>
                <a:ea typeface="Arial Unicode MS" pitchFamily="34" charset="-128"/>
                <a:cs typeface="Arial Unicode MS" pitchFamily="34" charset="-128"/>
              </a:endParaRPr>
            </a:p>
          </p:txBody>
        </p:sp>
        <p:sp>
          <p:nvSpPr>
            <p:cNvPr id="15" name="TextBox 14"/>
            <p:cNvSpPr txBox="1"/>
            <p:nvPr/>
          </p:nvSpPr>
          <p:spPr>
            <a:xfrm>
              <a:off x="5715000" y="5638800"/>
              <a:ext cx="269626" cy="276999"/>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6</a:t>
              </a:r>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1219200" y="152400"/>
            <a:ext cx="6458819" cy="5400258"/>
            <a:chOff x="1219200" y="152400"/>
            <a:chExt cx="6458819" cy="5400258"/>
          </a:xfrm>
        </p:grpSpPr>
        <p:sp>
          <p:nvSpPr>
            <p:cNvPr id="2" name="TextBox 1"/>
            <p:cNvSpPr txBox="1"/>
            <p:nvPr/>
          </p:nvSpPr>
          <p:spPr>
            <a:xfrm>
              <a:off x="2895600" y="152400"/>
              <a:ext cx="2675732" cy="307777"/>
            </a:xfrm>
            <a:prstGeom prst="rect">
              <a:avLst/>
            </a:prstGeom>
            <a:noFill/>
          </p:spPr>
          <p:txBody>
            <a:bodyPr wrap="none" rtlCol="0">
              <a:spAutoFit/>
            </a:bodyPr>
            <a:lstStyle/>
            <a:p>
              <a:r>
                <a:rPr lang="en-US" sz="1400" b="1" i="1" dirty="0" smtClean="0">
                  <a:latin typeface="Arial Unicode MS" pitchFamily="34" charset="-128"/>
                  <a:ea typeface="Arial Unicode MS" pitchFamily="34" charset="-128"/>
                  <a:cs typeface="Arial Unicode MS" pitchFamily="34" charset="-128"/>
                </a:rPr>
                <a:t>Nara </a:t>
              </a:r>
              <a:r>
                <a:rPr lang="en-US" sz="1400" b="1" i="1" dirty="0" err="1" smtClean="0">
                  <a:latin typeface="Arial Unicode MS" pitchFamily="34" charset="-128"/>
                  <a:ea typeface="Arial Unicode MS" pitchFamily="34" charset="-128"/>
                  <a:cs typeface="Arial Unicode MS" pitchFamily="34" charset="-128"/>
                </a:rPr>
                <a:t>yojana</a:t>
              </a:r>
              <a:r>
                <a:rPr lang="en-US" sz="1400" b="1"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 </a:t>
              </a:r>
              <a:r>
                <a:rPr lang="en-US" sz="1400" b="1" dirty="0" smtClean="0">
                  <a:latin typeface="Arial Unicode MS" pitchFamily="34" charset="-128"/>
                  <a:ea typeface="Arial Unicode MS" pitchFamily="34" charset="-128"/>
                  <a:cs typeface="Arial Unicode MS" pitchFamily="34" charset="-128"/>
                </a:rPr>
                <a:t>Human measure</a:t>
              </a:r>
              <a:endParaRPr lang="en-IN" sz="1400" b="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1219200" y="457200"/>
              <a:ext cx="6458819" cy="1938992"/>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Large measures-1 </a:t>
              </a:r>
              <a:r>
                <a:rPr lang="en-US" sz="1200" i="1" dirty="0" err="1" smtClean="0">
                  <a:latin typeface="Arial Unicode MS" pitchFamily="34" charset="-128"/>
                  <a:ea typeface="Arial Unicode MS" pitchFamily="34" charset="-128"/>
                  <a:cs typeface="Arial Unicode MS" pitchFamily="34" charset="-128"/>
                </a:rPr>
                <a:t>Angula</a:t>
              </a:r>
              <a:r>
                <a:rPr lang="en-US" sz="1200" dirty="0" smtClean="0">
                  <a:latin typeface="Arial Unicode MS" pitchFamily="34" charset="-128"/>
                  <a:ea typeface="Arial Unicode MS" pitchFamily="34" charset="-128"/>
                  <a:cs typeface="Arial Unicode MS" pitchFamily="34" charset="-128"/>
                </a:rPr>
                <a:t> (finger width) is standard. 12 </a:t>
              </a:r>
              <a:r>
                <a:rPr lang="en-US" sz="1200" i="1" dirty="0" err="1" smtClean="0">
                  <a:latin typeface="Arial Unicode MS" pitchFamily="34" charset="-128"/>
                  <a:ea typeface="Arial Unicode MS" pitchFamily="34" charset="-128"/>
                  <a:cs typeface="Arial Unicode MS" pitchFamily="34" charset="-128"/>
                </a:rPr>
                <a:t>angula</a:t>
              </a:r>
              <a:r>
                <a:rPr lang="en-US" sz="1200" dirty="0" smtClean="0">
                  <a:latin typeface="Arial Unicode MS" pitchFamily="34" charset="-128"/>
                  <a:ea typeface="Arial Unicode MS" pitchFamily="34" charset="-128"/>
                  <a:cs typeface="Arial Unicode MS" pitchFamily="34" charset="-128"/>
                </a:rPr>
                <a:t> = 1 </a:t>
              </a:r>
              <a:r>
                <a:rPr lang="en-US" sz="1200" i="1" dirty="0" err="1" smtClean="0">
                  <a:latin typeface="Arial Unicode MS" pitchFamily="34" charset="-128"/>
                  <a:ea typeface="Arial Unicode MS" pitchFamily="34" charset="-128"/>
                  <a:cs typeface="Arial Unicode MS" pitchFamily="34" charset="-128"/>
                </a:rPr>
                <a:t>Vitasti</a:t>
              </a:r>
              <a:r>
                <a:rPr lang="en-US" sz="1200" dirty="0" smtClean="0">
                  <a:latin typeface="Arial Unicode MS" pitchFamily="34" charset="-128"/>
                  <a:ea typeface="Arial Unicode MS" pitchFamily="34" charset="-128"/>
                  <a:cs typeface="Arial Unicode MS" pitchFamily="34" charset="-128"/>
                </a:rPr>
                <a:t> (palm spread).</a:t>
              </a:r>
            </a:p>
            <a:p>
              <a:r>
                <a:rPr lang="en-US" sz="1200" dirty="0" smtClean="0">
                  <a:latin typeface="Arial Unicode MS" pitchFamily="34" charset="-128"/>
                  <a:ea typeface="Arial Unicode MS" pitchFamily="34" charset="-128"/>
                  <a:cs typeface="Arial Unicode MS" pitchFamily="34" charset="-128"/>
                </a:rPr>
                <a:t>  2 </a:t>
              </a:r>
              <a:r>
                <a:rPr lang="en-US" sz="1200" i="1" dirty="0" err="1" smtClean="0">
                  <a:latin typeface="Arial Unicode MS" pitchFamily="34" charset="-128"/>
                  <a:ea typeface="Arial Unicode MS" pitchFamily="34" charset="-128"/>
                  <a:cs typeface="Arial Unicode MS" pitchFamily="34" charset="-128"/>
                </a:rPr>
                <a:t>Vitasti</a:t>
              </a:r>
              <a:r>
                <a:rPr lang="en-US" sz="1200" dirty="0" smtClean="0">
                  <a:latin typeface="Arial Unicode MS" pitchFamily="34" charset="-128"/>
                  <a:ea typeface="Arial Unicode MS" pitchFamily="34" charset="-128"/>
                  <a:cs typeface="Arial Unicode MS" pitchFamily="34" charset="-128"/>
                </a:rPr>
                <a:t> = 1 </a:t>
              </a:r>
              <a:r>
                <a:rPr lang="en-US" sz="1200" i="1" dirty="0" err="1" smtClean="0">
                  <a:latin typeface="Arial Unicode MS" pitchFamily="34" charset="-128"/>
                  <a:ea typeface="Arial Unicode MS" pitchFamily="34" charset="-128"/>
                  <a:cs typeface="Arial Unicode MS" pitchFamily="34" charset="-128"/>
                </a:rPr>
                <a:t>Hasta</a:t>
              </a:r>
              <a:r>
                <a:rPr lang="en-US" sz="1200" dirty="0" smtClean="0">
                  <a:latin typeface="Arial Unicode MS" pitchFamily="34" charset="-128"/>
                  <a:ea typeface="Arial Unicode MS" pitchFamily="34" charset="-128"/>
                  <a:cs typeface="Arial Unicode MS" pitchFamily="34" charset="-128"/>
                </a:rPr>
                <a:t> (hand) =45 Cm, 1 </a:t>
              </a:r>
              <a:r>
                <a:rPr lang="en-US" sz="1200" i="1" dirty="0" err="1" smtClean="0">
                  <a:latin typeface="Arial Unicode MS" pitchFamily="34" charset="-128"/>
                  <a:ea typeface="Arial Unicode MS" pitchFamily="34" charset="-128"/>
                  <a:cs typeface="Arial Unicode MS" pitchFamily="34" charset="-128"/>
                </a:rPr>
                <a:t>angula</a:t>
              </a:r>
              <a:r>
                <a:rPr lang="en-US" sz="1200" dirty="0" smtClean="0">
                  <a:latin typeface="Arial Unicode MS" pitchFamily="34" charset="-128"/>
                  <a:ea typeface="Arial Unicode MS" pitchFamily="34" charset="-128"/>
                  <a:cs typeface="Arial Unicode MS" pitchFamily="34" charset="-128"/>
                </a:rPr>
                <a:t> =1.875 Cm.</a:t>
              </a:r>
            </a:p>
            <a:p>
              <a:r>
                <a:rPr lang="en-US" sz="1200" dirty="0" smtClean="0">
                  <a:latin typeface="Arial Unicode MS" pitchFamily="34" charset="-128"/>
                  <a:ea typeface="Arial Unicode MS" pitchFamily="34" charset="-128"/>
                  <a:cs typeface="Arial Unicode MS" pitchFamily="34" charset="-128"/>
                </a:rPr>
                <a:t>1 </a:t>
              </a:r>
              <a:r>
                <a:rPr lang="en-US" sz="1200" i="1" dirty="0" err="1" smtClean="0">
                  <a:latin typeface="Arial Unicode MS" pitchFamily="34" charset="-128"/>
                  <a:ea typeface="Arial Unicode MS" pitchFamily="34" charset="-128"/>
                  <a:cs typeface="Arial Unicode MS" pitchFamily="34" charset="-128"/>
                </a:rPr>
                <a:t>Da</a:t>
              </a:r>
              <a:r>
                <a:rPr lang="lv-LV" sz="1200" i="1" dirty="0" smtClean="0">
                  <a:latin typeface="Arial Unicode MS"/>
                  <a:ea typeface="Arial Unicode MS"/>
                  <a:cs typeface="Arial Unicode MS"/>
                </a:rPr>
                <a:t>ņɖ</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 4 </a:t>
              </a:r>
              <a:r>
                <a:rPr lang="en-US" sz="1200" i="1" dirty="0" err="1" smtClean="0">
                  <a:latin typeface="Arial Unicode MS"/>
                  <a:ea typeface="Arial Unicode MS"/>
                  <a:cs typeface="Arial Unicode MS"/>
                </a:rPr>
                <a:t>hasta</a:t>
              </a:r>
              <a:r>
                <a:rPr lang="en-US" sz="1200" dirty="0" smtClean="0">
                  <a:latin typeface="Arial Unicode MS"/>
                  <a:ea typeface="Arial Unicode MS"/>
                  <a:cs typeface="Arial Unicode MS"/>
                </a:rPr>
                <a:t>. It is also called </a:t>
              </a:r>
              <a:r>
                <a:rPr lang="en-US" sz="1200" i="1" dirty="0" err="1" smtClean="0">
                  <a:latin typeface="Arial Unicode MS"/>
                  <a:ea typeface="Arial Unicode MS"/>
                  <a:cs typeface="Arial Unicode MS"/>
                </a:rPr>
                <a:t>Puruşa</a:t>
              </a:r>
              <a:r>
                <a:rPr lang="en-US" sz="1200" dirty="0" smtClean="0">
                  <a:latin typeface="Arial Unicode MS"/>
                  <a:ea typeface="Arial Unicode MS"/>
                  <a:cs typeface="Arial Unicode MS"/>
                </a:rPr>
                <a:t> (man)- height with hands raised=fathom of 6 feet.</a:t>
              </a:r>
            </a:p>
            <a:p>
              <a:r>
                <a:rPr lang="en-US" sz="1200" dirty="0" smtClean="0">
                  <a:latin typeface="Arial Unicode MS"/>
                  <a:ea typeface="Arial Unicode MS"/>
                  <a:cs typeface="Arial Unicode MS"/>
                </a:rPr>
                <a:t>4000 </a:t>
              </a:r>
              <a:r>
                <a:rPr lang="en-US" sz="1200" i="1" dirty="0" err="1" smtClean="0">
                  <a:latin typeface="Arial Unicode MS" pitchFamily="34" charset="-128"/>
                  <a:ea typeface="Arial Unicode MS" pitchFamily="34" charset="-128"/>
                  <a:cs typeface="Arial Unicode MS" pitchFamily="34" charset="-128"/>
                </a:rPr>
                <a:t>Da</a:t>
              </a:r>
              <a:r>
                <a:rPr lang="lv-LV" sz="1200" i="1" dirty="0" smtClean="0">
                  <a:latin typeface="Arial Unicode MS"/>
                  <a:ea typeface="Arial Unicode MS"/>
                  <a:cs typeface="Arial Unicode MS"/>
                </a:rPr>
                <a:t>ņɖ</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 1 </a:t>
              </a:r>
              <a:r>
                <a:rPr lang="en-US" sz="1200" i="1" dirty="0" err="1" smtClean="0">
                  <a:latin typeface="Arial Unicode MS"/>
                  <a:ea typeface="Arial Unicode MS"/>
                  <a:cs typeface="Arial Unicode MS"/>
                </a:rPr>
                <a:t>yojana</a:t>
              </a:r>
              <a:r>
                <a:rPr lang="en-US" sz="1200" dirty="0" smtClean="0">
                  <a:latin typeface="Arial Unicode MS"/>
                  <a:ea typeface="Arial Unicode MS"/>
                  <a:cs typeface="Arial Unicode MS"/>
                </a:rPr>
                <a:t> = 32000 hands =16 </a:t>
              </a:r>
              <a:r>
                <a:rPr lang="en-US" sz="1200" dirty="0" err="1" smtClean="0">
                  <a:latin typeface="Arial Unicode MS"/>
                  <a:ea typeface="Arial Unicode MS"/>
                  <a:cs typeface="Arial Unicode MS"/>
                </a:rPr>
                <a:t>kms</a:t>
              </a:r>
              <a:r>
                <a:rPr lang="en-US" sz="1200" dirty="0" smtClean="0">
                  <a:latin typeface="Arial Unicode MS"/>
                  <a:ea typeface="Arial Unicode MS"/>
                  <a:cs typeface="Arial Unicode MS"/>
                </a:rPr>
                <a:t>.</a:t>
              </a:r>
            </a:p>
            <a:p>
              <a:endParaRPr lang="en-US" sz="1200" dirty="0" smtClean="0">
                <a:latin typeface="Arial Unicode MS"/>
                <a:ea typeface="Arial Unicode MS"/>
                <a:cs typeface="Arial Unicode MS"/>
              </a:endParaRPr>
            </a:p>
            <a:p>
              <a:r>
                <a:rPr lang="en-US" sz="1200" dirty="0" smtClean="0">
                  <a:latin typeface="Arial Unicode MS"/>
                  <a:ea typeface="Arial Unicode MS"/>
                  <a:cs typeface="Arial Unicode MS"/>
                </a:rPr>
                <a:t>Small measures-</a:t>
              </a:r>
              <a:r>
                <a:rPr lang="en-US" sz="1200" i="1" dirty="0" smtClean="0">
                  <a:latin typeface="Arial Unicode MS"/>
                  <a:ea typeface="Arial Unicode MS"/>
                  <a:cs typeface="Arial Unicode MS"/>
                </a:rPr>
                <a:t>B</a:t>
              </a:r>
              <a:r>
                <a:rPr lang="lv-LV" sz="1200" i="1" dirty="0" smtClean="0">
                  <a:latin typeface="Arial Unicode MS"/>
                  <a:ea typeface="Arial Unicode MS"/>
                  <a:cs typeface="Arial Unicode MS"/>
                </a:rPr>
                <a:t>ŗ</a:t>
              </a:r>
              <a:r>
                <a:rPr lang="en-US" sz="1200" i="1" dirty="0" smtClean="0">
                  <a:latin typeface="Arial Unicode MS"/>
                  <a:ea typeface="Arial Unicode MS"/>
                  <a:cs typeface="Arial Unicode MS"/>
                </a:rPr>
                <a:t>hat-</a:t>
              </a:r>
              <a:r>
                <a:rPr lang="en-US" sz="1200" i="1" dirty="0" err="1" smtClean="0">
                  <a:latin typeface="Arial Unicode MS"/>
                  <a:ea typeface="Arial Unicode MS"/>
                  <a:cs typeface="Arial Unicode MS"/>
                </a:rPr>
                <a:t>samhit</a:t>
              </a:r>
              <a:r>
                <a:rPr lang="lv-LV" sz="1200" i="1" dirty="0" smtClean="0">
                  <a:latin typeface="Arial Unicode MS"/>
                  <a:ea typeface="Arial Unicode MS"/>
                  <a:cs typeface="Arial Unicode MS"/>
                </a:rPr>
                <a:t>ā</a:t>
              </a:r>
              <a:r>
                <a:rPr lang="en-US" sz="1200" dirty="0" smtClean="0">
                  <a:latin typeface="Arial Unicode MS"/>
                  <a:ea typeface="Arial Unicode MS"/>
                  <a:cs typeface="Arial Unicode MS"/>
                </a:rPr>
                <a:t>  (58/1-2) of </a:t>
              </a:r>
              <a:r>
                <a:rPr lang="en-US" sz="1200" i="1" dirty="0" err="1" smtClean="0">
                  <a:latin typeface="Arial Unicode MS"/>
                  <a:ea typeface="Arial Unicode MS"/>
                  <a:cs typeface="Arial Unicode MS"/>
                </a:rPr>
                <a:t>Var</a:t>
              </a:r>
              <a:r>
                <a:rPr lang="lv-LV" sz="1200" i="1" dirty="0" smtClean="0">
                  <a:latin typeface="Arial Unicode MS"/>
                  <a:ea typeface="Arial Unicode MS"/>
                  <a:cs typeface="Arial Unicode MS"/>
                </a:rPr>
                <a:t>ā</a:t>
              </a:r>
              <a:r>
                <a:rPr lang="en-US" sz="1200" i="1" dirty="0" err="1" smtClean="0">
                  <a:latin typeface="Arial Unicode MS"/>
                  <a:ea typeface="Arial Unicode MS"/>
                  <a:cs typeface="Arial Unicode MS"/>
                </a:rPr>
                <a:t>hamihira</a:t>
              </a:r>
              <a:r>
                <a:rPr lang="en-US" sz="1200" i="1" dirty="0" smtClean="0">
                  <a:latin typeface="Arial Unicode MS"/>
                  <a:ea typeface="Arial Unicode MS"/>
                  <a:cs typeface="Arial Unicode MS"/>
                </a:rPr>
                <a:t> </a:t>
              </a:r>
            </a:p>
            <a:p>
              <a:r>
                <a:rPr lang="en-US" sz="1200" dirty="0" smtClean="0">
                  <a:latin typeface="Arial Unicode MS"/>
                  <a:ea typeface="Arial Unicode MS"/>
                  <a:cs typeface="Arial Unicode MS"/>
                </a:rPr>
                <a:t>8 </a:t>
              </a:r>
              <a:r>
                <a:rPr lang="en-US" sz="1200" i="1" dirty="0" err="1" smtClean="0">
                  <a:latin typeface="Arial Unicode MS"/>
                  <a:ea typeface="Arial Unicode MS"/>
                  <a:cs typeface="Arial Unicode MS"/>
                </a:rPr>
                <a:t>Paramā</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u </a:t>
              </a:r>
              <a:r>
                <a:rPr lang="en-US" sz="1200" dirty="0" smtClean="0">
                  <a:latin typeface="Arial Unicode MS"/>
                  <a:ea typeface="Arial Unicode MS"/>
                  <a:cs typeface="Arial Unicode MS"/>
                </a:rPr>
                <a:t>(atom) = 1</a:t>
              </a:r>
              <a:r>
                <a:rPr lang="en-US" sz="1200" i="1" dirty="0" smtClean="0">
                  <a:latin typeface="Arial Unicode MS"/>
                  <a:ea typeface="Arial Unicode MS"/>
                  <a:cs typeface="Arial Unicode MS"/>
                </a:rPr>
                <a:t> Raja </a:t>
              </a:r>
              <a:r>
                <a:rPr lang="en-US" sz="1200" dirty="0" smtClean="0">
                  <a:latin typeface="Arial Unicode MS"/>
                  <a:ea typeface="Arial Unicode MS"/>
                  <a:cs typeface="Arial Unicode MS"/>
                </a:rPr>
                <a:t>or dust particle (</a:t>
              </a:r>
              <a:r>
                <a:rPr lang="en-US" sz="1200" i="1" dirty="0" err="1" smtClean="0">
                  <a:latin typeface="Arial Unicode MS"/>
                  <a:ea typeface="Arial Unicode MS"/>
                  <a:cs typeface="Arial Unicode MS"/>
                </a:rPr>
                <a:t>Ratha</a:t>
              </a:r>
              <a:r>
                <a:rPr lang="en-US" sz="1200" i="1" dirty="0" smtClean="0">
                  <a:latin typeface="Arial Unicode MS"/>
                  <a:ea typeface="Arial Unicode MS"/>
                  <a:cs typeface="Arial Unicode MS"/>
                </a:rPr>
                <a:t>-re</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u </a:t>
              </a:r>
              <a:r>
                <a:rPr lang="en-US" sz="1200" dirty="0" smtClean="0">
                  <a:latin typeface="Arial Unicode MS"/>
                  <a:ea typeface="Arial Unicode MS"/>
                  <a:cs typeface="Arial Unicode MS"/>
                </a:rPr>
                <a:t>as per </a:t>
              </a:r>
              <a:r>
                <a:rPr lang="en-US" sz="1200" i="1" dirty="0" smtClean="0">
                  <a:latin typeface="Arial Unicode MS"/>
                  <a:ea typeface="Arial Unicode MS"/>
                  <a:cs typeface="Arial Unicode MS"/>
                </a:rPr>
                <a:t>M</a:t>
              </a:r>
              <a:r>
                <a:rPr lang="lv-LV" sz="1200" i="1" dirty="0" smtClean="0">
                  <a:latin typeface="Arial Unicode MS"/>
                  <a:ea typeface="Arial Unicode MS"/>
                  <a:cs typeface="Arial Unicode MS"/>
                </a:rPr>
                <a:t>ā</a:t>
              </a:r>
              <a:r>
                <a:rPr lang="en-US" sz="1200" i="1" dirty="0" err="1" smtClean="0">
                  <a:latin typeface="Arial Unicode MS"/>
                  <a:ea typeface="Arial Unicode MS"/>
                  <a:cs typeface="Arial Unicode MS"/>
                </a:rPr>
                <a:t>nas</a:t>
              </a:r>
              <a:r>
                <a:rPr lang="lv-LV" sz="1200" i="1" dirty="0" smtClean="0">
                  <a:latin typeface="Arial Unicode MS"/>
                  <a:ea typeface="Arial Unicode MS"/>
                  <a:cs typeface="Arial Unicode MS"/>
                </a:rPr>
                <a:t>ā</a:t>
              </a:r>
              <a:r>
                <a:rPr lang="en-US" sz="1200" i="1" dirty="0" err="1" smtClean="0">
                  <a:latin typeface="Arial Unicode MS"/>
                  <a:ea typeface="Arial Unicode MS"/>
                  <a:cs typeface="Arial Unicode MS"/>
                </a:rPr>
                <a:t>ra</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8 </a:t>
              </a:r>
              <a:r>
                <a:rPr lang="en-US" sz="1200" i="1" dirty="0" smtClean="0">
                  <a:latin typeface="Arial Unicode MS"/>
                  <a:ea typeface="Arial Unicode MS"/>
                  <a:cs typeface="Arial Unicode MS"/>
                </a:rPr>
                <a:t>Raja</a:t>
              </a:r>
              <a:r>
                <a:rPr lang="en-US" sz="1200" dirty="0" smtClean="0">
                  <a:latin typeface="Arial Unicode MS"/>
                  <a:ea typeface="Arial Unicode MS"/>
                  <a:cs typeface="Arial Unicode MS"/>
                </a:rPr>
                <a:t> =1 </a:t>
              </a:r>
              <a:r>
                <a:rPr lang="en-US" sz="1200" i="1" dirty="0" err="1" smtClean="0">
                  <a:latin typeface="Arial Unicode MS"/>
                  <a:ea typeface="Arial Unicode MS"/>
                  <a:cs typeface="Arial Unicode MS"/>
                </a:rPr>
                <a:t>Vālāgra</a:t>
              </a:r>
              <a:r>
                <a:rPr lang="en-US" sz="1200" dirty="0" smtClean="0">
                  <a:latin typeface="Arial Unicode MS"/>
                  <a:ea typeface="Arial Unicode MS"/>
                  <a:cs typeface="Arial Unicode MS"/>
                </a:rPr>
                <a:t> (hair end),  8 </a:t>
              </a:r>
              <a:r>
                <a:rPr lang="en-US" sz="1200" i="1" dirty="0" err="1" smtClean="0">
                  <a:latin typeface="Arial Unicode MS"/>
                  <a:ea typeface="Arial Unicode MS"/>
                  <a:cs typeface="Arial Unicode MS"/>
                </a:rPr>
                <a:t>Vālāgra</a:t>
              </a:r>
              <a:r>
                <a:rPr lang="en-US" sz="1200" dirty="0" smtClean="0">
                  <a:latin typeface="Arial Unicode MS"/>
                  <a:ea typeface="Arial Unicode MS"/>
                  <a:cs typeface="Arial Unicode MS"/>
                </a:rPr>
                <a:t> = 1 </a:t>
              </a:r>
              <a:r>
                <a:rPr lang="en-US" sz="1200" i="1" dirty="0" err="1" smtClean="0">
                  <a:latin typeface="Arial Unicode MS"/>
                  <a:ea typeface="Arial Unicode MS"/>
                  <a:cs typeface="Arial Unicode MS"/>
                </a:rPr>
                <a:t>Likśā</a:t>
              </a:r>
              <a:r>
                <a:rPr lang="en-US" sz="1200" dirty="0" smtClean="0">
                  <a:latin typeface="Arial Unicode MS"/>
                  <a:ea typeface="Arial Unicode MS"/>
                  <a:cs typeface="Arial Unicode MS"/>
                </a:rPr>
                <a:t> (lice)</a:t>
              </a:r>
            </a:p>
            <a:p>
              <a:r>
                <a:rPr lang="en-US" sz="1200" dirty="0" smtClean="0">
                  <a:latin typeface="Arial Unicode MS"/>
                  <a:ea typeface="Arial Unicode MS"/>
                  <a:cs typeface="Arial Unicode MS"/>
                </a:rPr>
                <a:t>8 </a:t>
              </a:r>
              <a:r>
                <a:rPr lang="en-US" sz="1200" i="1" dirty="0" err="1" smtClean="0">
                  <a:solidFill>
                    <a:prstClr val="black"/>
                  </a:solidFill>
                  <a:latin typeface="Arial Unicode MS"/>
                  <a:ea typeface="Arial Unicode MS"/>
                  <a:cs typeface="Arial Unicode MS"/>
                </a:rPr>
                <a:t>Likśā</a:t>
              </a:r>
              <a:r>
                <a:rPr lang="en-US" sz="1200" dirty="0" smtClean="0">
                  <a:solidFill>
                    <a:prstClr val="black"/>
                  </a:solidFill>
                  <a:latin typeface="Arial Unicode MS"/>
                  <a:ea typeface="Arial Unicode MS"/>
                  <a:cs typeface="Arial Unicode MS"/>
                </a:rPr>
                <a:t> = 1 </a:t>
              </a:r>
              <a:r>
                <a:rPr lang="en-US" sz="1200" i="1" dirty="0" err="1" smtClean="0">
                  <a:solidFill>
                    <a:prstClr val="black"/>
                  </a:solidFill>
                  <a:latin typeface="Arial Unicode MS"/>
                  <a:ea typeface="Arial Unicode MS"/>
                  <a:cs typeface="Arial Unicode MS"/>
                </a:rPr>
                <a:t>Yūka</a:t>
              </a:r>
              <a:r>
                <a:rPr lang="en-US" sz="1200" dirty="0" smtClean="0">
                  <a:solidFill>
                    <a:prstClr val="black"/>
                  </a:solidFill>
                  <a:latin typeface="Arial Unicode MS"/>
                  <a:ea typeface="Arial Unicode MS"/>
                  <a:cs typeface="Arial Unicode MS"/>
                </a:rPr>
                <a:t>, 8</a:t>
              </a:r>
              <a:r>
                <a:rPr lang="en-US" sz="1200" i="1"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Yūka</a:t>
              </a:r>
              <a:r>
                <a:rPr lang="en-US" sz="1200" i="1" dirty="0" smtClean="0">
                  <a:solidFill>
                    <a:prstClr val="black"/>
                  </a:solidFill>
                  <a:latin typeface="Arial Unicode MS"/>
                  <a:ea typeface="Arial Unicode MS"/>
                  <a:cs typeface="Arial Unicode MS"/>
                </a:rPr>
                <a:t> </a:t>
              </a:r>
              <a:r>
                <a:rPr lang="en-US" sz="1200" dirty="0" smtClean="0">
                  <a:solidFill>
                    <a:prstClr val="black"/>
                  </a:solidFill>
                  <a:latin typeface="Arial Unicode MS"/>
                  <a:ea typeface="Arial Unicode MS"/>
                  <a:cs typeface="Arial Unicode MS"/>
                </a:rPr>
                <a:t>= 1 </a:t>
              </a:r>
              <a:r>
                <a:rPr lang="en-US" sz="1200" i="1" dirty="0" err="1" smtClean="0">
                  <a:solidFill>
                    <a:prstClr val="black"/>
                  </a:solidFill>
                  <a:latin typeface="Arial Unicode MS"/>
                  <a:ea typeface="Arial Unicode MS"/>
                  <a:cs typeface="Arial Unicode MS"/>
                </a:rPr>
                <a:t>Yava</a:t>
              </a:r>
              <a:r>
                <a:rPr lang="en-US" sz="1200" dirty="0" smtClean="0">
                  <a:solidFill>
                    <a:prstClr val="black"/>
                  </a:solidFill>
                  <a:latin typeface="Arial Unicode MS"/>
                  <a:ea typeface="Arial Unicode MS"/>
                  <a:cs typeface="Arial Unicode MS"/>
                </a:rPr>
                <a:t> (barley grain width)</a:t>
              </a:r>
            </a:p>
            <a:p>
              <a:r>
                <a:rPr lang="en-US" sz="1200" dirty="0" smtClean="0">
                  <a:solidFill>
                    <a:prstClr val="black"/>
                  </a:solidFill>
                  <a:latin typeface="Arial Unicode MS"/>
                  <a:ea typeface="Arial Unicode MS"/>
                  <a:cs typeface="Arial Unicode MS"/>
                </a:rPr>
                <a:t>8 </a:t>
              </a:r>
              <a:r>
                <a:rPr lang="en-US" sz="1200" i="1" dirty="0" err="1" smtClean="0">
                  <a:solidFill>
                    <a:prstClr val="black"/>
                  </a:solidFill>
                  <a:latin typeface="Arial Unicode MS"/>
                  <a:ea typeface="Arial Unicode MS"/>
                  <a:cs typeface="Arial Unicode MS"/>
                </a:rPr>
                <a:t>Yava</a:t>
              </a:r>
              <a:r>
                <a:rPr lang="en-US" sz="1200" dirty="0" smtClean="0">
                  <a:solidFill>
                    <a:prstClr val="black"/>
                  </a:solidFill>
                  <a:latin typeface="Arial Unicode MS"/>
                  <a:ea typeface="Arial Unicode MS"/>
                  <a:cs typeface="Arial Unicode MS"/>
                </a:rPr>
                <a:t> = 1 </a:t>
              </a:r>
              <a:r>
                <a:rPr lang="en-US" sz="1200" i="1" dirty="0" err="1" smtClean="0">
                  <a:solidFill>
                    <a:prstClr val="black"/>
                  </a:solidFill>
                  <a:latin typeface="Arial Unicode MS"/>
                  <a:ea typeface="Arial Unicode MS"/>
                  <a:cs typeface="Arial Unicode MS"/>
                </a:rPr>
                <a:t>Angula</a:t>
              </a:r>
              <a:r>
                <a:rPr lang="en-US" sz="1200" dirty="0" smtClean="0">
                  <a:solidFill>
                    <a:prstClr val="black"/>
                  </a:solidFill>
                  <a:latin typeface="Arial Unicode MS"/>
                  <a:ea typeface="Arial Unicode MS"/>
                  <a:cs typeface="Arial Unicode MS"/>
                </a:rPr>
                <a:t> (finger width) = 1.875 cm.</a:t>
              </a:r>
            </a:p>
          </p:txBody>
        </p:sp>
        <p:graphicFrame>
          <p:nvGraphicFramePr>
            <p:cNvPr id="5" name="Object 4"/>
            <p:cNvGraphicFramePr>
              <a:graphicFrameLocks noChangeAspect="1"/>
            </p:cNvGraphicFramePr>
            <p:nvPr/>
          </p:nvGraphicFramePr>
          <p:xfrm>
            <a:off x="1600200" y="2438400"/>
            <a:ext cx="2413000" cy="393700"/>
          </p:xfrm>
          <a:graphic>
            <a:graphicData uri="http://schemas.openxmlformats.org/presentationml/2006/ole">
              <p:oleObj spid="_x0000_s1027" name="Equation" r:id="rId3" imgW="2412720" imgH="393480" progId="Equation.3">
                <p:embed/>
              </p:oleObj>
            </a:graphicData>
          </a:graphic>
        </p:graphicFrame>
        <p:sp>
          <p:nvSpPr>
            <p:cNvPr id="7" name="TextBox 6"/>
            <p:cNvSpPr txBox="1"/>
            <p:nvPr/>
          </p:nvSpPr>
          <p:spPr>
            <a:xfrm>
              <a:off x="1676400" y="2895600"/>
              <a:ext cx="1019831" cy="276999"/>
            </a:xfrm>
            <a:prstGeom prst="rect">
              <a:avLst/>
            </a:prstGeom>
            <a:noFill/>
          </p:spPr>
          <p:txBody>
            <a:bodyPr wrap="none" rtlCol="0">
              <a:spAutoFit/>
            </a:bodyPr>
            <a:lstStyle/>
            <a:p>
              <a:r>
                <a:rPr lang="en-US" sz="1200" dirty="0" smtClean="0">
                  <a:solidFill>
                    <a:prstClr val="black"/>
                  </a:solidFill>
                  <a:latin typeface="Arial Unicode MS"/>
                  <a:ea typeface="Arial Unicode MS"/>
                  <a:cs typeface="Arial Unicode MS"/>
                </a:rPr>
                <a:t>1</a:t>
              </a:r>
              <a:r>
                <a:rPr lang="en-US" sz="1200" i="1" dirty="0" smtClean="0">
                  <a:solidFill>
                    <a:prstClr val="black"/>
                  </a:solidFill>
                  <a:latin typeface="Arial Unicode MS"/>
                  <a:ea typeface="Arial Unicode MS"/>
                  <a:cs typeface="Arial Unicode MS"/>
                </a:rPr>
                <a:t>Paramā</a:t>
              </a:r>
              <a:r>
                <a:rPr lang="lv-LV" sz="1200" i="1" dirty="0" smtClean="0">
                  <a:solidFill>
                    <a:prstClr val="black"/>
                  </a:solidFill>
                  <a:latin typeface="Arial Unicode MS"/>
                  <a:ea typeface="Arial Unicode MS"/>
                  <a:cs typeface="Arial Unicode MS"/>
                </a:rPr>
                <a:t>ņ</a:t>
              </a:r>
              <a:r>
                <a:rPr lang="en-US" sz="1200" i="1" dirty="0" smtClean="0">
                  <a:solidFill>
                    <a:prstClr val="black"/>
                  </a:solidFill>
                  <a:latin typeface="Arial Unicode MS"/>
                  <a:ea typeface="Arial Unicode MS"/>
                  <a:cs typeface="Arial Unicode MS"/>
                </a:rPr>
                <a:t>u </a:t>
              </a:r>
              <a:endParaRPr lang="en-IN" dirty="0"/>
            </a:p>
          </p:txBody>
        </p:sp>
        <p:graphicFrame>
          <p:nvGraphicFramePr>
            <p:cNvPr id="8" name="Object 7"/>
            <p:cNvGraphicFramePr>
              <a:graphicFrameLocks noChangeAspect="1"/>
            </p:cNvGraphicFramePr>
            <p:nvPr/>
          </p:nvGraphicFramePr>
          <p:xfrm>
            <a:off x="2590800" y="2819400"/>
            <a:ext cx="1968500" cy="419100"/>
          </p:xfrm>
          <a:graphic>
            <a:graphicData uri="http://schemas.openxmlformats.org/presentationml/2006/ole">
              <p:oleObj spid="_x0000_s1028" name="Equation" r:id="rId4" imgW="1968480" imgH="419040" progId="Equation.3">
                <p:embed/>
              </p:oleObj>
            </a:graphicData>
          </a:graphic>
        </p:graphicFrame>
        <p:sp>
          <p:nvSpPr>
            <p:cNvPr id="9" name="TextBox 8"/>
            <p:cNvSpPr txBox="1"/>
            <p:nvPr/>
          </p:nvSpPr>
          <p:spPr>
            <a:xfrm>
              <a:off x="1371600" y="3429000"/>
              <a:ext cx="6211957" cy="2123658"/>
            </a:xfrm>
            <a:prstGeom prst="rect">
              <a:avLst/>
            </a:prstGeom>
            <a:noFill/>
          </p:spPr>
          <p:txBody>
            <a:bodyPr wrap="none" rtlCol="0">
              <a:spAutoFit/>
            </a:bodyPr>
            <a:lstStyle/>
            <a:p>
              <a:r>
                <a:rPr lang="en-IN" sz="1200" i="1" dirty="0" err="1" smtClean="0">
                  <a:latin typeface="Arial Unicode MS" pitchFamily="34" charset="-128"/>
                  <a:ea typeface="Arial Unicode MS" pitchFamily="34" charset="-128"/>
                  <a:cs typeface="Arial Unicode MS" pitchFamily="34" charset="-128"/>
                </a:rPr>
                <a:t>Śr</a:t>
              </a:r>
              <a:r>
                <a:rPr lang="en-IN" sz="1200" i="1" dirty="0" err="1" smtClean="0">
                  <a:latin typeface="Arial Unicode MS"/>
                  <a:ea typeface="Arial Unicode MS"/>
                  <a:cs typeface="Arial Unicode MS"/>
                </a:rPr>
                <a:t>ī</a:t>
              </a:r>
              <a:r>
                <a:rPr lang="en-IN" sz="1200" i="1" dirty="0" err="1" smtClean="0">
                  <a:latin typeface="Arial Unicode MS" pitchFamily="34" charset="-128"/>
                  <a:ea typeface="Arial Unicode MS" pitchFamily="34" charset="-128"/>
                  <a:cs typeface="Arial Unicode MS" pitchFamily="34" charset="-128"/>
                </a:rPr>
                <a:t>pati</a:t>
              </a:r>
              <a:r>
                <a:rPr lang="en-IN" sz="1200" dirty="0" smtClean="0">
                  <a:latin typeface="Arial Unicode MS" pitchFamily="34" charset="-128"/>
                  <a:ea typeface="Arial Unicode MS" pitchFamily="34" charset="-128"/>
                  <a:cs typeface="Arial Unicode MS" pitchFamily="34" charset="-128"/>
                </a:rPr>
                <a:t> calls it the size of dust particles seen in sun-rays. </a:t>
              </a:r>
            </a:p>
            <a:p>
              <a:r>
                <a:rPr lang="en-IN" sz="1200" dirty="0" smtClean="0">
                  <a:latin typeface="Arial Unicode MS" pitchFamily="34" charset="-128"/>
                  <a:ea typeface="Arial Unicode MS" pitchFamily="34" charset="-128"/>
                  <a:cs typeface="Arial Unicode MS" pitchFamily="34" charset="-128"/>
                </a:rPr>
                <a:t>This is </a:t>
              </a:r>
              <a:r>
                <a:rPr lang="en-IN" sz="1200" i="1" dirty="0" err="1" smtClean="0">
                  <a:latin typeface="Arial Unicode MS" pitchFamily="34" charset="-128"/>
                  <a:ea typeface="Arial Unicode MS" pitchFamily="34" charset="-128"/>
                  <a:cs typeface="Arial Unicode MS" pitchFamily="34" charset="-128"/>
                </a:rPr>
                <a:t>Trasare</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u </a:t>
              </a:r>
              <a:r>
                <a:rPr lang="en-US" sz="1200" dirty="0" smtClean="0">
                  <a:latin typeface="Arial Unicode MS"/>
                  <a:ea typeface="Arial Unicode MS"/>
                  <a:cs typeface="Arial Unicode MS"/>
                </a:rPr>
                <a:t>which has 60 A</a:t>
              </a:r>
              <a:r>
                <a:rPr lang="lv-LV" sz="1200" dirty="0" smtClean="0">
                  <a:latin typeface="Arial Unicode MS"/>
                  <a:ea typeface="Arial Unicode MS"/>
                  <a:cs typeface="Arial Unicode MS"/>
                </a:rPr>
                <a:t>ņ</a:t>
              </a:r>
              <a:r>
                <a:rPr lang="en-US" sz="1200" dirty="0" smtClean="0">
                  <a:latin typeface="Arial Unicode MS"/>
                  <a:ea typeface="Arial Unicode MS"/>
                  <a:cs typeface="Arial Unicode MS"/>
                </a:rPr>
                <a:t>us (atom) as per </a:t>
              </a:r>
              <a:r>
                <a:rPr lang="lv-LV" sz="1200" i="1" dirty="0" smtClean="0">
                  <a:latin typeface="Arial Unicode MS"/>
                  <a:ea typeface="Arial Unicode MS"/>
                  <a:cs typeface="Arial Unicode MS"/>
                </a:rPr>
                <a:t>Ā</a:t>
              </a:r>
              <a:r>
                <a:rPr lang="en-US" sz="1200" i="1" dirty="0" err="1" smtClean="0">
                  <a:latin typeface="Arial Unicode MS"/>
                  <a:ea typeface="Arial Unicode MS"/>
                  <a:cs typeface="Arial Unicode MS"/>
                </a:rPr>
                <a:t>yurveda</a:t>
              </a:r>
              <a:r>
                <a:rPr lang="en-US" sz="1200" i="1" dirty="0" smtClean="0">
                  <a:latin typeface="Arial Unicode MS"/>
                  <a:ea typeface="Arial Unicode MS"/>
                  <a:cs typeface="Arial Unicode MS"/>
                </a:rPr>
                <a:t>.</a:t>
              </a:r>
            </a:p>
            <a:p>
              <a:r>
                <a:rPr lang="en-US" sz="1200" dirty="0" smtClean="0">
                  <a:latin typeface="Arial Unicode MS"/>
                  <a:ea typeface="Arial Unicode MS"/>
                  <a:cs typeface="Arial Unicode MS"/>
                </a:rPr>
                <a:t>Thus, 1 atom = 1.2 x</a:t>
              </a:r>
              <a:r>
                <a:rPr lang="en-IN" sz="1200" dirty="0" smtClean="0"/>
                <a:t>10</a:t>
              </a:r>
              <a:r>
                <a:rPr lang="en-IN" sz="1200" baseline="30000" dirty="0" smtClean="0"/>
                <a:t>-7</a:t>
              </a:r>
              <a:r>
                <a:rPr lang="en-US" sz="1200" dirty="0" smtClean="0">
                  <a:latin typeface="Arial Unicode MS"/>
                  <a:ea typeface="Arial Unicode MS"/>
                  <a:cs typeface="Arial Unicode MS"/>
                </a:rPr>
                <a:t>Cm.</a:t>
              </a:r>
            </a:p>
            <a:p>
              <a:endParaRPr lang="en-US" sz="1200" dirty="0" smtClean="0">
                <a:latin typeface="Arial Unicode MS"/>
                <a:ea typeface="Arial Unicode MS"/>
                <a:cs typeface="Arial Unicode MS"/>
              </a:endParaRPr>
            </a:p>
            <a:p>
              <a:r>
                <a:rPr lang="en-US" sz="1200" i="1" dirty="0" err="1" smtClean="0">
                  <a:latin typeface="Arial Unicode MS"/>
                  <a:ea typeface="Arial Unicode MS"/>
                  <a:cs typeface="Arial Unicode MS"/>
                </a:rPr>
                <a:t>Lalita-vistara</a:t>
              </a:r>
              <a:r>
                <a:rPr lang="en-US" sz="1200" dirty="0" smtClean="0">
                  <a:latin typeface="Arial Unicode MS"/>
                  <a:ea typeface="Arial Unicode MS"/>
                  <a:cs typeface="Arial Unicode MS"/>
                </a:rPr>
                <a:t> tells </a:t>
              </a:r>
              <a:r>
                <a:rPr lang="en-US" sz="1200" i="1" dirty="0" err="1" smtClean="0">
                  <a:latin typeface="Arial Unicode MS"/>
                  <a:ea typeface="Arial Unicode MS"/>
                  <a:cs typeface="Arial Unicode MS"/>
                </a:rPr>
                <a:t>Paramā</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u-raja </a:t>
              </a:r>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Angula</a:t>
              </a:r>
              <a:r>
                <a:rPr lang="en-US" sz="1200" dirty="0" smtClean="0">
                  <a:latin typeface="Arial Unicode MS"/>
                  <a:ea typeface="Arial Unicode MS"/>
                  <a:cs typeface="Arial Unicode MS"/>
                </a:rPr>
                <a:t> x</a:t>
              </a:r>
              <a:r>
                <a:rPr lang="en-IN" sz="1200" dirty="0" smtClean="0">
                  <a:latin typeface="Arial Unicode MS"/>
                  <a:ea typeface="Arial Unicode MS"/>
                  <a:cs typeface="Arial Unicode MS"/>
                </a:rPr>
                <a:t> </a:t>
              </a:r>
              <a:r>
                <a:rPr lang="en-IN" sz="1200" dirty="0" smtClean="0"/>
                <a:t>7</a:t>
              </a:r>
              <a:r>
                <a:rPr lang="en-IN" sz="1200" baseline="30000" dirty="0" smtClean="0"/>
                <a:t>-10</a:t>
              </a:r>
              <a:r>
                <a:rPr lang="en-US" sz="1200" dirty="0" smtClean="0">
                  <a:latin typeface="Arial Unicode MS"/>
                  <a:ea typeface="Arial Unicode MS"/>
                  <a:cs typeface="Arial Unicode MS"/>
                </a:rPr>
                <a:t>        = 0.6 x </a:t>
              </a:r>
              <a:r>
                <a:rPr lang="en-IN" sz="1200" dirty="0" smtClean="0"/>
                <a:t>10</a:t>
              </a:r>
              <a:r>
                <a:rPr lang="en-IN" sz="1200" baseline="30000" dirty="0" smtClean="0"/>
                <a:t>-7</a:t>
              </a:r>
              <a:r>
                <a:rPr lang="en-US" sz="1200" dirty="0" smtClean="0">
                  <a:latin typeface="Arial Unicode MS"/>
                  <a:ea typeface="Arial Unicode MS"/>
                  <a:cs typeface="Arial Unicode MS"/>
                </a:rPr>
                <a:t> Cm.</a:t>
              </a:r>
            </a:p>
            <a:p>
              <a:r>
                <a:rPr lang="en-US" sz="1200" dirty="0" smtClean="0">
                  <a:latin typeface="Arial Unicode MS"/>
                  <a:ea typeface="Arial Unicode MS"/>
                  <a:cs typeface="Arial Unicode MS"/>
                </a:rPr>
                <a:t>This is actually radius of Hydrogen atom.</a:t>
              </a:r>
            </a:p>
            <a:p>
              <a:r>
                <a:rPr lang="en-US" sz="1200" i="1" dirty="0" err="1" smtClean="0">
                  <a:latin typeface="Arial Unicode MS"/>
                  <a:ea typeface="Arial Unicode MS"/>
                  <a:cs typeface="Arial Unicode MS"/>
                </a:rPr>
                <a:t>Trasare</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u </a:t>
              </a:r>
              <a:r>
                <a:rPr lang="en-US" sz="1200" dirty="0" smtClean="0">
                  <a:latin typeface="Arial Unicode MS"/>
                  <a:ea typeface="Arial Unicode MS"/>
                  <a:cs typeface="Arial Unicode MS"/>
                </a:rPr>
                <a:t>of </a:t>
              </a:r>
              <a:r>
                <a:rPr lang="en-US" sz="1200" i="1" dirty="0" err="1" smtClean="0">
                  <a:latin typeface="Arial Unicode MS"/>
                  <a:ea typeface="Arial Unicode MS"/>
                  <a:cs typeface="Arial Unicode MS"/>
                </a:rPr>
                <a:t>Tiloya-pannati</a:t>
              </a:r>
              <a:r>
                <a:rPr lang="en-US" sz="1200" dirty="0" smtClean="0">
                  <a:latin typeface="Arial Unicode MS"/>
                  <a:ea typeface="Arial Unicode MS"/>
                  <a:cs typeface="Arial Unicode MS"/>
                </a:rPr>
                <a:t> =1 </a:t>
              </a:r>
              <a:r>
                <a:rPr lang="en-US" sz="1200" i="1" dirty="0" err="1" smtClean="0">
                  <a:latin typeface="Arial Unicode MS"/>
                  <a:ea typeface="Arial Unicode MS"/>
                  <a:cs typeface="Arial Unicode MS"/>
                </a:rPr>
                <a:t>Angula</a:t>
              </a:r>
              <a:r>
                <a:rPr lang="en-US" sz="1200" dirty="0" smtClean="0">
                  <a:latin typeface="Arial Unicode MS"/>
                  <a:ea typeface="Arial Unicode MS"/>
                  <a:cs typeface="Arial Unicode MS"/>
                </a:rPr>
                <a:t> x 8</a:t>
              </a:r>
              <a:r>
                <a:rPr lang="en-IN" sz="1200" baseline="30000" dirty="0" smtClean="0"/>
                <a:t>-9</a:t>
              </a:r>
              <a:r>
                <a:rPr lang="en-US" sz="1200" dirty="0" smtClean="0">
                  <a:latin typeface="Arial Unicode MS"/>
                  <a:ea typeface="Arial Unicode MS"/>
                  <a:cs typeface="Arial Unicode MS"/>
                </a:rPr>
                <a:t>    = 1.4 x </a:t>
              </a:r>
              <a:r>
                <a:rPr lang="en-IN" sz="1200" dirty="0" smtClean="0"/>
                <a:t>10</a:t>
              </a:r>
              <a:r>
                <a:rPr lang="en-IN" sz="1200" baseline="30000" dirty="0" smtClean="0"/>
                <a:t>-8</a:t>
              </a:r>
              <a:r>
                <a:rPr lang="en-US" sz="1200" dirty="0" smtClean="0">
                  <a:latin typeface="Arial Unicode MS"/>
                  <a:ea typeface="Arial Unicode MS"/>
                  <a:cs typeface="Arial Unicode MS"/>
                </a:rPr>
                <a:t>  Cm</a:t>
              </a:r>
            </a:p>
            <a:p>
              <a:endParaRPr lang="en-US" sz="1200" dirty="0" smtClean="0">
                <a:latin typeface="Arial Unicode MS"/>
                <a:ea typeface="Arial Unicode MS"/>
                <a:cs typeface="Arial Unicode MS"/>
              </a:endParaRPr>
            </a:p>
            <a:p>
              <a:r>
                <a:rPr lang="en-US" sz="1200" dirty="0" smtClean="0">
                  <a:latin typeface="Arial Unicode MS"/>
                  <a:ea typeface="Arial Unicode MS"/>
                  <a:cs typeface="Arial Unicode MS"/>
                </a:rPr>
                <a:t>Any measure is in general called </a:t>
              </a:r>
              <a:r>
                <a:rPr lang="en-US" sz="1200" i="1" dirty="0" err="1" smtClean="0">
                  <a:latin typeface="Arial Unicode MS"/>
                  <a:ea typeface="Arial Unicode MS"/>
                  <a:cs typeface="Arial Unicode MS"/>
                </a:rPr>
                <a:t>Angula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Puruşa</a:t>
              </a:r>
              <a:r>
                <a:rPr lang="en-US" sz="1200" i="1" dirty="0" smtClean="0">
                  <a:latin typeface="Arial Unicode MS"/>
                  <a:ea typeface="Arial Unicode MS"/>
                  <a:cs typeface="Arial Unicode MS"/>
                </a:rPr>
                <a:t> sūkta</a:t>
              </a:r>
              <a:r>
                <a:rPr lang="en-US" sz="1200" dirty="0" smtClean="0">
                  <a:latin typeface="Arial Unicode MS"/>
                  <a:ea typeface="Arial Unicode MS"/>
                  <a:cs typeface="Arial Unicode MS"/>
                </a:rPr>
                <a:t>-1</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tells the whole world as </a:t>
              </a:r>
              <a:r>
                <a:rPr lang="en-US" sz="1200" i="1" dirty="0" err="1" smtClean="0">
                  <a:latin typeface="Arial Unicode MS"/>
                  <a:ea typeface="Arial Unicode MS"/>
                  <a:cs typeface="Arial Unicode MS"/>
                </a:rPr>
                <a:t>angula</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When measure is only 1 </a:t>
              </a:r>
              <a:r>
                <a:rPr lang="en-US" sz="1200" i="1" dirty="0" err="1" smtClean="0">
                  <a:latin typeface="Arial Unicode MS"/>
                  <a:ea typeface="Arial Unicode MS"/>
                  <a:cs typeface="Arial Unicode MS"/>
                </a:rPr>
                <a:t>angula</a:t>
              </a:r>
              <a:r>
                <a:rPr lang="en-US" sz="1200" dirty="0" smtClean="0">
                  <a:latin typeface="Arial Unicode MS"/>
                  <a:ea typeface="Arial Unicode MS"/>
                  <a:cs typeface="Arial Unicode MS"/>
                </a:rPr>
                <a:t>, it is called </a:t>
              </a:r>
              <a:r>
                <a:rPr lang="en-US" sz="1200" i="1" dirty="0" err="1" smtClean="0">
                  <a:latin typeface="Arial Unicode MS"/>
                  <a:ea typeface="Arial Unicode MS"/>
                  <a:cs typeface="Arial Unicode MS"/>
                </a:rPr>
                <a:t>Anguşţha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Bālakhilya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planets are called of  </a:t>
              </a:r>
            </a:p>
            <a:p>
              <a:r>
                <a:rPr lang="en-US" sz="1200" dirty="0" smtClean="0">
                  <a:latin typeface="Arial Unicode MS"/>
                  <a:ea typeface="Arial Unicode MS"/>
                  <a:cs typeface="Arial Unicode MS"/>
                </a:rPr>
                <a:t>1 </a:t>
              </a:r>
              <a:r>
                <a:rPr lang="en-US" sz="1200" i="1" dirty="0" err="1" smtClean="0">
                  <a:latin typeface="Arial Unicode MS"/>
                  <a:ea typeface="Arial Unicode MS"/>
                  <a:cs typeface="Arial Unicode MS"/>
                </a:rPr>
                <a:t>Anguşţha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Here earth is</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Puruşa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of 96 </a:t>
              </a:r>
              <a:r>
                <a:rPr lang="en-US" sz="1200" i="1" dirty="0" err="1" smtClean="0">
                  <a:latin typeface="Arial Unicode MS"/>
                  <a:ea typeface="Arial Unicode MS"/>
                  <a:cs typeface="Arial Unicode MS"/>
                </a:rPr>
                <a:t>angulas</a:t>
              </a:r>
              <a:r>
                <a:rPr lang="en-US" sz="1200" i="1" dirty="0" smtClean="0">
                  <a:latin typeface="Arial Unicode MS"/>
                  <a:ea typeface="Arial Unicode MS"/>
                  <a:cs typeface="Arial Unicode MS"/>
                </a:rPr>
                <a:t>.</a:t>
              </a:r>
              <a:r>
                <a:rPr lang="en-US" sz="1200" dirty="0" smtClean="0">
                  <a:latin typeface="Arial Unicode MS"/>
                  <a:ea typeface="Arial Unicode MS"/>
                  <a:cs typeface="Arial Unicode MS"/>
                </a:rPr>
                <a:t>  </a:t>
              </a:r>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143000" y="152400"/>
            <a:ext cx="7026282" cy="5258038"/>
            <a:chOff x="1143000" y="152400"/>
            <a:chExt cx="7026282" cy="5258038"/>
          </a:xfrm>
        </p:grpSpPr>
        <p:sp>
          <p:nvSpPr>
            <p:cNvPr id="2" name="TextBox 1"/>
            <p:cNvSpPr txBox="1"/>
            <p:nvPr/>
          </p:nvSpPr>
          <p:spPr>
            <a:xfrm>
              <a:off x="2590800" y="152400"/>
              <a:ext cx="3365024" cy="338554"/>
            </a:xfrm>
            <a:prstGeom prst="rect">
              <a:avLst/>
            </a:prstGeom>
            <a:noFill/>
          </p:spPr>
          <p:txBody>
            <a:bodyPr wrap="none" rtlCol="0">
              <a:spAutoFit/>
            </a:bodyPr>
            <a:lstStyle/>
            <a:p>
              <a:r>
                <a:rPr lang="en-US" sz="1600" i="1" dirty="0" err="1" smtClean="0">
                  <a:latin typeface="Arial Unicode MS" pitchFamily="34" charset="-128"/>
                  <a:ea typeface="Arial Unicode MS" pitchFamily="34" charset="-128"/>
                  <a:cs typeface="Arial Unicode MS" pitchFamily="34" charset="-128"/>
                </a:rPr>
                <a:t>Bh</a:t>
              </a:r>
              <a:r>
                <a:rPr lang="en-US" sz="1600" i="1" dirty="0" err="1" smtClean="0">
                  <a:latin typeface="Arial Unicode MS"/>
                  <a:ea typeface="Arial Unicode MS"/>
                  <a:cs typeface="Arial Unicode MS"/>
                </a:rPr>
                <a:t>ū-Yojana</a:t>
              </a:r>
              <a:r>
                <a:rPr lang="en-US" sz="1600" dirty="0" smtClean="0">
                  <a:latin typeface="Arial Unicode MS"/>
                  <a:ea typeface="Arial Unicode MS"/>
                  <a:cs typeface="Arial Unicode MS"/>
                </a:rPr>
                <a:t> with earth as Standard</a:t>
              </a:r>
              <a:endParaRPr lang="en-IN" sz="1600"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1828800" y="914400"/>
              <a:ext cx="4948791" cy="1169551"/>
            </a:xfrm>
            <a:prstGeom prst="rect">
              <a:avLst/>
            </a:prstGeom>
            <a:noFill/>
          </p:spPr>
          <p:txBody>
            <a:bodyPr wrap="none" rtlCol="0">
              <a:spAutoFit/>
            </a:bodyPr>
            <a:lstStyle/>
            <a:p>
              <a:r>
                <a:rPr lang="en-US" sz="1400" i="1" dirty="0" err="1" smtClean="0">
                  <a:latin typeface="Arial Unicode MS" pitchFamily="34" charset="-128"/>
                  <a:ea typeface="Arial Unicode MS" pitchFamily="34" charset="-128"/>
                  <a:cs typeface="Arial Unicode MS" pitchFamily="34" charset="-128"/>
                </a:rPr>
                <a:t>S</a:t>
              </a:r>
              <a:r>
                <a:rPr lang="en-US" sz="1400" i="1" dirty="0" err="1" smtClean="0">
                  <a:latin typeface="Arial Unicode MS"/>
                  <a:ea typeface="Arial Unicode MS"/>
                  <a:cs typeface="Arial Unicode MS"/>
                </a:rPr>
                <a:t>ūrya-siddhānta</a:t>
              </a:r>
              <a:r>
                <a:rPr lang="en-US" sz="1400" dirty="0" smtClean="0">
                  <a:latin typeface="Arial Unicode MS"/>
                  <a:ea typeface="Arial Unicode MS"/>
                  <a:cs typeface="Arial Unicode MS"/>
                </a:rPr>
                <a:t> (1/59)-Diameter = 1600 </a:t>
              </a:r>
              <a:r>
                <a:rPr lang="en-US" sz="1400" i="1" dirty="0" err="1" smtClean="0">
                  <a:latin typeface="Arial Unicode MS"/>
                  <a:ea typeface="Arial Unicode MS"/>
                  <a:cs typeface="Arial Unicode MS"/>
                </a:rPr>
                <a:t>Yojana</a:t>
              </a:r>
              <a:endParaRPr lang="en-US" sz="1400" i="1" dirty="0" smtClean="0">
                <a:latin typeface="Arial Unicode MS"/>
                <a:ea typeface="Arial Unicode MS"/>
                <a:cs typeface="Arial Unicode MS"/>
              </a:endParaRPr>
            </a:p>
            <a:p>
              <a:r>
                <a:rPr lang="en-US" sz="1400" i="1" dirty="0" err="1" smtClean="0">
                  <a:latin typeface="Arial Unicode MS"/>
                  <a:ea typeface="Arial Unicode MS"/>
                  <a:cs typeface="Arial Unicode MS"/>
                </a:rPr>
                <a:t>Pañcha-siddhāntikā</a:t>
              </a:r>
              <a:r>
                <a:rPr lang="en-US" sz="1400" dirty="0" smtClean="0">
                  <a:latin typeface="Arial Unicode MS"/>
                  <a:ea typeface="Arial Unicode MS"/>
                  <a:cs typeface="Arial Unicode MS"/>
                </a:rPr>
                <a:t> (1/18) Circumference = 3200</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a:t>
              </a:r>
              <a:endParaRPr lang="en-US" sz="1400" i="1" dirty="0" smtClean="0">
                <a:latin typeface="Arial Unicode MS"/>
                <a:ea typeface="Arial Unicode MS"/>
                <a:cs typeface="Arial Unicode MS"/>
              </a:endParaRPr>
            </a:p>
            <a:p>
              <a:r>
                <a:rPr lang="en-US" sz="1400" i="1" dirty="0" err="1" smtClean="0">
                  <a:latin typeface="Arial Unicode MS"/>
                  <a:ea typeface="Arial Unicode MS"/>
                  <a:cs typeface="Arial Unicode MS"/>
                </a:rPr>
                <a:t>Āryabhaţīya</a:t>
              </a:r>
              <a:r>
                <a:rPr lang="en-US" sz="1400" dirty="0" smtClean="0">
                  <a:latin typeface="Arial Unicode MS"/>
                  <a:ea typeface="Arial Unicode MS"/>
                  <a:cs typeface="Arial Unicode MS"/>
                </a:rPr>
                <a:t> (1/10) and </a:t>
              </a:r>
              <a:r>
                <a:rPr lang="en-US" sz="1400" i="1" dirty="0" err="1" smtClean="0">
                  <a:latin typeface="Arial Unicode MS"/>
                  <a:ea typeface="Arial Unicode MS"/>
                  <a:cs typeface="Arial Unicode MS"/>
                </a:rPr>
                <a:t>Lalla</a:t>
              </a:r>
              <a:r>
                <a:rPr lang="en-US" sz="1400" dirty="0" smtClean="0">
                  <a:latin typeface="Arial Unicode MS"/>
                  <a:ea typeface="Arial Unicode MS"/>
                  <a:cs typeface="Arial Unicode MS"/>
                </a:rPr>
                <a:t>- Diameter = 1050 </a:t>
              </a:r>
              <a:r>
                <a:rPr lang="en-US" sz="1400" i="1" dirty="0" err="1" smtClean="0">
                  <a:latin typeface="Arial Unicode MS"/>
                  <a:ea typeface="Arial Unicode MS"/>
                  <a:cs typeface="Arial Unicode MS"/>
                </a:rPr>
                <a:t>Yojanas</a:t>
              </a:r>
              <a:endParaRPr lang="en-US" sz="1400" i="1" dirty="0" smtClean="0">
                <a:latin typeface="Arial Unicode MS"/>
                <a:ea typeface="Arial Unicode MS"/>
                <a:cs typeface="Arial Unicode MS"/>
              </a:endParaRPr>
            </a:p>
            <a:p>
              <a:r>
                <a:rPr lang="en-US" sz="1400" i="1" dirty="0" err="1" smtClean="0">
                  <a:latin typeface="Arial Unicode MS"/>
                  <a:ea typeface="Arial Unicode MS"/>
                  <a:cs typeface="Arial Unicode MS"/>
                </a:rPr>
                <a:t>Siddhānta-śiroma</a:t>
              </a:r>
              <a:r>
                <a:rPr lang="lv-LV" sz="1400" i="1" dirty="0" smtClean="0">
                  <a:latin typeface="Arial Unicode MS"/>
                  <a:ea typeface="Arial Unicode MS"/>
                  <a:cs typeface="Arial Unicode MS"/>
                </a:rPr>
                <a:t>ņ</a:t>
              </a:r>
              <a:r>
                <a:rPr lang="en-US" sz="1400" i="1" dirty="0" err="1" smtClean="0">
                  <a:latin typeface="Arial Unicode MS"/>
                  <a:ea typeface="Arial Unicode MS"/>
                  <a:cs typeface="Arial Unicode MS"/>
                </a:rPr>
                <a:t>i</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Gol</a:t>
              </a:r>
              <a:r>
                <a:rPr lang="lv-LV" sz="1400" i="1" dirty="0" smtClean="0">
                  <a:latin typeface="Arial Unicode MS"/>
                  <a:ea typeface="Arial Unicode MS"/>
                  <a:cs typeface="Arial Unicode MS"/>
                </a:rPr>
                <a:t>ā</a:t>
              </a:r>
              <a:r>
                <a:rPr lang="en-US" sz="1400" i="1" dirty="0" err="1" smtClean="0">
                  <a:latin typeface="Arial Unicode MS"/>
                  <a:ea typeface="Arial Unicode MS"/>
                  <a:cs typeface="Arial Unicode MS"/>
                </a:rPr>
                <a:t>dhy</a:t>
              </a:r>
              <a:r>
                <a:rPr lang="lv-LV" sz="1400" i="1" dirty="0" smtClean="0">
                  <a:latin typeface="Arial Unicode MS"/>
                  <a:ea typeface="Arial Unicode MS"/>
                  <a:cs typeface="Arial Unicode MS"/>
                </a:rPr>
                <a:t>ā</a:t>
              </a:r>
              <a:r>
                <a:rPr lang="en-US" sz="1400" i="1" dirty="0" err="1" smtClean="0">
                  <a:latin typeface="Arial Unicode MS"/>
                  <a:ea typeface="Arial Unicode MS"/>
                  <a:cs typeface="Arial Unicode MS"/>
                </a:rPr>
                <a:t>ya</a:t>
              </a:r>
              <a:r>
                <a:rPr lang="en-US" sz="1400" dirty="0" smtClean="0">
                  <a:latin typeface="Arial Unicode MS"/>
                  <a:ea typeface="Arial Unicode MS"/>
                  <a:cs typeface="Arial Unicode MS"/>
                </a:rPr>
                <a:t>, </a:t>
              </a:r>
              <a:r>
                <a:rPr lang="en-US" sz="1400" i="1" dirty="0" err="1" smtClean="0">
                  <a:latin typeface="Arial Unicode MS"/>
                  <a:ea typeface="Arial Unicode MS"/>
                  <a:cs typeface="Arial Unicode MS"/>
                </a:rPr>
                <a:t>Bhuvana-ko</a:t>
              </a:r>
              <a:r>
                <a:rPr lang="lv-LV" sz="1400" i="1" dirty="0" smtClean="0">
                  <a:latin typeface="Arial Unicode MS"/>
                  <a:ea typeface="Arial Unicode MS"/>
                  <a:cs typeface="Arial Unicode MS"/>
                </a:rPr>
                <a:t>ş</a:t>
              </a:r>
              <a:r>
                <a:rPr lang="en-US" sz="1400" i="1" dirty="0" smtClean="0">
                  <a:latin typeface="Arial Unicode MS"/>
                  <a:ea typeface="Arial Unicode MS"/>
                  <a:cs typeface="Arial Unicode MS"/>
                </a:rPr>
                <a:t>a </a:t>
              </a:r>
              <a:r>
                <a:rPr lang="en-US" sz="1400" dirty="0" smtClean="0">
                  <a:latin typeface="Arial Unicode MS"/>
                  <a:ea typeface="Arial Unicode MS"/>
                  <a:cs typeface="Arial Unicode MS"/>
                </a:rPr>
                <a:t>52-</a:t>
              </a:r>
            </a:p>
            <a:p>
              <a:r>
                <a:rPr lang="en-US" sz="1400" dirty="0" smtClean="0">
                  <a:latin typeface="Arial Unicode MS"/>
                  <a:ea typeface="Arial Unicode MS"/>
                  <a:cs typeface="Arial Unicode MS"/>
                </a:rPr>
                <a:t>Diameter =1582 1/24 </a:t>
              </a:r>
              <a:r>
                <a:rPr lang="en-US" sz="1400" i="1" dirty="0" err="1" smtClean="0">
                  <a:latin typeface="Arial Unicode MS"/>
                  <a:ea typeface="Arial Unicode MS"/>
                  <a:cs typeface="Arial Unicode MS"/>
                </a:rPr>
                <a:t>yojanas</a:t>
              </a:r>
              <a:r>
                <a:rPr lang="en-US" sz="1400" dirty="0" smtClean="0">
                  <a:latin typeface="Arial Unicode MS"/>
                  <a:ea typeface="Arial Unicode MS"/>
                  <a:cs typeface="Arial Unicode MS"/>
                </a:rPr>
                <a:t>, Circumference =4967 </a:t>
              </a:r>
              <a:r>
                <a:rPr lang="en-US" sz="1400" i="1" dirty="0" err="1" smtClean="0">
                  <a:latin typeface="Arial Unicode MS"/>
                  <a:ea typeface="Arial Unicode MS"/>
                  <a:cs typeface="Arial Unicode MS"/>
                </a:rPr>
                <a:t>Yojana</a:t>
              </a:r>
              <a:endParaRPr lang="en-IN" sz="1400" i="1" dirty="0">
                <a:latin typeface="Arial Unicode MS" pitchFamily="34" charset="-128"/>
                <a:ea typeface="Arial Unicode MS" pitchFamily="34" charset="-128"/>
                <a:cs typeface="Arial Unicode MS" pitchFamily="34" charset="-128"/>
              </a:endParaRPr>
            </a:p>
          </p:txBody>
        </p:sp>
        <p:sp>
          <p:nvSpPr>
            <p:cNvPr id="4" name="TextBox 3"/>
            <p:cNvSpPr txBox="1"/>
            <p:nvPr/>
          </p:nvSpPr>
          <p:spPr>
            <a:xfrm>
              <a:off x="1295400" y="2590800"/>
              <a:ext cx="6546985" cy="738664"/>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In space, earth has been called </a:t>
              </a:r>
              <a:r>
                <a:rPr lang="en-US" sz="1400" i="1" dirty="0" err="1" smtClean="0">
                  <a:latin typeface="Arial Unicode MS" pitchFamily="34" charset="-128"/>
                  <a:ea typeface="Arial Unicode MS" pitchFamily="34" charset="-128"/>
                  <a:cs typeface="Arial Unicode MS" pitchFamily="34" charset="-128"/>
                </a:rPr>
                <a:t>Padma</a:t>
              </a:r>
              <a:r>
                <a:rPr lang="en-US" sz="1400" dirty="0" smtClean="0">
                  <a:latin typeface="Arial Unicode MS" pitchFamily="34" charset="-128"/>
                  <a:ea typeface="Arial Unicode MS" pitchFamily="34" charset="-128"/>
                  <a:cs typeface="Arial Unicode MS" pitchFamily="34" charset="-128"/>
                </a:rPr>
                <a:t> (lotus) of 1000 petals-</a:t>
              </a:r>
              <a:r>
                <a:rPr lang="en-US" sz="1400" i="1" dirty="0" err="1" smtClean="0">
                  <a:latin typeface="Arial Unicode MS" pitchFamily="34" charset="-128"/>
                  <a:ea typeface="Arial Unicode MS" pitchFamily="34" charset="-128"/>
                  <a:cs typeface="Arial Unicode MS" pitchFamily="34" charset="-128"/>
                </a:rPr>
                <a:t>Padma</a:t>
              </a:r>
              <a:r>
                <a:rPr lang="en-US" sz="1400" i="1" dirty="0" smtClean="0">
                  <a:latin typeface="Arial Unicode MS" pitchFamily="34" charset="-128"/>
                  <a:ea typeface="Arial Unicode MS" pitchFamily="34" charset="-128"/>
                  <a:cs typeface="Arial Unicode MS" pitchFamily="34" charset="-128"/>
                </a:rPr>
                <a:t>-</a:t>
              </a:r>
              <a:r>
                <a:rPr lang="en-US" sz="1400" i="1" dirty="0" err="1" smtClean="0">
                  <a:latin typeface="Arial Unicode MS" pitchFamily="34" charset="-128"/>
                  <a:ea typeface="Arial Unicode MS" pitchFamily="34" charset="-128"/>
                  <a:cs typeface="Arial Unicode MS" pitchFamily="34" charset="-128"/>
                </a:rPr>
                <a:t>pur</a:t>
              </a:r>
              <a:r>
                <a:rPr lang="en-US" sz="1400" i="1" dirty="0" err="1" smtClean="0">
                  <a:latin typeface="Arial Unicode MS"/>
                  <a:ea typeface="Arial Unicode MS"/>
                  <a:cs typeface="Arial Unicode MS"/>
                </a:rPr>
                <a:t>ā</a:t>
              </a:r>
              <a:r>
                <a:rPr lang="lv-LV" sz="1400" i="1" dirty="0" smtClean="0">
                  <a:latin typeface="Arial Unicode MS"/>
                  <a:ea typeface="Arial Unicode MS"/>
                  <a:cs typeface="Arial Unicode MS"/>
                </a:rPr>
                <a:t>ņ</a:t>
              </a:r>
              <a:r>
                <a:rPr lang="en-US" sz="1400" i="1" dirty="0" smtClean="0">
                  <a:latin typeface="Arial Unicode MS"/>
                  <a:ea typeface="Arial Unicode MS"/>
                  <a:cs typeface="Arial Unicode MS"/>
                </a:rPr>
                <a:t>a, </a:t>
              </a:r>
            </a:p>
            <a:p>
              <a:r>
                <a:rPr lang="en-US" sz="1400" i="1" dirty="0" smtClean="0">
                  <a:latin typeface="Arial Unicode MS"/>
                  <a:ea typeface="Arial Unicode MS"/>
                  <a:cs typeface="Arial Unicode MS"/>
                </a:rPr>
                <a:t>S</a:t>
              </a:r>
              <a:r>
                <a:rPr lang="lv-LV" sz="1400" i="1" dirty="0" smtClean="0">
                  <a:latin typeface="Arial Unicode MS"/>
                  <a:ea typeface="Arial Unicode MS"/>
                  <a:cs typeface="Arial Unicode MS"/>
                </a:rPr>
                <a:t>ŗşţ</a:t>
              </a:r>
              <a:r>
                <a:rPr lang="en-US" sz="1400" i="1" dirty="0" err="1" smtClean="0">
                  <a:latin typeface="Arial Unicode MS"/>
                  <a:ea typeface="Arial Unicode MS"/>
                  <a:cs typeface="Arial Unicode MS"/>
                </a:rPr>
                <a:t>i</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kha</a:t>
              </a:r>
              <a:r>
                <a:rPr lang="lv-LV" sz="1400" i="1" dirty="0" smtClean="0">
                  <a:latin typeface="Arial Unicode MS"/>
                  <a:ea typeface="Arial Unicode MS"/>
                  <a:cs typeface="Arial Unicode MS"/>
                </a:rPr>
                <a:t>ņɖ</a:t>
              </a:r>
              <a:r>
                <a:rPr lang="en-US" sz="1400" i="1" dirty="0" smtClean="0">
                  <a:latin typeface="Arial Unicode MS"/>
                  <a:ea typeface="Arial Unicode MS"/>
                  <a:cs typeface="Arial Unicode MS"/>
                </a:rPr>
                <a:t>a  </a:t>
              </a:r>
              <a:r>
                <a:rPr lang="en-US" sz="1400" dirty="0" smtClean="0">
                  <a:latin typeface="Arial Unicode MS"/>
                  <a:ea typeface="Arial Unicode MS"/>
                  <a:cs typeface="Arial Unicode MS"/>
                </a:rPr>
                <a:t> (40/2-3) Or </a:t>
              </a:r>
              <a:r>
                <a:rPr lang="lv-LV" sz="1400" i="1" dirty="0" smtClean="0">
                  <a:latin typeface="Arial Unicode MS"/>
                  <a:ea typeface="Arial Unicode MS"/>
                  <a:cs typeface="Arial Unicode MS"/>
                </a:rPr>
                <a:t>Ŗ</a:t>
              </a:r>
              <a:r>
                <a:rPr lang="en-US" sz="1400" i="1" dirty="0" err="1" smtClean="0">
                  <a:latin typeface="Arial Unicode MS"/>
                  <a:ea typeface="Arial Unicode MS"/>
                  <a:cs typeface="Arial Unicode MS"/>
                </a:rPr>
                <a:t>gveda</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(6/16/13-14). Counting atmosphere as part of </a:t>
              </a:r>
            </a:p>
            <a:p>
              <a:r>
                <a:rPr lang="en-US" sz="1400" dirty="0" smtClean="0">
                  <a:latin typeface="Arial Unicode MS"/>
                  <a:ea typeface="Arial Unicode MS"/>
                  <a:cs typeface="Arial Unicode MS"/>
                </a:rPr>
                <a:t>earth, its 1000 part is equal to </a:t>
              </a:r>
              <a:r>
                <a:rPr lang="en-US" sz="1400" i="1" dirty="0" err="1" smtClean="0">
                  <a:latin typeface="Arial Unicode MS"/>
                  <a:ea typeface="Arial Unicode MS"/>
                  <a:cs typeface="Arial Unicode MS"/>
                </a:rPr>
                <a:t>Āryabhaţa</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a:t>
              </a:r>
              <a:r>
                <a:rPr lang="en-US" sz="1400" dirty="0" smtClean="0">
                  <a:latin typeface="Arial Unicode MS"/>
                  <a:ea typeface="Arial Unicode MS"/>
                  <a:cs typeface="Arial Unicode MS"/>
                </a:rPr>
                <a:t>.</a:t>
              </a:r>
              <a:endParaRPr lang="en-IN" sz="2000" dirty="0">
                <a:latin typeface="Arial Unicode MS" pitchFamily="34" charset="-128"/>
                <a:ea typeface="Arial Unicode MS" pitchFamily="34" charset="-128"/>
                <a:cs typeface="Arial Unicode MS" pitchFamily="34" charset="-128"/>
              </a:endParaRPr>
            </a:p>
          </p:txBody>
        </p:sp>
        <p:sp>
          <p:nvSpPr>
            <p:cNvPr id="5" name="TextBox 4"/>
            <p:cNvSpPr txBox="1"/>
            <p:nvPr/>
          </p:nvSpPr>
          <p:spPr>
            <a:xfrm>
              <a:off x="1143000" y="3810000"/>
              <a:ext cx="7026282" cy="1600438"/>
            </a:xfrm>
            <a:prstGeom prst="rect">
              <a:avLst/>
            </a:prstGeom>
            <a:noFill/>
          </p:spPr>
          <p:txBody>
            <a:bodyPr wrap="none" rtlCol="0">
              <a:spAutoFit/>
            </a:bodyPr>
            <a:lstStyle/>
            <a:p>
              <a:r>
                <a:rPr lang="en-US" sz="1400" i="1" dirty="0" err="1" smtClean="0">
                  <a:latin typeface="Arial Unicode MS" pitchFamily="34" charset="-128"/>
                  <a:ea typeface="Arial Unicode MS" pitchFamily="34" charset="-128"/>
                  <a:cs typeface="Arial Unicode MS" pitchFamily="34" charset="-128"/>
                </a:rPr>
                <a:t>Bh</a:t>
              </a:r>
              <a:r>
                <a:rPr lang="en-US" sz="1400" i="1" dirty="0" err="1" smtClean="0">
                  <a:latin typeface="Arial Unicode MS"/>
                  <a:ea typeface="Arial Unicode MS"/>
                  <a:cs typeface="Arial Unicode MS"/>
                </a:rPr>
                <a:t>āgavata</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purā</a:t>
              </a:r>
              <a:r>
                <a:rPr lang="lv-LV" sz="1400" i="1" dirty="0" smtClean="0">
                  <a:latin typeface="Arial Unicode MS"/>
                  <a:ea typeface="Arial Unicode MS"/>
                  <a:cs typeface="Arial Unicode MS"/>
                </a:rPr>
                <a:t>ņ</a:t>
              </a:r>
              <a:r>
                <a:rPr lang="en-US" sz="1400" i="1" dirty="0" smtClean="0">
                  <a:latin typeface="Arial Unicode MS"/>
                  <a:ea typeface="Arial Unicode MS"/>
                  <a:cs typeface="Arial Unicode MS"/>
                </a:rPr>
                <a:t>a</a:t>
              </a:r>
              <a:r>
                <a:rPr lang="en-US" sz="1400" dirty="0" smtClean="0">
                  <a:latin typeface="Arial Unicode MS"/>
                  <a:ea typeface="Arial Unicode MS"/>
                  <a:cs typeface="Arial Unicode MS"/>
                </a:rPr>
                <a:t>, part 5 calls planetary orbit up to Neptune as Disc-shaped earth of </a:t>
              </a:r>
            </a:p>
            <a:p>
              <a:r>
                <a:rPr lang="en-US" sz="1400" dirty="0" smtClean="0">
                  <a:latin typeface="Arial Unicode MS"/>
                  <a:ea typeface="Arial Unicode MS"/>
                  <a:cs typeface="Arial Unicode MS"/>
                </a:rPr>
                <a:t>100 </a:t>
              </a:r>
              <a:r>
                <a:rPr lang="en-US" sz="1400" i="1" dirty="0" err="1" smtClean="0">
                  <a:latin typeface="Arial Unicode MS"/>
                  <a:ea typeface="Arial Unicode MS"/>
                  <a:cs typeface="Arial Unicode MS"/>
                </a:rPr>
                <a:t>Crore</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diameter. Middle age astronomers have multiplied it by 360 to make </a:t>
              </a:r>
            </a:p>
            <a:p>
              <a:r>
                <a:rPr lang="en-US" sz="1400" dirty="0" smtClean="0">
                  <a:latin typeface="Arial Unicode MS"/>
                  <a:ea typeface="Arial Unicode MS"/>
                  <a:cs typeface="Arial Unicode MS"/>
                </a:rPr>
                <a:t>It </a:t>
              </a:r>
              <a:r>
                <a:rPr lang="en-US" sz="1400" i="1" dirty="0" err="1" smtClean="0">
                  <a:latin typeface="Arial Unicode MS"/>
                  <a:ea typeface="Arial Unicode MS"/>
                  <a:cs typeface="Arial Unicode MS"/>
                </a:rPr>
                <a:t>Divya</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as diameter of </a:t>
              </a:r>
              <a:r>
                <a:rPr lang="en-US" sz="1400" i="1" dirty="0" err="1" smtClean="0">
                  <a:latin typeface="Arial Unicode MS"/>
                  <a:ea typeface="Arial Unicode MS"/>
                  <a:cs typeface="Arial Unicode MS"/>
                </a:rPr>
                <a:t>Brahmā</a:t>
              </a:r>
              <a:r>
                <a:rPr lang="lv-LV" sz="1400" i="1" dirty="0" smtClean="0">
                  <a:latin typeface="Arial Unicode MS"/>
                  <a:ea typeface="Arial Unicode MS"/>
                  <a:cs typeface="Arial Unicode MS"/>
                </a:rPr>
                <a:t>ņɖ</a:t>
              </a:r>
              <a:r>
                <a:rPr lang="en-US" sz="1400" i="1" dirty="0" smtClean="0">
                  <a:latin typeface="Arial Unicode MS"/>
                  <a:ea typeface="Arial Unicode MS"/>
                  <a:cs typeface="Arial Unicode MS"/>
                </a:rPr>
                <a:t>a </a:t>
              </a:r>
              <a:r>
                <a:rPr lang="en-US" sz="1400" dirty="0" smtClean="0">
                  <a:latin typeface="Arial Unicode MS"/>
                  <a:ea typeface="Arial Unicode MS"/>
                  <a:cs typeface="Arial Unicode MS"/>
                </a:rPr>
                <a:t>(galaxy).</a:t>
              </a:r>
            </a:p>
            <a:p>
              <a:r>
                <a:rPr lang="en-US" sz="1400" dirty="0" smtClean="0">
                  <a:latin typeface="Arial Unicode MS"/>
                  <a:ea typeface="Arial Unicode MS"/>
                  <a:cs typeface="Arial Unicode MS"/>
                </a:rPr>
                <a:t>Half part of that is </a:t>
              </a:r>
              <a:r>
                <a:rPr lang="en-US" sz="1400" dirty="0" err="1" smtClean="0">
                  <a:latin typeface="Arial Unicode MS"/>
                  <a:ea typeface="Arial Unicode MS"/>
                  <a:cs typeface="Arial Unicode MS"/>
                </a:rPr>
                <a:t>loka</a:t>
              </a:r>
              <a:r>
                <a:rPr lang="en-US" sz="1400" dirty="0" smtClean="0">
                  <a:latin typeface="Arial Unicode MS"/>
                  <a:ea typeface="Arial Unicode MS"/>
                  <a:cs typeface="Arial Unicode MS"/>
                </a:rPr>
                <a:t> (lighted) part of 50 </a:t>
              </a:r>
              <a:r>
                <a:rPr lang="en-US" sz="1400" i="1" dirty="0" err="1" smtClean="0">
                  <a:latin typeface="Arial Unicode MS"/>
                  <a:ea typeface="Arial Unicode MS"/>
                  <a:cs typeface="Arial Unicode MS"/>
                </a:rPr>
                <a:t>crore</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yojanas</a:t>
              </a:r>
              <a:r>
                <a:rPr lang="en-US" sz="1400" dirty="0" smtClean="0">
                  <a:latin typeface="Arial Unicode MS"/>
                  <a:ea typeface="Arial Unicode MS"/>
                  <a:cs typeface="Arial Unicode MS"/>
                </a:rPr>
                <a:t>, in which 7 </a:t>
              </a:r>
              <a:r>
                <a:rPr lang="en-US" sz="1400" i="1" dirty="0" err="1" smtClean="0">
                  <a:latin typeface="Arial Unicode MS"/>
                  <a:ea typeface="Arial Unicode MS"/>
                  <a:cs typeface="Arial Unicode MS"/>
                </a:rPr>
                <a:t>dvīpa</a:t>
              </a:r>
              <a:r>
                <a:rPr lang="en-US" sz="1400" dirty="0" smtClean="0">
                  <a:latin typeface="Arial Unicode MS"/>
                  <a:ea typeface="Arial Unicode MS"/>
                  <a:cs typeface="Arial Unicode MS"/>
                </a:rPr>
                <a:t> (continents)</a:t>
              </a:r>
            </a:p>
            <a:p>
              <a:r>
                <a:rPr lang="en-US" sz="1400" dirty="0" smtClean="0">
                  <a:latin typeface="Arial Unicode MS"/>
                  <a:ea typeface="Arial Unicode MS"/>
                  <a:cs typeface="Arial Unicode MS"/>
                </a:rPr>
                <a:t>and </a:t>
              </a:r>
              <a:r>
                <a:rPr lang="en-US" sz="1400" i="1" dirty="0" err="1" smtClean="0">
                  <a:latin typeface="Arial Unicode MS"/>
                  <a:ea typeface="Arial Unicode MS"/>
                  <a:cs typeface="Arial Unicode MS"/>
                </a:rPr>
                <a:t>samudra</a:t>
              </a:r>
              <a:r>
                <a:rPr lang="en-US" sz="1400" dirty="0" smtClean="0">
                  <a:latin typeface="Arial Unicode MS"/>
                  <a:ea typeface="Arial Unicode MS"/>
                  <a:cs typeface="Arial Unicode MS"/>
                </a:rPr>
                <a:t> (ocean) are described as same names found on earth. Remaining part </a:t>
              </a:r>
            </a:p>
            <a:p>
              <a:r>
                <a:rPr lang="en-US" sz="1400" dirty="0" smtClean="0">
                  <a:latin typeface="Arial Unicode MS"/>
                  <a:ea typeface="Arial Unicode MS"/>
                  <a:cs typeface="Arial Unicode MS"/>
                </a:rPr>
                <a:t>is </a:t>
              </a:r>
              <a:r>
                <a:rPr lang="en-US" sz="1400" i="1" dirty="0" err="1" smtClean="0">
                  <a:latin typeface="Arial Unicode MS"/>
                  <a:ea typeface="Arial Unicode MS"/>
                  <a:cs typeface="Arial Unicode MS"/>
                </a:rPr>
                <a:t>Aloka</a:t>
              </a:r>
              <a:r>
                <a:rPr lang="en-US" sz="1400" dirty="0" smtClean="0">
                  <a:latin typeface="Arial Unicode MS"/>
                  <a:ea typeface="Arial Unicode MS"/>
                  <a:cs typeface="Arial Unicode MS"/>
                </a:rPr>
                <a:t> (dark) region.</a:t>
              </a:r>
            </a:p>
            <a:p>
              <a:r>
                <a:rPr lang="en-US" sz="1400" dirty="0" smtClean="0">
                  <a:latin typeface="Arial Unicode MS"/>
                  <a:ea typeface="Arial Unicode MS"/>
                  <a:cs typeface="Arial Unicode MS"/>
                </a:rPr>
                <a:t>Here, 1</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 1000 part of earth diameter = 12.75628 </a:t>
              </a:r>
              <a:r>
                <a:rPr lang="en-US" sz="1400" dirty="0" err="1" smtClean="0">
                  <a:latin typeface="Arial Unicode MS"/>
                  <a:ea typeface="Arial Unicode MS"/>
                  <a:cs typeface="Arial Unicode MS"/>
                </a:rPr>
                <a:t>Kms</a:t>
              </a:r>
              <a:r>
                <a:rPr lang="en-US" sz="1400" dirty="0" smtClean="0">
                  <a:latin typeface="Arial Unicode MS"/>
                  <a:ea typeface="Arial Unicode MS"/>
                  <a:cs typeface="Arial Unicode MS"/>
                </a:rPr>
                <a:t>. </a:t>
              </a:r>
              <a:endParaRPr lang="en-IN" sz="14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609600" y="152400"/>
            <a:ext cx="6089502" cy="6400800"/>
            <a:chOff x="609600" y="152400"/>
            <a:chExt cx="6089502" cy="6400800"/>
          </a:xfrm>
        </p:grpSpPr>
        <p:grpSp>
          <p:nvGrpSpPr>
            <p:cNvPr id="4" name="Group 3"/>
            <p:cNvGrpSpPr/>
            <p:nvPr/>
          </p:nvGrpSpPr>
          <p:grpSpPr>
            <a:xfrm>
              <a:off x="1219200" y="152400"/>
              <a:ext cx="5479902" cy="3905786"/>
              <a:chOff x="1219200" y="152400"/>
              <a:chExt cx="5479902" cy="3905786"/>
            </a:xfrm>
          </p:grpSpPr>
          <p:sp>
            <p:nvSpPr>
              <p:cNvPr id="2" name="TextBox 1"/>
              <p:cNvSpPr txBox="1"/>
              <p:nvPr/>
            </p:nvSpPr>
            <p:spPr>
              <a:xfrm>
                <a:off x="2971800" y="152400"/>
                <a:ext cx="3727302" cy="307777"/>
              </a:xfrm>
              <a:prstGeom prst="rect">
                <a:avLst/>
              </a:prstGeom>
              <a:noFill/>
            </p:spPr>
            <p:txBody>
              <a:bodyPr wrap="none" rtlCol="0">
                <a:spAutoFit/>
              </a:bodyPr>
              <a:lstStyle/>
              <a:p>
                <a:r>
                  <a:rPr lang="en-US" sz="1400" b="1" i="1" dirty="0" err="1" smtClean="0">
                    <a:latin typeface="Arial Unicode MS" pitchFamily="34" charset="-128"/>
                    <a:ea typeface="Arial Unicode MS" pitchFamily="34" charset="-128"/>
                    <a:cs typeface="Arial Unicode MS" pitchFamily="34" charset="-128"/>
                  </a:rPr>
                  <a:t>Dv</a:t>
                </a:r>
                <a:r>
                  <a:rPr lang="en-US" sz="1400" b="1" i="1" dirty="0" err="1" smtClean="0">
                    <a:latin typeface="Arial Unicode MS"/>
                    <a:ea typeface="Arial Unicode MS"/>
                    <a:cs typeface="Arial Unicode MS"/>
                  </a:rPr>
                  <a:t>īpas</a:t>
                </a:r>
                <a:r>
                  <a:rPr lang="en-US" sz="1400" b="1" dirty="0" smtClean="0">
                    <a:latin typeface="Arial Unicode MS"/>
                    <a:ea typeface="Arial Unicode MS"/>
                    <a:cs typeface="Arial Unicode MS"/>
                  </a:rPr>
                  <a:t>  and </a:t>
                </a:r>
                <a:r>
                  <a:rPr lang="en-US" sz="1400" b="1" dirty="0" err="1" smtClean="0">
                    <a:latin typeface="Arial Unicode MS"/>
                    <a:ea typeface="Arial Unicode MS"/>
                    <a:cs typeface="Arial Unicode MS"/>
                  </a:rPr>
                  <a:t>Samudras</a:t>
                </a:r>
                <a:r>
                  <a:rPr lang="en-US" sz="1400" b="1" dirty="0" smtClean="0">
                    <a:latin typeface="Arial Unicode MS"/>
                    <a:ea typeface="Arial Unicode MS"/>
                    <a:cs typeface="Arial Unicode MS"/>
                  </a:rPr>
                  <a:t> of </a:t>
                </a:r>
                <a:r>
                  <a:rPr lang="en-US" sz="1400" b="1" i="1" dirty="0" err="1" smtClean="0">
                    <a:latin typeface="Arial Unicode MS"/>
                    <a:ea typeface="Arial Unicode MS"/>
                    <a:cs typeface="Arial Unicode MS"/>
                  </a:rPr>
                  <a:t>Bhāgavata</a:t>
                </a:r>
                <a:r>
                  <a:rPr lang="en-US" sz="1400" b="1" i="1" dirty="0" smtClean="0">
                    <a:latin typeface="Arial Unicode MS"/>
                    <a:ea typeface="Arial Unicode MS"/>
                    <a:cs typeface="Arial Unicode MS"/>
                  </a:rPr>
                  <a:t> </a:t>
                </a:r>
                <a:r>
                  <a:rPr lang="en-US" sz="1400" b="1" i="1" dirty="0" err="1" smtClean="0">
                    <a:latin typeface="Arial Unicode MS"/>
                    <a:ea typeface="Arial Unicode MS"/>
                    <a:cs typeface="Arial Unicode MS"/>
                  </a:rPr>
                  <a:t>Purā</a:t>
                </a:r>
                <a:r>
                  <a:rPr lang="lv-LV" sz="1400" b="1" i="1" dirty="0" smtClean="0">
                    <a:latin typeface="Arial Unicode MS"/>
                    <a:ea typeface="Arial Unicode MS"/>
                    <a:cs typeface="Arial Unicode MS"/>
                  </a:rPr>
                  <a:t>ņ</a:t>
                </a:r>
                <a:r>
                  <a:rPr lang="en-US" sz="1400" b="1" i="1" dirty="0" smtClean="0">
                    <a:latin typeface="Arial Unicode MS"/>
                    <a:ea typeface="Arial Unicode MS"/>
                    <a:cs typeface="Arial Unicode MS"/>
                  </a:rPr>
                  <a:t>a</a:t>
                </a:r>
                <a:endParaRPr lang="en-IN" sz="1400" b="1" i="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1219200" y="457200"/>
                <a:ext cx="5102679" cy="3600986"/>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Serial   Radius   Breadth (in 1000 </a:t>
                </a:r>
                <a:r>
                  <a:rPr lang="en-US" sz="1200" i="1" dirty="0" err="1" smtClean="0">
                    <a:latin typeface="Arial Unicode MS" pitchFamily="34" charset="-128"/>
                    <a:ea typeface="Arial Unicode MS" pitchFamily="34" charset="-128"/>
                    <a:cs typeface="Arial Unicode MS" pitchFamily="34" charset="-128"/>
                  </a:rPr>
                  <a:t>yojana</a:t>
                </a:r>
                <a:r>
                  <a:rPr lang="en-US" sz="1200" dirty="0" smtClean="0">
                    <a:latin typeface="Arial Unicode MS" pitchFamily="34" charset="-128"/>
                    <a:ea typeface="Arial Unicode MS" pitchFamily="34" charset="-128"/>
                    <a:cs typeface="Arial Unicode MS" pitchFamily="34" charset="-128"/>
                  </a:rPr>
                  <a:t>)    Name</a:t>
                </a:r>
              </a:p>
              <a:p>
                <a:pPr marL="228600" indent="-228600">
                  <a:buAutoNum type="arabicPeriod"/>
                </a:pPr>
                <a:r>
                  <a:rPr lang="en-US" sz="1200" dirty="0" smtClean="0">
                    <a:latin typeface="Arial Unicode MS" pitchFamily="34" charset="-128"/>
                    <a:ea typeface="Arial Unicode MS" pitchFamily="34" charset="-128"/>
                    <a:cs typeface="Arial Unicode MS" pitchFamily="34" charset="-128"/>
                  </a:rPr>
                  <a:t>     50                           50                </a:t>
                </a:r>
                <a:r>
                  <a:rPr lang="en-US" sz="1200" i="1" dirty="0" err="1" smtClean="0">
                    <a:latin typeface="Arial Unicode MS" pitchFamily="34" charset="-128"/>
                    <a:ea typeface="Arial Unicode MS" pitchFamily="34" charset="-128"/>
                    <a:cs typeface="Arial Unicode MS" pitchFamily="34" charset="-128"/>
                  </a:rPr>
                  <a:t>Jamb</a:t>
                </a:r>
                <a:r>
                  <a:rPr lang="en-US" sz="1200" i="1" dirty="0" err="1" smtClean="0">
                    <a:latin typeface="Arial Unicode MS"/>
                    <a:ea typeface="Arial Unicode MS"/>
                    <a:cs typeface="Arial Unicode MS"/>
                  </a:rPr>
                  <a:t>ū-dvīpa</a:t>
                </a:r>
                <a:endParaRPr lang="en-US" sz="1200" i="1" dirty="0" smtClean="0">
                  <a:latin typeface="Arial Unicode MS"/>
                  <a:ea typeface="Arial Unicode MS"/>
                  <a:cs typeface="Arial Unicode MS"/>
                </a:endParaRPr>
              </a:p>
              <a:p>
                <a:pPr marL="228600" indent="-228600">
                  <a:buAutoNum type="arabicPeriod"/>
                </a:pPr>
                <a:r>
                  <a:rPr lang="en-US" sz="1200" dirty="0" smtClean="0">
                    <a:latin typeface="Arial Unicode MS"/>
                    <a:ea typeface="Arial Unicode MS"/>
                    <a:cs typeface="Arial Unicode MS"/>
                  </a:rPr>
                  <a:t>     150                       100           </a:t>
                </a:r>
                <a:r>
                  <a:rPr lang="en-US" sz="1200" i="1" dirty="0" smtClean="0">
                    <a:latin typeface="Arial Unicode MS"/>
                    <a:ea typeface="Arial Unicode MS"/>
                    <a:cs typeface="Arial Unicode MS"/>
                  </a:rPr>
                  <a:t>Lava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(salt) </a:t>
                </a:r>
                <a:r>
                  <a:rPr lang="en-US" sz="1200" i="1" dirty="0" err="1" smtClean="0">
                    <a:latin typeface="Arial Unicode MS"/>
                    <a:ea typeface="Arial Unicode MS"/>
                    <a:cs typeface="Arial Unicode MS"/>
                  </a:rPr>
                  <a:t>samudra</a:t>
                </a:r>
                <a:endParaRPr lang="en-US" sz="1200" i="1" dirty="0" smtClean="0">
                  <a:latin typeface="Arial Unicode MS"/>
                  <a:ea typeface="Arial Unicode MS"/>
                  <a:cs typeface="Arial Unicode MS"/>
                </a:endParaRPr>
              </a:p>
              <a:p>
                <a:pPr marL="228600" indent="-228600">
                  <a:buAutoNum type="arabicPeriod"/>
                </a:pPr>
                <a:r>
                  <a:rPr lang="en-US" sz="1200" dirty="0" smtClean="0">
                    <a:latin typeface="Arial Unicode MS"/>
                    <a:ea typeface="Arial Unicode MS"/>
                    <a:cs typeface="Arial Unicode MS"/>
                  </a:rPr>
                  <a:t>     350                        200          </a:t>
                </a:r>
                <a:r>
                  <a:rPr lang="en-US" sz="1200" i="1" dirty="0" err="1" smtClean="0">
                    <a:latin typeface="Arial Unicode MS"/>
                    <a:ea typeface="Arial Unicode MS"/>
                    <a:cs typeface="Arial Unicode MS"/>
                  </a:rPr>
                  <a:t>Plakśa-dvīpa</a:t>
                </a:r>
                <a:endParaRPr lang="en-US" sz="1200" i="1" dirty="0" smtClean="0">
                  <a:latin typeface="Arial Unicode MS"/>
                  <a:ea typeface="Arial Unicode MS"/>
                  <a:cs typeface="Arial Unicode MS"/>
                </a:endParaRPr>
              </a:p>
              <a:p>
                <a:pPr marL="228600" indent="-228600">
                  <a:buAutoNum type="arabicPeriod"/>
                </a:pPr>
                <a:r>
                  <a:rPr lang="en-US" sz="1200" dirty="0" smtClean="0">
                    <a:latin typeface="Arial Unicode MS"/>
                    <a:ea typeface="Arial Unicode MS"/>
                    <a:cs typeface="Arial Unicode MS"/>
                  </a:rPr>
                  <a:t>    550                        200          </a:t>
                </a:r>
                <a:r>
                  <a:rPr lang="en-US" sz="1200" i="1" dirty="0" err="1" smtClean="0">
                    <a:latin typeface="Arial Unicode MS"/>
                    <a:ea typeface="Arial Unicode MS"/>
                    <a:cs typeface="Arial Unicode MS"/>
                  </a:rPr>
                  <a:t>Ikśu</a:t>
                </a:r>
                <a:r>
                  <a:rPr lang="en-US" sz="1200" i="1" dirty="0" smtClean="0">
                    <a:latin typeface="Arial Unicode MS"/>
                    <a:ea typeface="Arial Unicode MS"/>
                    <a:cs typeface="Arial Unicode MS"/>
                  </a:rPr>
                  <a:t>-rasa</a:t>
                </a:r>
                <a:r>
                  <a:rPr lang="en-US" sz="1200" dirty="0" smtClean="0">
                    <a:latin typeface="Arial Unicode MS"/>
                    <a:ea typeface="Arial Unicode MS"/>
                    <a:cs typeface="Arial Unicode MS"/>
                  </a:rPr>
                  <a:t> (sugar cane juice) </a:t>
                </a:r>
                <a:r>
                  <a:rPr lang="en-US" sz="1200" i="1" dirty="0" err="1" smtClean="0">
                    <a:latin typeface="Arial Unicode MS"/>
                    <a:ea typeface="Arial Unicode MS"/>
                    <a:cs typeface="Arial Unicode MS"/>
                  </a:rPr>
                  <a:t>samudra</a:t>
                </a:r>
                <a:endParaRPr lang="en-US" sz="1200" i="1" dirty="0" smtClean="0">
                  <a:latin typeface="Arial Unicode MS"/>
                  <a:ea typeface="Arial Unicode MS"/>
                  <a:cs typeface="Arial Unicode MS"/>
                </a:endParaRPr>
              </a:p>
              <a:p>
                <a:pPr marL="228600" indent="-228600">
                  <a:buAutoNum type="arabicPeriod"/>
                </a:pPr>
                <a:r>
                  <a:rPr lang="en-US" sz="1200" dirty="0" smtClean="0">
                    <a:latin typeface="Arial Unicode MS"/>
                    <a:ea typeface="Arial Unicode MS"/>
                    <a:cs typeface="Arial Unicode MS"/>
                  </a:rPr>
                  <a:t>    950                      400            </a:t>
                </a:r>
                <a:r>
                  <a:rPr lang="en-US" sz="1200" i="1" dirty="0" err="1" smtClean="0">
                    <a:latin typeface="Arial Unicode MS"/>
                    <a:ea typeface="Arial Unicode MS"/>
                    <a:cs typeface="Arial Unicode MS"/>
                  </a:rPr>
                  <a:t>Śālmali-dvīpa</a:t>
                </a:r>
                <a:endParaRPr lang="en-US" sz="1200" i="1" dirty="0" smtClean="0">
                  <a:latin typeface="Arial Unicode MS"/>
                  <a:ea typeface="Arial Unicode MS"/>
                  <a:cs typeface="Arial Unicode MS"/>
                </a:endParaRPr>
              </a:p>
              <a:p>
                <a:pPr marL="228600" indent="-228600">
                  <a:buAutoNum type="arabicPeriod"/>
                </a:pPr>
                <a:r>
                  <a:rPr lang="en-US" sz="1200" dirty="0" smtClean="0">
                    <a:latin typeface="Arial Unicode MS"/>
                    <a:ea typeface="Arial Unicode MS"/>
                    <a:cs typeface="Arial Unicode MS"/>
                  </a:rPr>
                  <a:t>    1350                    400        </a:t>
                </a:r>
                <a:r>
                  <a:rPr lang="en-US" sz="1200" i="1" dirty="0" err="1" smtClean="0">
                    <a:latin typeface="Arial Unicode MS"/>
                    <a:ea typeface="Arial Unicode MS"/>
                    <a:cs typeface="Arial Unicode MS"/>
                  </a:rPr>
                  <a:t>Madya</a:t>
                </a:r>
                <a:r>
                  <a:rPr lang="en-US" sz="1200" dirty="0" smtClean="0">
                    <a:latin typeface="Arial Unicode MS"/>
                    <a:ea typeface="Arial Unicode MS"/>
                    <a:cs typeface="Arial Unicode MS"/>
                  </a:rPr>
                  <a:t> (liquor) </a:t>
                </a:r>
                <a:r>
                  <a:rPr lang="en-US" sz="1200" i="1" dirty="0" err="1" smtClean="0">
                    <a:latin typeface="Arial Unicode MS"/>
                    <a:ea typeface="Arial Unicode MS"/>
                    <a:cs typeface="Arial Unicode MS"/>
                  </a:rPr>
                  <a:t>samudra</a:t>
                </a:r>
                <a:endParaRPr lang="en-US" sz="1200" i="1" dirty="0" smtClean="0">
                  <a:latin typeface="Arial Unicode MS"/>
                  <a:ea typeface="Arial Unicode MS"/>
                  <a:cs typeface="Arial Unicode MS"/>
                </a:endParaRPr>
              </a:p>
              <a:p>
                <a:pPr marL="228600" indent="-228600">
                  <a:buAutoNum type="arabicPeriod"/>
                </a:pPr>
                <a:r>
                  <a:rPr lang="en-US" sz="1200" dirty="0" smtClean="0">
                    <a:latin typeface="Arial Unicode MS"/>
                    <a:ea typeface="Arial Unicode MS"/>
                    <a:cs typeface="Arial Unicode MS"/>
                  </a:rPr>
                  <a:t>     2150                   800               </a:t>
                </a:r>
                <a:r>
                  <a:rPr lang="en-US" sz="1200" i="1" dirty="0" err="1" smtClean="0">
                    <a:latin typeface="Arial Unicode MS"/>
                    <a:ea typeface="Arial Unicode MS"/>
                    <a:cs typeface="Arial Unicode MS"/>
                  </a:rPr>
                  <a:t>Kuśa-dvīpa</a:t>
                </a:r>
                <a:endParaRPr lang="en-US" sz="1200" i="1" dirty="0" smtClean="0">
                  <a:latin typeface="Arial Unicode MS"/>
                  <a:ea typeface="Arial Unicode MS"/>
                  <a:cs typeface="Arial Unicode MS"/>
                </a:endParaRPr>
              </a:p>
              <a:p>
                <a:pPr marL="228600" indent="-228600">
                  <a:buAutoNum type="arabicPeriod"/>
                </a:pPr>
                <a:r>
                  <a:rPr lang="en-US" sz="1200" dirty="0" smtClean="0">
                    <a:latin typeface="Arial Unicode MS"/>
                    <a:ea typeface="Arial Unicode MS"/>
                    <a:cs typeface="Arial Unicode MS"/>
                  </a:rPr>
                  <a:t>   2950                     800        </a:t>
                </a:r>
                <a:r>
                  <a:rPr lang="en-US" sz="1200" i="1" dirty="0" err="1" smtClean="0">
                    <a:latin typeface="Arial Unicode MS"/>
                    <a:ea typeface="Arial Unicode MS"/>
                    <a:cs typeface="Arial Unicode MS"/>
                  </a:rPr>
                  <a:t>Gh</a:t>
                </a:r>
                <a:r>
                  <a:rPr lang="lv-LV" sz="1200" i="1" dirty="0" smtClean="0">
                    <a:latin typeface="Arial Unicode MS"/>
                    <a:ea typeface="Arial Unicode MS"/>
                    <a:cs typeface="Arial Unicode MS"/>
                  </a:rPr>
                  <a:t>ŗ</a:t>
                </a:r>
                <a:r>
                  <a:rPr lang="en-US" sz="1200" i="1" dirty="0" err="1" smtClean="0">
                    <a:latin typeface="Arial Unicode MS"/>
                    <a:ea typeface="Arial Unicode MS"/>
                    <a:cs typeface="Arial Unicode MS"/>
                  </a:rPr>
                  <a:t>ta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(butter) </a:t>
                </a:r>
                <a:r>
                  <a:rPr lang="en-US" sz="1200" i="1" dirty="0" err="1" smtClean="0">
                    <a:latin typeface="Arial Unicode MS"/>
                    <a:ea typeface="Arial Unicode MS"/>
                    <a:cs typeface="Arial Unicode MS"/>
                  </a:rPr>
                  <a:t>samudra</a:t>
                </a:r>
                <a:endParaRPr lang="en-US" sz="1200" i="1" dirty="0" smtClean="0">
                  <a:latin typeface="Arial Unicode MS"/>
                  <a:ea typeface="Arial Unicode MS"/>
                  <a:cs typeface="Arial Unicode MS"/>
                </a:endParaRPr>
              </a:p>
              <a:p>
                <a:pPr marL="228600" indent="-228600">
                  <a:buAutoNum type="arabicPeriod"/>
                </a:pPr>
                <a:r>
                  <a:rPr lang="en-US" sz="1200" dirty="0" smtClean="0">
                    <a:latin typeface="Arial Unicode MS"/>
                    <a:ea typeface="Arial Unicode MS"/>
                    <a:cs typeface="Arial Unicode MS"/>
                  </a:rPr>
                  <a:t>   4550                     1600        </a:t>
                </a:r>
                <a:r>
                  <a:rPr lang="en-US" sz="1200" i="1" dirty="0" err="1" smtClean="0">
                    <a:latin typeface="Arial Unicode MS"/>
                    <a:ea typeface="Arial Unicode MS"/>
                    <a:cs typeface="Arial Unicode MS"/>
                  </a:rPr>
                  <a:t>Krauñcha-dvīpa</a:t>
                </a:r>
                <a:endParaRPr lang="en-US" sz="1200" i="1" dirty="0" smtClean="0">
                  <a:latin typeface="Arial Unicode MS"/>
                  <a:ea typeface="Arial Unicode MS"/>
                  <a:cs typeface="Arial Unicode MS"/>
                </a:endParaRPr>
              </a:p>
              <a:p>
                <a:pPr marL="228600" indent="-228600">
                  <a:buAutoNum type="arabicPeriod"/>
                </a:pPr>
                <a:r>
                  <a:rPr lang="en-US" sz="1200" dirty="0" smtClean="0">
                    <a:latin typeface="Arial Unicode MS"/>
                    <a:ea typeface="Arial Unicode MS"/>
                    <a:cs typeface="Arial Unicode MS"/>
                  </a:rPr>
                  <a:t>  6150                    1600           </a:t>
                </a:r>
                <a:r>
                  <a:rPr lang="en-US" sz="1200" i="1" dirty="0" err="1" smtClean="0">
                    <a:latin typeface="Arial Unicode MS"/>
                    <a:ea typeface="Arial Unicode MS"/>
                    <a:cs typeface="Arial Unicode MS"/>
                  </a:rPr>
                  <a:t>Kśīra</a:t>
                </a:r>
                <a:r>
                  <a:rPr lang="en-US" sz="1200" dirty="0" smtClean="0">
                    <a:latin typeface="Arial Unicode MS"/>
                    <a:ea typeface="Arial Unicode MS"/>
                    <a:cs typeface="Arial Unicode MS"/>
                  </a:rPr>
                  <a:t> (milk) </a:t>
                </a:r>
                <a:r>
                  <a:rPr lang="en-US" sz="1200" i="1" dirty="0" err="1" smtClean="0">
                    <a:latin typeface="Arial Unicode MS"/>
                    <a:ea typeface="Arial Unicode MS"/>
                    <a:cs typeface="Arial Unicode MS"/>
                  </a:rPr>
                  <a:t>sāgara</a:t>
                </a:r>
                <a:endParaRPr lang="en-US" sz="1200" i="1" dirty="0" smtClean="0">
                  <a:latin typeface="Arial Unicode MS"/>
                  <a:ea typeface="Arial Unicode MS"/>
                  <a:cs typeface="Arial Unicode MS"/>
                </a:endParaRPr>
              </a:p>
              <a:p>
                <a:pPr marL="228600" indent="-228600">
                  <a:buAutoNum type="arabicPeriod"/>
                </a:pPr>
                <a:r>
                  <a:rPr lang="en-US" sz="1200" dirty="0" smtClean="0">
                    <a:latin typeface="Arial Unicode MS"/>
                    <a:ea typeface="Arial Unicode MS"/>
                    <a:cs typeface="Arial Unicode MS"/>
                  </a:rPr>
                  <a:t>   9350                   3200       </a:t>
                </a:r>
                <a:r>
                  <a:rPr lang="en-US" sz="1200" i="1" dirty="0" err="1" smtClean="0">
                    <a:latin typeface="Arial Unicode MS"/>
                    <a:ea typeface="Arial Unicode MS"/>
                    <a:cs typeface="Arial Unicode MS"/>
                  </a:rPr>
                  <a:t>Śaka-dvīpa</a:t>
                </a:r>
                <a:endParaRPr lang="en-US" sz="1200" i="1" dirty="0" smtClean="0">
                  <a:latin typeface="Arial Unicode MS"/>
                  <a:ea typeface="Arial Unicode MS"/>
                  <a:cs typeface="Arial Unicode MS"/>
                </a:endParaRPr>
              </a:p>
              <a:p>
                <a:pPr marL="228600" indent="-228600">
                  <a:buAutoNum type="arabicPeriod"/>
                </a:pPr>
                <a:r>
                  <a:rPr lang="en-US" sz="1200" dirty="0" smtClean="0">
                    <a:latin typeface="Arial Unicode MS"/>
                    <a:ea typeface="Arial Unicode MS"/>
                    <a:cs typeface="Arial Unicode MS"/>
                  </a:rPr>
                  <a:t>  12,550                 3200    </a:t>
                </a:r>
                <a:r>
                  <a:rPr lang="en-US" sz="1200" i="1" dirty="0" err="1" smtClean="0">
                    <a:latin typeface="Arial Unicode MS"/>
                    <a:ea typeface="Arial Unicode MS"/>
                    <a:cs typeface="Arial Unicode MS"/>
                  </a:rPr>
                  <a:t>Dadhi</a:t>
                </a:r>
                <a:r>
                  <a:rPr lang="en-US" sz="1200" dirty="0" smtClean="0">
                    <a:latin typeface="Arial Unicode MS"/>
                    <a:ea typeface="Arial Unicode MS"/>
                    <a:cs typeface="Arial Unicode MS"/>
                  </a:rPr>
                  <a:t> (curd)</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samudra</a:t>
                </a:r>
                <a:endParaRPr lang="en-US" sz="1200" i="1" dirty="0" smtClean="0">
                  <a:latin typeface="Arial Unicode MS"/>
                  <a:ea typeface="Arial Unicode MS"/>
                  <a:cs typeface="Arial Unicode MS"/>
                </a:endParaRPr>
              </a:p>
              <a:p>
                <a:pPr marL="228600" indent="-228600">
                  <a:buAutoNum type="arabicPeriod"/>
                </a:pPr>
                <a:r>
                  <a:rPr lang="en-US" sz="1200" dirty="0" smtClean="0">
                    <a:latin typeface="Arial Unicode MS"/>
                    <a:ea typeface="Arial Unicode MS"/>
                    <a:cs typeface="Arial Unicode MS"/>
                  </a:rPr>
                  <a:t>   15,750                3200             </a:t>
                </a:r>
                <a:r>
                  <a:rPr lang="en-US" sz="1200" i="1" dirty="0" err="1" smtClean="0">
                    <a:latin typeface="Arial Unicode MS"/>
                    <a:ea typeface="Arial Unicode MS"/>
                    <a:cs typeface="Arial Unicode MS"/>
                  </a:rPr>
                  <a:t>Mānasottara-parvata</a:t>
                </a:r>
                <a:endParaRPr lang="en-US" sz="1200" i="1" dirty="0" smtClean="0">
                  <a:latin typeface="Arial Unicode MS"/>
                  <a:ea typeface="Arial Unicode MS"/>
                  <a:cs typeface="Arial Unicode MS"/>
                </a:endParaRPr>
              </a:p>
              <a:p>
                <a:pPr marL="228600" indent="-228600">
                  <a:buAutoNum type="arabicPeriod"/>
                </a:pPr>
                <a:r>
                  <a:rPr lang="en-US" sz="1200" dirty="0" smtClean="0">
                    <a:latin typeface="Arial Unicode MS"/>
                    <a:ea typeface="Arial Unicode MS"/>
                    <a:cs typeface="Arial Unicode MS"/>
                  </a:rPr>
                  <a:t>  18,950                 3200               </a:t>
                </a:r>
                <a:r>
                  <a:rPr lang="en-US" sz="1200" i="1" dirty="0" err="1" smtClean="0">
                    <a:latin typeface="Arial Unicode MS"/>
                    <a:ea typeface="Arial Unicode MS"/>
                    <a:cs typeface="Arial Unicode MS"/>
                  </a:rPr>
                  <a:t>Puşkara-dvīpa</a:t>
                </a:r>
                <a:endParaRPr lang="en-US" sz="1200" i="1" dirty="0" smtClean="0">
                  <a:latin typeface="Arial Unicode MS"/>
                  <a:ea typeface="Arial Unicode MS"/>
                  <a:cs typeface="Arial Unicode MS"/>
                </a:endParaRPr>
              </a:p>
              <a:p>
                <a:pPr marL="228600" indent="-228600">
                  <a:buAutoNum type="arabicPeriod"/>
                </a:pPr>
                <a:r>
                  <a:rPr lang="en-US" sz="1200" dirty="0" smtClean="0">
                    <a:latin typeface="Arial Unicode MS"/>
                    <a:ea typeface="Arial Unicode MS"/>
                    <a:cs typeface="Arial Unicode MS"/>
                  </a:rPr>
                  <a:t>  25,350                 6400           </a:t>
                </a:r>
                <a:r>
                  <a:rPr lang="en-US" sz="1200" i="1" dirty="0" err="1" smtClean="0">
                    <a:latin typeface="Arial Unicode MS"/>
                    <a:ea typeface="Arial Unicode MS"/>
                    <a:cs typeface="Arial Unicode MS"/>
                  </a:rPr>
                  <a:t>Madhura-jala</a:t>
                </a:r>
                <a:r>
                  <a:rPr lang="en-US" sz="1200" dirty="0" smtClean="0">
                    <a:latin typeface="Arial Unicode MS"/>
                    <a:ea typeface="Arial Unicode MS"/>
                    <a:cs typeface="Arial Unicode MS"/>
                  </a:rPr>
                  <a:t> (sweet water) </a:t>
                </a:r>
                <a:r>
                  <a:rPr lang="en-US" sz="1200" i="1" dirty="0" err="1" smtClean="0">
                    <a:latin typeface="Arial Unicode MS"/>
                    <a:ea typeface="Arial Unicode MS"/>
                    <a:cs typeface="Arial Unicode MS"/>
                  </a:rPr>
                  <a:t>samudra</a:t>
                </a:r>
                <a:endParaRPr lang="en-US" sz="1200" i="1" dirty="0" smtClean="0">
                  <a:latin typeface="Arial Unicode MS"/>
                  <a:ea typeface="Arial Unicode MS"/>
                  <a:cs typeface="Arial Unicode MS"/>
                </a:endParaRPr>
              </a:p>
              <a:p>
                <a:pPr marL="228600" indent="-228600">
                  <a:buAutoNum type="arabicPeriod"/>
                </a:pPr>
                <a:r>
                  <a:rPr lang="en-US" sz="1200" dirty="0" smtClean="0">
                    <a:latin typeface="Arial Unicode MS"/>
                    <a:ea typeface="Arial Unicode MS"/>
                    <a:cs typeface="Arial Unicode MS"/>
                  </a:rPr>
                  <a:t> 41,100               15,750    </a:t>
                </a:r>
                <a:r>
                  <a:rPr lang="en-US" sz="1200" i="1" dirty="0" err="1" smtClean="0">
                    <a:latin typeface="Arial Unicode MS"/>
                    <a:ea typeface="Arial Unicode MS"/>
                    <a:cs typeface="Arial Unicode MS"/>
                  </a:rPr>
                  <a:t>Loka-varşa</a:t>
                </a:r>
                <a:r>
                  <a:rPr lang="en-US" sz="1200" dirty="0" smtClean="0">
                    <a:latin typeface="Arial Unicode MS"/>
                    <a:ea typeface="Arial Unicode MS"/>
                    <a:cs typeface="Arial Unicode MS"/>
                  </a:rPr>
                  <a:t> (bright zone)</a:t>
                </a:r>
              </a:p>
              <a:p>
                <a:pPr marL="228600" indent="-228600">
                  <a:buAutoNum type="arabicPeriod"/>
                </a:pPr>
                <a:r>
                  <a:rPr lang="en-US" sz="1200" dirty="0" smtClean="0">
                    <a:latin typeface="Arial Unicode MS"/>
                    <a:ea typeface="Arial Unicode MS"/>
                    <a:cs typeface="Arial Unicode MS"/>
                  </a:rPr>
                  <a:t> 1,25,000            83,900            </a:t>
                </a:r>
                <a:r>
                  <a:rPr lang="en-US" sz="1200" i="1" dirty="0" err="1" smtClean="0">
                    <a:latin typeface="Arial Unicode MS"/>
                    <a:ea typeface="Arial Unicode MS"/>
                    <a:cs typeface="Arial Unicode MS"/>
                  </a:rPr>
                  <a:t>Hira</a:t>
                </a:r>
                <a:r>
                  <a:rPr lang="lv-LV" sz="1200" i="1" dirty="0" smtClean="0">
                    <a:latin typeface="Arial Unicode MS"/>
                    <a:ea typeface="Arial Unicode MS"/>
                    <a:cs typeface="Arial Unicode MS"/>
                  </a:rPr>
                  <a:t>ņ</a:t>
                </a:r>
                <a:r>
                  <a:rPr lang="en-US" sz="1200" i="1" dirty="0" err="1" smtClean="0">
                    <a:latin typeface="Arial Unicode MS"/>
                    <a:ea typeface="Arial Unicode MS"/>
                    <a:cs typeface="Arial Unicode MS"/>
                  </a:rPr>
                  <a:t>ya-var</a:t>
                </a:r>
                <a:r>
                  <a:rPr lang="lv-LV" sz="1200" i="1" dirty="0" smtClean="0">
                    <a:latin typeface="Arial Unicode MS"/>
                    <a:ea typeface="Arial Unicode MS"/>
                    <a:cs typeface="Arial Unicode MS"/>
                  </a:rPr>
                  <a:t>ş</a:t>
                </a:r>
                <a:r>
                  <a:rPr lang="en-US" sz="1200" i="1" dirty="0" smtClean="0">
                    <a:latin typeface="Arial Unicode MS"/>
                    <a:ea typeface="Arial Unicode MS"/>
                    <a:cs typeface="Arial Unicode MS"/>
                  </a:rPr>
                  <a:t>a</a:t>
                </a:r>
              </a:p>
              <a:p>
                <a:pPr marL="228600" indent="-228600">
                  <a:buAutoNum type="arabicPeriod"/>
                </a:pPr>
                <a:r>
                  <a:rPr lang="en-US" sz="1200" dirty="0" smtClean="0">
                    <a:latin typeface="Arial Unicode MS"/>
                    <a:ea typeface="Arial Unicode MS"/>
                    <a:cs typeface="Arial Unicode MS"/>
                  </a:rPr>
                  <a:t> 2,50,000           1,25,000       </a:t>
                </a:r>
                <a:r>
                  <a:rPr lang="en-US" sz="1200" i="1" dirty="0" err="1" smtClean="0">
                    <a:latin typeface="Arial Unicode MS"/>
                    <a:ea typeface="Arial Unicode MS"/>
                    <a:cs typeface="Arial Unicode MS"/>
                  </a:rPr>
                  <a:t>Aloka-var</a:t>
                </a:r>
                <a:r>
                  <a:rPr lang="lv-LV" sz="1200" i="1" dirty="0" smtClean="0">
                    <a:latin typeface="Arial Unicode MS"/>
                    <a:ea typeface="Arial Unicode MS"/>
                    <a:cs typeface="Arial Unicode MS"/>
                  </a:rPr>
                  <a:t>ş</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(dark zone)</a:t>
                </a:r>
                <a:endParaRPr lang="en-IN" sz="1200" dirty="0">
                  <a:latin typeface="Arial Unicode MS" pitchFamily="34" charset="-128"/>
                  <a:ea typeface="Arial Unicode MS" pitchFamily="34" charset="-128"/>
                  <a:cs typeface="Arial Unicode MS" pitchFamily="34" charset="-128"/>
                </a:endParaRPr>
              </a:p>
            </p:txBody>
          </p:sp>
        </p:grpSp>
        <p:sp>
          <p:nvSpPr>
            <p:cNvPr id="6" name="Oval 5"/>
            <p:cNvSpPr/>
            <p:nvPr/>
          </p:nvSpPr>
          <p:spPr>
            <a:xfrm>
              <a:off x="3581400" y="4114800"/>
              <a:ext cx="2514600" cy="2438400"/>
            </a:xfrm>
            <a:prstGeom prst="ellipse">
              <a:avLst/>
            </a:prstGeom>
            <a:blipFill>
              <a:blip r:embed="rId2"/>
              <a:tile tx="0" ty="0" sx="100000" sy="100000" flip="none" algn="tl"/>
            </a:bli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Oval 6"/>
            <p:cNvSpPr/>
            <p:nvPr/>
          </p:nvSpPr>
          <p:spPr>
            <a:xfrm>
              <a:off x="4038600" y="4572000"/>
              <a:ext cx="1600200" cy="1524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Oval 7"/>
            <p:cNvSpPr/>
            <p:nvPr/>
          </p:nvSpPr>
          <p:spPr>
            <a:xfrm>
              <a:off x="5486400" y="4572000"/>
              <a:ext cx="457200" cy="4572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Oval 8"/>
            <p:cNvSpPr/>
            <p:nvPr/>
          </p:nvSpPr>
          <p:spPr>
            <a:xfrm>
              <a:off x="5638800" y="47244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Oval 9"/>
            <p:cNvSpPr/>
            <p:nvPr/>
          </p:nvSpPr>
          <p:spPr>
            <a:xfrm flipV="1">
              <a:off x="5715000" y="4571999"/>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Oval 10"/>
            <p:cNvSpPr/>
            <p:nvPr/>
          </p:nvSpPr>
          <p:spPr>
            <a:xfrm>
              <a:off x="4800600" y="51816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1"/>
            <p:cNvSpPr txBox="1"/>
            <p:nvPr/>
          </p:nvSpPr>
          <p:spPr>
            <a:xfrm>
              <a:off x="4343400" y="5257800"/>
              <a:ext cx="490840" cy="261610"/>
            </a:xfrm>
            <a:prstGeom prst="rect">
              <a:avLst/>
            </a:prstGeom>
            <a:noFill/>
          </p:spPr>
          <p:txBody>
            <a:bodyPr wrap="none" rtlCol="0">
              <a:spAutoFit/>
            </a:bodyPr>
            <a:lstStyle/>
            <a:p>
              <a:r>
                <a:rPr lang="en-US" sz="1100" dirty="0" smtClean="0"/>
                <a:t>Earth</a:t>
              </a:r>
              <a:endParaRPr lang="en-IN" sz="1100" dirty="0"/>
            </a:p>
          </p:txBody>
        </p:sp>
        <p:sp>
          <p:nvSpPr>
            <p:cNvPr id="13" name="TextBox 12"/>
            <p:cNvSpPr txBox="1"/>
            <p:nvPr/>
          </p:nvSpPr>
          <p:spPr>
            <a:xfrm>
              <a:off x="6096000" y="4724400"/>
              <a:ext cx="415498" cy="276999"/>
            </a:xfrm>
            <a:prstGeom prst="rect">
              <a:avLst/>
            </a:prstGeom>
            <a:noFill/>
          </p:spPr>
          <p:txBody>
            <a:bodyPr wrap="none" rtlCol="0">
              <a:spAutoFit/>
            </a:bodyPr>
            <a:lstStyle/>
            <a:p>
              <a:r>
                <a:rPr lang="en-US" sz="1200" dirty="0" smtClean="0"/>
                <a:t>Sun</a:t>
              </a:r>
              <a:endParaRPr lang="en-IN" sz="1200" dirty="0"/>
            </a:p>
          </p:txBody>
        </p:sp>
        <p:sp>
          <p:nvSpPr>
            <p:cNvPr id="14" name="TextBox 13"/>
            <p:cNvSpPr txBox="1"/>
            <p:nvPr/>
          </p:nvSpPr>
          <p:spPr>
            <a:xfrm>
              <a:off x="5791200" y="4267200"/>
              <a:ext cx="712183" cy="276999"/>
            </a:xfrm>
            <a:prstGeom prst="rect">
              <a:avLst/>
            </a:prstGeom>
            <a:noFill/>
          </p:spPr>
          <p:txBody>
            <a:bodyPr wrap="none" rtlCol="0">
              <a:spAutoFit/>
            </a:bodyPr>
            <a:lstStyle/>
            <a:p>
              <a:r>
                <a:rPr lang="en-US" sz="1200" dirty="0" smtClean="0"/>
                <a:t>Mercury</a:t>
              </a:r>
              <a:endParaRPr lang="en-IN" sz="1200" dirty="0"/>
            </a:p>
          </p:txBody>
        </p:sp>
        <p:sp>
          <p:nvSpPr>
            <p:cNvPr id="15" name="TextBox 14"/>
            <p:cNvSpPr txBox="1"/>
            <p:nvPr/>
          </p:nvSpPr>
          <p:spPr>
            <a:xfrm>
              <a:off x="5562600" y="5410200"/>
              <a:ext cx="551754" cy="276999"/>
            </a:xfrm>
            <a:prstGeom prst="rect">
              <a:avLst/>
            </a:prstGeom>
            <a:noFill/>
          </p:spPr>
          <p:txBody>
            <a:bodyPr wrap="none" rtlCol="0">
              <a:spAutoFit/>
            </a:bodyPr>
            <a:lstStyle/>
            <a:p>
              <a:r>
                <a:rPr lang="en-US" sz="1200" dirty="0" err="1" smtClean="0"/>
                <a:t>Dv</a:t>
              </a:r>
              <a:r>
                <a:rPr lang="en-US" sz="1200" dirty="0" err="1" smtClean="0">
                  <a:latin typeface="Arial Unicode MS"/>
                  <a:ea typeface="Arial Unicode MS"/>
                  <a:cs typeface="Arial Unicode MS"/>
                </a:rPr>
                <a:t>īpa</a:t>
              </a:r>
              <a:endParaRPr lang="en-IN" sz="1200" dirty="0"/>
            </a:p>
          </p:txBody>
        </p:sp>
        <p:cxnSp>
          <p:nvCxnSpPr>
            <p:cNvPr id="17" name="Straight Arrow Connector 16"/>
            <p:cNvCxnSpPr>
              <a:endCxn id="9" idx="6"/>
            </p:cNvCxnSpPr>
            <p:nvPr/>
          </p:nvCxnSpPr>
          <p:spPr>
            <a:xfrm rot="10800000">
              <a:off x="5791200" y="4800600"/>
              <a:ext cx="381000" cy="7620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endCxn id="10" idx="5"/>
            </p:cNvCxnSpPr>
            <p:nvPr/>
          </p:nvCxnSpPr>
          <p:spPr>
            <a:xfrm rot="5400000">
              <a:off x="5693065" y="4404359"/>
              <a:ext cx="235294" cy="1133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09600" y="4495800"/>
              <a:ext cx="2874505" cy="830997"/>
            </a:xfrm>
            <a:prstGeom prst="rect">
              <a:avLst/>
            </a:prstGeom>
            <a:noFill/>
          </p:spPr>
          <p:txBody>
            <a:bodyPr wrap="none" rtlCol="0">
              <a:spAutoFit/>
            </a:bodyPr>
            <a:lstStyle/>
            <a:p>
              <a:r>
                <a:rPr lang="en-US" sz="1200" dirty="0" smtClean="0"/>
                <a:t>Apparent rotation of a planet</a:t>
              </a:r>
            </a:p>
            <a:p>
              <a:r>
                <a:rPr lang="en-US" sz="1200" dirty="0" smtClean="0"/>
                <a:t>around earth or its orbit forms </a:t>
              </a:r>
              <a:r>
                <a:rPr lang="en-US" sz="1200" i="1" dirty="0" err="1" smtClean="0"/>
                <a:t>Dv</a:t>
              </a:r>
              <a:r>
                <a:rPr lang="en-US" sz="1200" i="1" dirty="0" err="1" smtClean="0">
                  <a:latin typeface="Arial Unicode MS"/>
                  <a:ea typeface="Arial Unicode MS"/>
                  <a:cs typeface="Arial Unicode MS"/>
                </a:rPr>
                <a:t>īpa</a:t>
              </a:r>
              <a:endParaRPr lang="en-US" sz="1200" i="1" dirty="0" smtClean="0">
                <a:latin typeface="Arial Unicode MS"/>
                <a:ea typeface="Arial Unicode MS"/>
                <a:cs typeface="Arial Unicode MS"/>
              </a:endParaRPr>
            </a:p>
            <a:p>
              <a:r>
                <a:rPr lang="en-US" sz="1200" dirty="0" smtClean="0">
                  <a:latin typeface="Arial Unicode MS"/>
                  <a:ea typeface="Arial Unicode MS"/>
                  <a:cs typeface="Arial Unicode MS"/>
                </a:rPr>
                <a:t>Inner radius=radius of earth orbit-planet</a:t>
              </a:r>
            </a:p>
            <a:p>
              <a:r>
                <a:rPr lang="en-US" sz="1200" dirty="0" smtClean="0">
                  <a:latin typeface="Arial Unicode MS"/>
                  <a:ea typeface="Arial Unicode MS"/>
                  <a:cs typeface="Arial Unicode MS"/>
                </a:rPr>
                <a:t>Outer radius=sum of radii</a:t>
              </a:r>
              <a:endParaRPr lang="en-IN" sz="12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90600" y="228600"/>
            <a:ext cx="7543800" cy="4808518"/>
            <a:chOff x="990600" y="228600"/>
            <a:chExt cx="7543800" cy="4808518"/>
          </a:xfrm>
        </p:grpSpPr>
        <p:sp>
          <p:nvSpPr>
            <p:cNvPr id="2" name="TextBox 1"/>
            <p:cNvSpPr txBox="1"/>
            <p:nvPr/>
          </p:nvSpPr>
          <p:spPr>
            <a:xfrm>
              <a:off x="1752600" y="228600"/>
              <a:ext cx="5371983" cy="338554"/>
            </a:xfrm>
            <a:prstGeom prst="rect">
              <a:avLst/>
            </a:prstGeom>
            <a:noFill/>
          </p:spPr>
          <p:txBody>
            <a:bodyPr wrap="none" rtlCol="0">
              <a:spAutoFit/>
            </a:bodyPr>
            <a:lstStyle/>
            <a:p>
              <a:r>
                <a:rPr lang="en-US" sz="1600" b="1" dirty="0" smtClean="0">
                  <a:latin typeface="Arial Unicode MS" pitchFamily="34" charset="-128"/>
                  <a:ea typeface="Arial Unicode MS" pitchFamily="34" charset="-128"/>
                  <a:cs typeface="Arial Unicode MS" pitchFamily="34" charset="-128"/>
                </a:rPr>
                <a:t>Comparison of </a:t>
              </a:r>
              <a:r>
                <a:rPr lang="en-US" sz="1600" b="1" i="1" dirty="0" err="1" smtClean="0">
                  <a:latin typeface="Arial Unicode MS" pitchFamily="34" charset="-128"/>
                  <a:ea typeface="Arial Unicode MS" pitchFamily="34" charset="-128"/>
                  <a:cs typeface="Arial Unicode MS" pitchFamily="34" charset="-128"/>
                </a:rPr>
                <a:t>Dv</a:t>
              </a:r>
              <a:r>
                <a:rPr lang="en-US" sz="1600" b="1" i="1" dirty="0" err="1" smtClean="0">
                  <a:latin typeface="Arial Unicode MS"/>
                  <a:ea typeface="Arial Unicode MS"/>
                  <a:cs typeface="Arial Unicode MS"/>
                </a:rPr>
                <a:t>īpa</a:t>
              </a:r>
              <a:r>
                <a:rPr lang="en-US" sz="1600" b="1" dirty="0" smtClean="0">
                  <a:latin typeface="Arial Unicode MS"/>
                  <a:ea typeface="Arial Unicode MS"/>
                  <a:cs typeface="Arial Unicode MS"/>
                </a:rPr>
                <a:t> and </a:t>
              </a:r>
              <a:r>
                <a:rPr lang="en-US" sz="1600" b="1" i="1" dirty="0" err="1" smtClean="0">
                  <a:latin typeface="Arial Unicode MS"/>
                  <a:ea typeface="Arial Unicode MS"/>
                  <a:cs typeface="Arial Unicode MS"/>
                </a:rPr>
                <a:t>Samudras</a:t>
              </a:r>
              <a:r>
                <a:rPr lang="en-US" sz="1600" b="1" dirty="0" smtClean="0">
                  <a:latin typeface="Arial Unicode MS"/>
                  <a:ea typeface="Arial Unicode MS"/>
                  <a:cs typeface="Arial Unicode MS"/>
                </a:rPr>
                <a:t> with planetary orbits</a:t>
              </a:r>
              <a:endParaRPr lang="en-IN" sz="1600" b="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990600" y="1066800"/>
              <a:ext cx="7543800" cy="3970318"/>
            </a:xfrm>
            <a:prstGeom prst="rect">
              <a:avLst/>
            </a:prstGeom>
            <a:noFill/>
          </p:spPr>
          <p:txBody>
            <a:bodyPr wrap="square" rtlCol="0">
              <a:spAutoFit/>
            </a:bodyPr>
            <a:lstStyle/>
            <a:p>
              <a:r>
                <a:rPr lang="en-US" sz="1400" dirty="0" smtClean="0">
                  <a:latin typeface="Arial Unicode MS" pitchFamily="34" charset="-128"/>
                  <a:ea typeface="Arial Unicode MS" pitchFamily="34" charset="-128"/>
                  <a:cs typeface="Arial Unicode MS" pitchFamily="34" charset="-128"/>
                </a:rPr>
                <a:t>Serial-Planet Point Radius(1000 </a:t>
              </a:r>
              <a:r>
                <a:rPr lang="en-US" sz="1400" i="1" dirty="0" err="1" smtClean="0">
                  <a:latin typeface="Arial Unicode MS" pitchFamily="34" charset="-128"/>
                  <a:ea typeface="Arial Unicode MS" pitchFamily="34" charset="-128"/>
                  <a:cs typeface="Arial Unicode MS" pitchFamily="34" charset="-128"/>
                </a:rPr>
                <a:t>yojana</a:t>
              </a:r>
              <a:r>
                <a:rPr lang="en-US" sz="1400" dirty="0" smtClean="0">
                  <a:latin typeface="Arial Unicode MS" pitchFamily="34" charset="-128"/>
                  <a:ea typeface="Arial Unicode MS" pitchFamily="34" charset="-128"/>
                  <a:cs typeface="Arial Unicode MS" pitchFamily="34" charset="-128"/>
                </a:rPr>
                <a:t>) Radius of</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Dvīpa</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a:ea typeface="Arial Unicode MS"/>
                  <a:cs typeface="Arial Unicode MS"/>
                </a:rPr>
                <a:t>Error%        </a:t>
              </a:r>
              <a:r>
                <a:rPr lang="en-US" sz="1400" dirty="0" smtClean="0">
                  <a:latin typeface="Arial Unicode MS" pitchFamily="34" charset="-128"/>
                  <a:ea typeface="Arial Unicode MS" pitchFamily="34" charset="-128"/>
                  <a:cs typeface="Arial Unicode MS" pitchFamily="34" charset="-128"/>
                </a:rPr>
                <a:t>Name of region </a:t>
              </a:r>
            </a:p>
            <a:p>
              <a:r>
                <a:rPr lang="en-US" sz="1400" dirty="0" smtClean="0"/>
                <a:t>1.Mercury       Near        5976.0                         6,150                       2.1                 </a:t>
              </a:r>
              <a:r>
                <a:rPr lang="en-US" sz="1400" i="1" dirty="0" err="1" smtClean="0"/>
                <a:t>K</a:t>
              </a:r>
              <a:r>
                <a:rPr lang="en-US" sz="1400" i="1" dirty="0" err="1" smtClean="0">
                  <a:latin typeface="Arial Unicode MS"/>
                  <a:ea typeface="Arial Unicode MS"/>
                  <a:cs typeface="Arial Unicode MS"/>
                </a:rPr>
                <a:t>śīra-sāgara</a:t>
              </a:r>
              <a:endParaRPr lang="en-US" sz="1400" i="1" dirty="0" smtClean="0">
                <a:latin typeface="Arial Unicode MS"/>
                <a:ea typeface="Arial Unicode MS"/>
                <a:cs typeface="Arial Unicode MS"/>
              </a:endParaRPr>
            </a:p>
            <a:p>
              <a:r>
                <a:rPr lang="en-US" sz="1400" dirty="0" smtClean="0">
                  <a:latin typeface="Arial Unicode MS"/>
                  <a:ea typeface="Arial Unicode MS"/>
                  <a:cs typeface="Arial Unicode MS"/>
                </a:rPr>
                <a:t>2.Mercury     Far        15,701.1                 15,750                0.3             </a:t>
              </a:r>
              <a:r>
                <a:rPr lang="en-US" sz="1400" i="1" dirty="0" err="1" smtClean="0">
                  <a:latin typeface="Arial Unicode MS"/>
                  <a:ea typeface="Arial Unicode MS"/>
                  <a:cs typeface="Arial Unicode MS"/>
                </a:rPr>
                <a:t>Mānasottara</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parvata</a:t>
              </a:r>
              <a:endParaRPr lang="en-US" sz="1400" i="1" dirty="0" smtClean="0">
                <a:latin typeface="Arial Unicode MS"/>
                <a:ea typeface="Arial Unicode MS"/>
                <a:cs typeface="Arial Unicode MS"/>
              </a:endParaRPr>
            </a:p>
            <a:p>
              <a:r>
                <a:rPr lang="en-US" sz="1400" dirty="0" smtClean="0">
                  <a:latin typeface="Arial Unicode MS"/>
                  <a:ea typeface="Arial Unicode MS"/>
                  <a:cs typeface="Arial Unicode MS"/>
                </a:rPr>
                <a:t>3. Venus      Near       2851.0                     2,950                 3.5            </a:t>
              </a:r>
              <a:r>
                <a:rPr lang="en-US" sz="1400" i="1" dirty="0" err="1" smtClean="0">
                  <a:latin typeface="Arial Unicode MS"/>
                  <a:ea typeface="Arial Unicode MS"/>
                  <a:cs typeface="Arial Unicode MS"/>
                </a:rPr>
                <a:t>Gh</a:t>
              </a:r>
              <a:r>
                <a:rPr lang="lv-LV" sz="1400" i="1" dirty="0" smtClean="0">
                  <a:latin typeface="Arial Unicode MS"/>
                  <a:ea typeface="Arial Unicode MS"/>
                  <a:cs typeface="Arial Unicode MS"/>
                </a:rPr>
                <a:t>ŗ</a:t>
              </a:r>
              <a:r>
                <a:rPr lang="en-US" sz="1400" i="1" dirty="0" err="1" smtClean="0">
                  <a:latin typeface="Arial Unicode MS"/>
                  <a:ea typeface="Arial Unicode MS"/>
                  <a:cs typeface="Arial Unicode MS"/>
                </a:rPr>
                <a:t>ta</a:t>
              </a:r>
              <a:r>
                <a:rPr lang="en-US" sz="1400" i="1" dirty="0" smtClean="0">
                  <a:latin typeface="Arial Unicode MS"/>
                  <a:ea typeface="Arial Unicode MS"/>
                  <a:cs typeface="Arial Unicode MS"/>
                </a:rPr>
                <a:t>-s</a:t>
              </a:r>
              <a:r>
                <a:rPr lang="lv-LV" sz="1400" i="1" dirty="0" smtClean="0">
                  <a:latin typeface="Arial Unicode MS"/>
                  <a:ea typeface="Arial Unicode MS"/>
                  <a:cs typeface="Arial Unicode MS"/>
                </a:rPr>
                <a:t>ā</a:t>
              </a:r>
              <a:r>
                <a:rPr lang="en-US" sz="1400" i="1" dirty="0" err="1" smtClean="0">
                  <a:latin typeface="Arial Unicode MS"/>
                  <a:ea typeface="Arial Unicode MS"/>
                  <a:cs typeface="Arial Unicode MS"/>
                </a:rPr>
                <a:t>gara</a:t>
              </a:r>
              <a:endParaRPr lang="en-US" sz="1400" i="1" dirty="0" smtClean="0">
                <a:latin typeface="Arial Unicode MS"/>
                <a:ea typeface="Arial Unicode MS"/>
                <a:cs typeface="Arial Unicode MS"/>
              </a:endParaRPr>
            </a:p>
            <a:p>
              <a:r>
                <a:rPr lang="en-US" sz="1400" dirty="0" smtClean="0">
                  <a:latin typeface="Arial Unicode MS"/>
                  <a:ea typeface="Arial Unicode MS"/>
                  <a:cs typeface="Arial Unicode MS"/>
                </a:rPr>
                <a:t>4. Venus       Far        18,813.0                18,950                 0.7             </a:t>
              </a:r>
              <a:r>
                <a:rPr lang="en-US" sz="1400" i="1" dirty="0" err="1" smtClean="0">
                  <a:latin typeface="Arial Unicode MS"/>
                  <a:ea typeface="Arial Unicode MS"/>
                  <a:cs typeface="Arial Unicode MS"/>
                </a:rPr>
                <a:t>Puşkara-Dvīpa</a:t>
              </a:r>
              <a:endParaRPr lang="en-US" sz="1400" i="1" dirty="0" smtClean="0">
                <a:latin typeface="Arial Unicode MS"/>
                <a:ea typeface="Arial Unicode MS"/>
                <a:cs typeface="Arial Unicode MS"/>
              </a:endParaRPr>
            </a:p>
            <a:p>
              <a:r>
                <a:rPr lang="en-US" sz="1400" dirty="0" smtClean="0">
                  <a:latin typeface="Arial Unicode MS"/>
                  <a:ea typeface="Arial Unicode MS"/>
                  <a:cs typeface="Arial Unicode MS"/>
                </a:rPr>
                <a:t>5. Mars         Near       4,090.0                 4,550                  11.2           </a:t>
              </a:r>
              <a:r>
                <a:rPr lang="en-US" sz="1400" i="1" dirty="0" err="1" smtClean="0">
                  <a:latin typeface="Arial Unicode MS"/>
                  <a:ea typeface="Arial Unicode MS"/>
                  <a:cs typeface="Arial Unicode MS"/>
                </a:rPr>
                <a:t>Krauñcha-Dvīpa</a:t>
              </a:r>
              <a:endParaRPr lang="en-US" sz="1400" i="1" dirty="0" smtClean="0">
                <a:latin typeface="Arial Unicode MS"/>
                <a:ea typeface="Arial Unicode MS"/>
                <a:cs typeface="Arial Unicode MS"/>
              </a:endParaRPr>
            </a:p>
            <a:p>
              <a:r>
                <a:rPr lang="en-US" sz="1400" dirty="0" smtClean="0">
                  <a:latin typeface="Arial Unicode MS"/>
                  <a:ea typeface="Arial Unicode MS"/>
                  <a:cs typeface="Arial Unicode MS"/>
                </a:rPr>
                <a:t>6.Mars         Far          25,736.5                25,350                -1.5           </a:t>
              </a:r>
              <a:r>
                <a:rPr lang="en-US" sz="1400" i="1" dirty="0" err="1" smtClean="0">
                  <a:latin typeface="Arial Unicode MS"/>
                  <a:ea typeface="Arial Unicode MS"/>
                  <a:cs typeface="Arial Unicode MS"/>
                </a:rPr>
                <a:t>Jala-samudra</a:t>
              </a:r>
              <a:endParaRPr lang="en-US" sz="1400" i="1" dirty="0" smtClean="0">
                <a:latin typeface="Arial Unicode MS"/>
                <a:ea typeface="Arial Unicode MS"/>
                <a:cs typeface="Arial Unicode MS"/>
              </a:endParaRPr>
            </a:p>
            <a:p>
              <a:r>
                <a:rPr lang="en-US" sz="1400" dirty="0" smtClean="0">
                  <a:latin typeface="Arial Unicode MS"/>
                  <a:ea typeface="Arial Unicode MS"/>
                  <a:cs typeface="Arial Unicode MS"/>
                </a:rPr>
                <a:t>7. Jupiter     Near        43,422.8                41,100                -5.3           </a:t>
              </a:r>
              <a:r>
                <a:rPr lang="en-US" sz="1400" i="1" dirty="0" smtClean="0">
                  <a:latin typeface="Arial Unicode MS"/>
                  <a:ea typeface="Arial Unicode MS"/>
                  <a:cs typeface="Arial Unicode MS"/>
                </a:rPr>
                <a:t>Jana-</a:t>
              </a:r>
              <a:r>
                <a:rPr lang="en-US" sz="1400" i="1" dirty="0" err="1" smtClean="0">
                  <a:latin typeface="Arial Unicode MS"/>
                  <a:ea typeface="Arial Unicode MS"/>
                  <a:cs typeface="Arial Unicode MS"/>
                </a:rPr>
                <a:t>sthāna</a:t>
              </a:r>
              <a:endParaRPr lang="en-US" sz="1400" i="1" dirty="0" smtClean="0">
                <a:latin typeface="Arial Unicode MS"/>
                <a:ea typeface="Arial Unicode MS"/>
                <a:cs typeface="Arial Unicode MS"/>
              </a:endParaRPr>
            </a:p>
            <a:p>
              <a:r>
                <a:rPr lang="en-US" sz="1400" dirty="0" smtClean="0">
                  <a:latin typeface="Arial Unicode MS"/>
                  <a:ea typeface="Arial Unicode MS"/>
                  <a:cs typeface="Arial Unicode MS"/>
                </a:rPr>
                <a:t>8. Saturn     Far          1,21,599.6            1,25,000                2.8           </a:t>
              </a:r>
              <a:r>
                <a:rPr lang="en-US" sz="1400" i="1" dirty="0" err="1" smtClean="0">
                  <a:latin typeface="Arial Unicode MS"/>
                  <a:ea typeface="Arial Unicode MS"/>
                  <a:cs typeface="Arial Unicode MS"/>
                </a:rPr>
                <a:t>Hira</a:t>
              </a:r>
              <a:r>
                <a:rPr lang="lv-LV" sz="1400" i="1" dirty="0" smtClean="0">
                  <a:latin typeface="Arial Unicode MS"/>
                  <a:ea typeface="Arial Unicode MS"/>
                  <a:cs typeface="Arial Unicode MS"/>
                </a:rPr>
                <a:t>ņ</a:t>
              </a:r>
              <a:r>
                <a:rPr lang="en-US" sz="1400" i="1" dirty="0" err="1" smtClean="0">
                  <a:latin typeface="Arial Unicode MS"/>
                  <a:ea typeface="Arial Unicode MS"/>
                  <a:cs typeface="Arial Unicode MS"/>
                </a:rPr>
                <a:t>ya-var</a:t>
              </a:r>
              <a:r>
                <a:rPr lang="lv-LV" sz="1400" i="1" dirty="0" smtClean="0">
                  <a:latin typeface="Arial Unicode MS"/>
                  <a:ea typeface="Arial Unicode MS"/>
                  <a:cs typeface="Arial Unicode MS"/>
                </a:rPr>
                <a:t>ş</a:t>
              </a:r>
              <a:r>
                <a:rPr lang="en-US" sz="1400" i="1" dirty="0" smtClean="0">
                  <a:latin typeface="Arial Unicode MS"/>
                  <a:ea typeface="Arial Unicode MS"/>
                  <a:cs typeface="Arial Unicode MS"/>
                </a:rPr>
                <a:t>a</a:t>
              </a:r>
            </a:p>
            <a:p>
              <a:r>
                <a:rPr lang="en-US" sz="1400" dirty="0" smtClean="0">
                  <a:latin typeface="Arial Unicode MS"/>
                  <a:ea typeface="Arial Unicode MS"/>
                  <a:cs typeface="Arial Unicode MS"/>
                </a:rPr>
                <a:t>9. Sun       (mean)         10,840.4              10,950                  1.0          Mean of </a:t>
              </a:r>
              <a:r>
                <a:rPr lang="en-US" sz="1400" i="1" dirty="0" err="1" smtClean="0">
                  <a:latin typeface="Arial Unicode MS"/>
                  <a:ea typeface="Arial Unicode MS"/>
                  <a:cs typeface="Arial Unicode MS"/>
                </a:rPr>
                <a:t>Dadhi</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samudra</a:t>
              </a:r>
              <a:endParaRPr lang="en-US" sz="1400" i="1" dirty="0" smtClean="0">
                <a:latin typeface="Arial Unicode MS"/>
                <a:ea typeface="Arial Unicode MS"/>
                <a:cs typeface="Arial Unicode MS"/>
              </a:endParaRPr>
            </a:p>
            <a:p>
              <a:r>
                <a:rPr lang="en-US" sz="1400" dirty="0" smtClean="0">
                  <a:latin typeface="Arial Unicode MS"/>
                  <a:ea typeface="Arial Unicode MS"/>
                  <a:cs typeface="Arial Unicode MS"/>
                </a:rPr>
                <a:t>10. Ceres*   Near          16, 312.8             15,750                  -3.4          </a:t>
              </a:r>
              <a:r>
                <a:rPr lang="en-US" sz="1400" i="1" dirty="0" err="1" smtClean="0">
                  <a:latin typeface="Arial Unicode MS"/>
                  <a:ea typeface="Arial Unicode MS"/>
                  <a:cs typeface="Arial Unicode MS"/>
                </a:rPr>
                <a:t>Mānasottara</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parvata</a:t>
              </a:r>
              <a:endParaRPr lang="en-US" sz="1400" i="1" dirty="0" smtClean="0">
                <a:latin typeface="Arial Unicode MS"/>
                <a:ea typeface="Arial Unicode MS"/>
                <a:cs typeface="Arial Unicode MS"/>
              </a:endParaRPr>
            </a:p>
            <a:p>
              <a:r>
                <a:rPr lang="en-US" sz="1400" dirty="0" smtClean="0">
                  <a:latin typeface="Arial Unicode MS"/>
                  <a:ea typeface="Arial Unicode MS"/>
                  <a:cs typeface="Arial Unicode MS"/>
                </a:rPr>
                <a:t>11. Ceres*   Far             42,683.2               41,100                -3.7          </a:t>
              </a:r>
              <a:r>
                <a:rPr lang="en-US" sz="1400" i="1" dirty="0" smtClean="0">
                  <a:latin typeface="Arial Unicode MS"/>
                  <a:ea typeface="Arial Unicode MS"/>
                  <a:cs typeface="Arial Unicode MS"/>
                </a:rPr>
                <a:t>Jana-</a:t>
              </a:r>
              <a:r>
                <a:rPr lang="en-US" sz="1400" i="1" dirty="0" err="1" smtClean="0">
                  <a:latin typeface="Arial Unicode MS"/>
                  <a:ea typeface="Arial Unicode MS"/>
                  <a:cs typeface="Arial Unicode MS"/>
                </a:rPr>
                <a:t>sthāna</a:t>
              </a:r>
              <a:endParaRPr lang="en-US" sz="1400" i="1" dirty="0" smtClean="0">
                <a:latin typeface="Arial Unicode MS"/>
                <a:ea typeface="Arial Unicode MS"/>
                <a:cs typeface="Arial Unicode MS"/>
              </a:endParaRPr>
            </a:p>
            <a:p>
              <a:r>
                <a:rPr lang="en-US" sz="1400" dirty="0" smtClean="0">
                  <a:latin typeface="Arial Unicode MS"/>
                  <a:ea typeface="Arial Unicode MS"/>
                  <a:cs typeface="Arial Unicode MS"/>
                </a:rPr>
                <a:t>12.Urans      Far           2,29,811.0             2,50,000            8.8            </a:t>
              </a:r>
              <a:r>
                <a:rPr lang="en-US" sz="1400" i="1" dirty="0" err="1" smtClean="0">
                  <a:latin typeface="Arial Unicode MS"/>
                  <a:ea typeface="Arial Unicode MS"/>
                  <a:cs typeface="Arial Unicode MS"/>
                </a:rPr>
                <a:t>Aloka-var</a:t>
              </a:r>
              <a:r>
                <a:rPr lang="lv-LV" sz="1400" i="1" dirty="0" smtClean="0">
                  <a:latin typeface="Arial Unicode MS"/>
                  <a:ea typeface="Arial Unicode MS"/>
                  <a:cs typeface="Arial Unicode MS"/>
                </a:rPr>
                <a:t>ş</a:t>
              </a:r>
              <a:r>
                <a:rPr lang="en-US" sz="1400" i="1" dirty="0" smtClean="0">
                  <a:latin typeface="Arial Unicode MS"/>
                  <a:ea typeface="Arial Unicode MS"/>
                  <a:cs typeface="Arial Unicode MS"/>
                </a:rPr>
                <a:t>a</a:t>
              </a:r>
              <a:endParaRPr lang="en-US" sz="1400" dirty="0" smtClean="0">
                <a:latin typeface="Arial Unicode MS"/>
                <a:ea typeface="Arial Unicode MS"/>
                <a:cs typeface="Arial Unicode MS"/>
              </a:endParaRPr>
            </a:p>
            <a:p>
              <a:r>
                <a:rPr lang="en-US" sz="1400" dirty="0" smtClean="0">
                  <a:latin typeface="Arial Unicode MS"/>
                  <a:ea typeface="Arial Unicode MS"/>
                  <a:cs typeface="Arial Unicode MS"/>
                </a:rPr>
                <a:t>Note-1.* Ceres is the main body in the asteroid belt between mars and Jupiter. Its orbit is </a:t>
              </a:r>
            </a:p>
            <a:p>
              <a:r>
                <a:rPr lang="en-US" sz="1400" dirty="0" smtClean="0">
                  <a:latin typeface="Arial Unicode MS"/>
                  <a:ea typeface="Arial Unicode MS"/>
                  <a:cs typeface="Arial Unicode MS"/>
                </a:rPr>
                <a:t>calculated for figures of 2000 AD.</a:t>
              </a:r>
            </a:p>
            <a:p>
              <a:r>
                <a:rPr lang="en-US" sz="1400" dirty="0" smtClean="0">
                  <a:latin typeface="Arial Unicode MS"/>
                  <a:ea typeface="Arial Unicode MS"/>
                  <a:cs typeface="Arial Unicode MS"/>
                </a:rPr>
                <a:t>2. </a:t>
              </a:r>
              <a:r>
                <a:rPr lang="en-US" sz="1400" i="1" dirty="0" err="1" smtClean="0">
                  <a:latin typeface="Arial Unicode MS"/>
                  <a:ea typeface="Arial Unicode MS"/>
                  <a:cs typeface="Arial Unicode MS"/>
                </a:rPr>
                <a:t>Jambū-Dvīpa</a:t>
              </a:r>
              <a:r>
                <a:rPr lang="en-US" sz="1400" dirty="0" smtClean="0">
                  <a:latin typeface="Arial Unicode MS"/>
                  <a:ea typeface="Arial Unicode MS"/>
                  <a:cs typeface="Arial Unicode MS"/>
                </a:rPr>
                <a:t> of 50,000 </a:t>
              </a:r>
              <a:r>
                <a:rPr lang="en-US" sz="1400" i="1" dirty="0" err="1" smtClean="0">
                  <a:latin typeface="Arial Unicode MS"/>
                  <a:ea typeface="Arial Unicode MS"/>
                  <a:cs typeface="Arial Unicode MS"/>
                </a:rPr>
                <a:t>yojana</a:t>
              </a:r>
              <a:r>
                <a:rPr lang="en-US" sz="1400" dirty="0" smtClean="0">
                  <a:latin typeface="Arial Unicode MS"/>
                  <a:ea typeface="Arial Unicode MS"/>
                  <a:cs typeface="Arial Unicode MS"/>
                </a:rPr>
                <a:t> radius is extent of gravitational field of earth in which an object will be in orbit. Its axis in direction of earth rotation in </a:t>
              </a:r>
              <a:r>
                <a:rPr lang="en-US" sz="1400" i="1" dirty="0" err="1" smtClean="0">
                  <a:latin typeface="Arial Unicode MS"/>
                  <a:ea typeface="Arial Unicode MS"/>
                  <a:cs typeface="Arial Unicode MS"/>
                </a:rPr>
                <a:t>Meru</a:t>
              </a:r>
              <a:r>
                <a:rPr lang="en-US" sz="1400" dirty="0" smtClean="0">
                  <a:latin typeface="Arial Unicode MS"/>
                  <a:ea typeface="Arial Unicode MS"/>
                  <a:cs typeface="Arial Unicode MS"/>
                </a:rPr>
                <a:t> of 1,00,000 </a:t>
              </a:r>
              <a:r>
                <a:rPr lang="en-US" sz="1400" i="1" dirty="0" err="1" smtClean="0">
                  <a:latin typeface="Arial Unicode MS"/>
                  <a:ea typeface="Arial Unicode MS"/>
                  <a:cs typeface="Arial Unicode MS"/>
                </a:rPr>
                <a:t>yojanas</a:t>
              </a:r>
              <a:r>
                <a:rPr lang="en-US" sz="1400" dirty="0" smtClean="0">
                  <a:latin typeface="Arial Unicode MS"/>
                  <a:ea typeface="Arial Unicode MS"/>
                  <a:cs typeface="Arial Unicode MS"/>
                </a:rPr>
                <a:t>.</a:t>
              </a:r>
            </a:p>
            <a:p>
              <a:r>
                <a:rPr lang="en-US" sz="1400" dirty="0" smtClean="0">
                  <a:latin typeface="Arial Unicode MS"/>
                  <a:ea typeface="Arial Unicode MS"/>
                  <a:cs typeface="Arial Unicode MS"/>
                </a:rPr>
                <a:t>3. </a:t>
              </a:r>
              <a:r>
                <a:rPr lang="en-US" sz="1400" i="1" dirty="0" err="1" smtClean="0">
                  <a:latin typeface="Arial Unicode MS"/>
                  <a:ea typeface="Arial Unicode MS"/>
                  <a:cs typeface="Arial Unicode MS"/>
                </a:rPr>
                <a:t>Dadhi</a:t>
              </a:r>
              <a:r>
                <a:rPr lang="en-US" sz="1400" i="1" dirty="0" smtClean="0">
                  <a:latin typeface="Arial Unicode MS"/>
                  <a:ea typeface="Arial Unicode MS"/>
                  <a:cs typeface="Arial Unicode MS"/>
                </a:rPr>
                <a:t>-</a:t>
              </a:r>
              <a:r>
                <a:rPr lang="en-US" sz="1400" i="1" dirty="0" err="1" smtClean="0">
                  <a:latin typeface="Arial Unicode MS"/>
                  <a:ea typeface="Arial Unicode MS"/>
                  <a:cs typeface="Arial Unicode MS"/>
                </a:rPr>
                <a:t>samdra</a:t>
              </a:r>
              <a:r>
                <a:rPr lang="en-US" sz="1400" dirty="0" smtClean="0">
                  <a:latin typeface="Arial Unicode MS"/>
                  <a:ea typeface="Arial Unicode MS"/>
                  <a:cs typeface="Arial Unicode MS"/>
                </a:rPr>
                <a:t> is solid planet zone. Its mean circle is orbit of earth-largest solid planet.</a:t>
              </a:r>
              <a:endParaRPr lang="en-IN" sz="1400" dirty="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524000" y="152400"/>
            <a:ext cx="6764993" cy="6057245"/>
            <a:chOff x="1524000" y="152400"/>
            <a:chExt cx="6764993" cy="6057245"/>
          </a:xfrm>
        </p:grpSpPr>
        <p:sp>
          <p:nvSpPr>
            <p:cNvPr id="2" name="TextBox 1"/>
            <p:cNvSpPr txBox="1"/>
            <p:nvPr/>
          </p:nvSpPr>
          <p:spPr>
            <a:xfrm>
              <a:off x="2743200" y="152400"/>
              <a:ext cx="2289409" cy="307777"/>
            </a:xfrm>
            <a:prstGeom prst="rect">
              <a:avLst/>
            </a:prstGeom>
            <a:noFill/>
          </p:spPr>
          <p:txBody>
            <a:bodyPr wrap="none" rtlCol="0">
              <a:spAutoFit/>
            </a:bodyPr>
            <a:lstStyle/>
            <a:p>
              <a:r>
                <a:rPr lang="en-US" sz="1400" dirty="0" err="1" smtClean="0">
                  <a:latin typeface="Arial Unicode MS" pitchFamily="34" charset="-128"/>
                  <a:ea typeface="Arial Unicode MS" pitchFamily="34" charset="-128"/>
                  <a:cs typeface="Arial Unicode MS" pitchFamily="34" charset="-128"/>
                </a:rPr>
                <a:t>Bha</a:t>
              </a:r>
              <a:r>
                <a:rPr lang="en-US" sz="1400" dirty="0" smtClean="0">
                  <a:latin typeface="Arial Unicode MS" pitchFamily="34" charset="-128"/>
                  <a:ea typeface="Arial Unicode MS" pitchFamily="34" charset="-128"/>
                  <a:cs typeface="Arial Unicode MS" pitchFamily="34" charset="-128"/>
                </a:rPr>
                <a:t> </a:t>
              </a:r>
              <a:r>
                <a:rPr lang="en-US" sz="1400" dirty="0" err="1" smtClean="0">
                  <a:latin typeface="Arial Unicode MS" pitchFamily="34" charset="-128"/>
                  <a:ea typeface="Arial Unicode MS" pitchFamily="34" charset="-128"/>
                  <a:cs typeface="Arial Unicode MS" pitchFamily="34" charset="-128"/>
                </a:rPr>
                <a:t>Yojana</a:t>
              </a:r>
              <a:r>
                <a:rPr lang="en-US" sz="1400" dirty="0" smtClean="0">
                  <a:latin typeface="Arial Unicode MS" pitchFamily="34" charset="-128"/>
                  <a:ea typeface="Arial Unicode MS" pitchFamily="34" charset="-128"/>
                  <a:cs typeface="Arial Unicode MS" pitchFamily="34" charset="-128"/>
                </a:rPr>
                <a:t>=Star measure</a:t>
              </a:r>
              <a:endParaRPr lang="en-IN" sz="1400"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1524000" y="762000"/>
              <a:ext cx="6764993" cy="5447645"/>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In astronomy texts, value of </a:t>
              </a:r>
              <a:r>
                <a:rPr lang="en-US" sz="1200" i="1" dirty="0" err="1" smtClean="0">
                  <a:latin typeface="Arial Unicode MS" pitchFamily="34" charset="-128"/>
                  <a:ea typeface="Arial Unicode MS" pitchFamily="34" charset="-128"/>
                  <a:cs typeface="Arial Unicode MS" pitchFamily="34" charset="-128"/>
                </a:rPr>
                <a:t>yojana</a:t>
              </a:r>
              <a:r>
                <a:rPr lang="en-US" sz="1200" dirty="0" smtClean="0">
                  <a:latin typeface="Arial Unicode MS" pitchFamily="34" charset="-128"/>
                  <a:ea typeface="Arial Unicode MS" pitchFamily="34" charset="-128"/>
                  <a:cs typeface="Arial Unicode MS" pitchFamily="34" charset="-128"/>
                </a:rPr>
                <a:t> is determined by comparing the standard measure of</a:t>
              </a:r>
            </a:p>
            <a:p>
              <a:r>
                <a:rPr lang="en-US" sz="1200" dirty="0" smtClean="0">
                  <a:latin typeface="Arial Unicode MS" pitchFamily="34" charset="-128"/>
                  <a:ea typeface="Arial Unicode MS" pitchFamily="34" charset="-128"/>
                  <a:cs typeface="Arial Unicode MS" pitchFamily="34" charset="-128"/>
                </a:rPr>
                <a:t> earth in diameter or circumference with modern measure in </a:t>
              </a:r>
              <a:r>
                <a:rPr lang="en-US" sz="1200" dirty="0" err="1" smtClean="0">
                  <a:latin typeface="Arial Unicode MS" pitchFamily="34" charset="-128"/>
                  <a:ea typeface="Arial Unicode MS" pitchFamily="34" charset="-128"/>
                  <a:cs typeface="Arial Unicode MS" pitchFamily="34" charset="-128"/>
                </a:rPr>
                <a:t>Kms</a:t>
              </a:r>
              <a:r>
                <a:rPr lang="en-US" sz="1200" dirty="0" smtClean="0">
                  <a:latin typeface="Arial Unicode MS" pitchFamily="34" charset="-128"/>
                  <a:ea typeface="Arial Unicode MS" pitchFamily="34" charset="-128"/>
                  <a:cs typeface="Arial Unicode MS" pitchFamily="34" charset="-128"/>
                </a:rPr>
                <a:t>. Without any reason,</a:t>
              </a:r>
            </a:p>
            <a:p>
              <a:r>
                <a:rPr lang="en-US" sz="1200" dirty="0" smtClean="0">
                  <a:latin typeface="Arial Unicode MS" pitchFamily="34" charset="-128"/>
                  <a:ea typeface="Arial Unicode MS" pitchFamily="34" charset="-128"/>
                  <a:cs typeface="Arial Unicode MS" pitchFamily="34" charset="-128"/>
                </a:rPr>
                <a:t> we assume that the same measure is used for distance of sun or star planets-which look</a:t>
              </a:r>
            </a:p>
            <a:p>
              <a:r>
                <a:rPr lang="en-US" sz="1200" dirty="0" smtClean="0">
                  <a:latin typeface="Arial Unicode MS" pitchFamily="34" charset="-128"/>
                  <a:ea typeface="Arial Unicode MS" pitchFamily="34" charset="-128"/>
                  <a:cs typeface="Arial Unicode MS" pitchFamily="34" charset="-128"/>
                </a:rPr>
                <a:t> like  stars. There measure needs to be found by comparing sun diameter with current measures.</a:t>
              </a:r>
            </a:p>
            <a:p>
              <a:endParaRPr lang="en-US" sz="1200" dirty="0" smtClean="0">
                <a:latin typeface="Arial Unicode MS" pitchFamily="34" charset="-128"/>
                <a:ea typeface="Arial Unicode MS" pitchFamily="34" charset="-128"/>
                <a:cs typeface="Arial Unicode MS" pitchFamily="34" charset="-128"/>
              </a:endParaRPr>
            </a:p>
            <a:p>
              <a:r>
                <a:rPr lang="en-US" sz="1200" i="1" dirty="0" err="1" smtClean="0">
                  <a:latin typeface="Arial Unicode MS" pitchFamily="34" charset="-128"/>
                  <a:ea typeface="Arial Unicode MS" pitchFamily="34" charset="-128"/>
                  <a:cs typeface="Arial Unicode MS" pitchFamily="34" charset="-128"/>
                </a:rPr>
                <a:t>S</a:t>
              </a:r>
              <a:r>
                <a:rPr lang="en-US" sz="1200" i="1" dirty="0" err="1" smtClean="0">
                  <a:latin typeface="Arial Unicode MS"/>
                  <a:ea typeface="Arial Unicode MS"/>
                  <a:cs typeface="Arial Unicode MS"/>
                </a:rPr>
                <a:t>ūrya-siddhānta</a:t>
              </a:r>
              <a:r>
                <a:rPr lang="en-US" sz="1200" dirty="0" smtClean="0">
                  <a:latin typeface="Arial Unicode MS"/>
                  <a:ea typeface="Arial Unicode MS"/>
                  <a:cs typeface="Arial Unicode MS"/>
                </a:rPr>
                <a:t> (1/59)-Diameter of earth = 1600 </a:t>
              </a:r>
              <a:r>
                <a:rPr lang="en-US" sz="1200" i="1" dirty="0" err="1" smtClean="0">
                  <a:latin typeface="Arial Unicode MS"/>
                  <a:ea typeface="Arial Unicode MS"/>
                  <a:cs typeface="Arial Unicode MS"/>
                </a:rPr>
                <a:t>Yojana</a:t>
              </a:r>
              <a:endParaRPr lang="en-US" sz="1200" i="1" dirty="0" smtClean="0">
                <a:latin typeface="Arial Unicode MS"/>
                <a:ea typeface="Arial Unicode MS"/>
                <a:cs typeface="Arial Unicode MS"/>
              </a:endParaRPr>
            </a:p>
            <a:p>
              <a:r>
                <a:rPr lang="en-US" sz="1200" dirty="0" smtClean="0">
                  <a:latin typeface="Arial Unicode MS"/>
                  <a:ea typeface="Arial Unicode MS"/>
                  <a:cs typeface="Arial Unicode MS"/>
                </a:rPr>
                <a:t>It is 12,756.28 Km. (equator) in modern measure.</a:t>
              </a:r>
            </a:p>
            <a:p>
              <a:r>
                <a:rPr lang="en-US" sz="1200" dirty="0" smtClean="0">
                  <a:latin typeface="Arial Unicode MS"/>
                  <a:ea typeface="Arial Unicode MS"/>
                  <a:cs typeface="Arial Unicode MS"/>
                </a:rPr>
                <a:t>So, this </a:t>
              </a:r>
              <a:r>
                <a:rPr lang="en-US" sz="1200" i="1" dirty="0" err="1" smtClean="0">
                  <a:latin typeface="Arial Unicode MS"/>
                  <a:ea typeface="Arial Unicode MS"/>
                  <a:cs typeface="Arial Unicode MS"/>
                </a:rPr>
                <a:t>yojana</a:t>
              </a:r>
              <a:r>
                <a:rPr lang="en-US" sz="1200" dirty="0" smtClean="0">
                  <a:latin typeface="Arial Unicode MS"/>
                  <a:ea typeface="Arial Unicode MS"/>
                  <a:cs typeface="Arial Unicode MS"/>
                </a:rPr>
                <a:t> =</a:t>
              </a:r>
              <a:r>
                <a:rPr lang="en-US" sz="1200" dirty="0" smtClean="0">
                  <a:latin typeface="Arial Unicode MS" pitchFamily="34" charset="-128"/>
                  <a:ea typeface="Arial Unicode MS" pitchFamily="34" charset="-128"/>
                  <a:cs typeface="Arial Unicode MS" pitchFamily="34" charset="-128"/>
                </a:rPr>
                <a:t> </a:t>
              </a:r>
              <a:r>
                <a:rPr lang="en-US" sz="1200" dirty="0" smtClean="0">
                  <a:latin typeface="Arial Unicode MS"/>
                  <a:ea typeface="Arial Unicode MS"/>
                  <a:cs typeface="Arial Unicode MS"/>
                </a:rPr>
                <a:t>12,756.28/ 1600 =7.9727 Km.</a:t>
              </a:r>
            </a:p>
            <a:p>
              <a:r>
                <a:rPr lang="en-US" sz="1200" dirty="0" smtClean="0">
                  <a:latin typeface="Arial Unicode MS"/>
                  <a:ea typeface="Arial Unicode MS"/>
                  <a:cs typeface="Arial Unicode MS"/>
                </a:rPr>
                <a:t>Sun diameter = 6500 </a:t>
              </a:r>
              <a:r>
                <a:rPr lang="en-US" sz="1200" i="1" dirty="0" err="1" smtClean="0">
                  <a:latin typeface="Arial Unicode MS"/>
                  <a:ea typeface="Arial Unicode MS"/>
                  <a:cs typeface="Arial Unicode MS"/>
                </a:rPr>
                <a:t>Yojana</a:t>
              </a:r>
              <a:r>
                <a:rPr lang="en-US" sz="1200" dirty="0" smtClean="0">
                  <a:latin typeface="Arial Unicode MS"/>
                  <a:ea typeface="Arial Unicode MS"/>
                  <a:cs typeface="Arial Unicode MS"/>
                </a:rPr>
                <a:t> (</a:t>
              </a:r>
              <a:r>
                <a:rPr lang="en-US" sz="1200" i="1" dirty="0" err="1" smtClean="0">
                  <a:latin typeface="Arial Unicode MS" pitchFamily="34" charset="-128"/>
                  <a:ea typeface="Arial Unicode MS" pitchFamily="34" charset="-128"/>
                  <a:cs typeface="Arial Unicode MS" pitchFamily="34" charset="-128"/>
                </a:rPr>
                <a:t>S</a:t>
              </a:r>
              <a:r>
                <a:rPr lang="en-US" sz="1200" i="1" dirty="0" err="1" smtClean="0">
                  <a:latin typeface="Arial Unicode MS"/>
                  <a:ea typeface="Arial Unicode MS"/>
                  <a:cs typeface="Arial Unicode MS"/>
                </a:rPr>
                <a:t>ūrya-siddhānta</a:t>
              </a:r>
              <a:r>
                <a:rPr lang="en-US" sz="1200" dirty="0" smtClean="0">
                  <a:latin typeface="Arial Unicode MS"/>
                  <a:ea typeface="Arial Unicode MS"/>
                  <a:cs typeface="Arial Unicode MS"/>
                </a:rPr>
                <a:t> 4/17)</a:t>
              </a:r>
            </a:p>
            <a:p>
              <a:r>
                <a:rPr lang="en-US" sz="1200" dirty="0" smtClean="0">
                  <a:latin typeface="Arial Unicode MS"/>
                  <a:ea typeface="Arial Unicode MS"/>
                  <a:cs typeface="Arial Unicode MS"/>
                </a:rPr>
                <a:t>It is 13,92,000 Km. in modern measures.</a:t>
              </a:r>
            </a:p>
            <a:p>
              <a:r>
                <a:rPr lang="en-US" sz="1200" dirty="0" smtClean="0">
                  <a:latin typeface="Arial Unicode MS"/>
                  <a:ea typeface="Arial Unicode MS"/>
                  <a:cs typeface="Arial Unicode MS"/>
                </a:rPr>
                <a:t>So, this </a:t>
              </a:r>
              <a:r>
                <a:rPr lang="en-US" sz="1200" i="1" dirty="0" err="1" smtClean="0">
                  <a:latin typeface="Arial Unicode MS"/>
                  <a:ea typeface="Arial Unicode MS"/>
                  <a:cs typeface="Arial Unicode MS"/>
                </a:rPr>
                <a:t>yojana</a:t>
              </a:r>
              <a:r>
                <a:rPr lang="en-US" sz="1200" dirty="0" smtClean="0">
                  <a:latin typeface="Arial Unicode MS"/>
                  <a:ea typeface="Arial Unicode MS"/>
                  <a:cs typeface="Arial Unicode MS"/>
                </a:rPr>
                <a:t>= 13,92,000/ 6500 = 214.1538 Km.</a:t>
              </a:r>
            </a:p>
            <a:p>
              <a:endParaRPr lang="en-US" sz="1200" dirty="0" smtClean="0">
                <a:latin typeface="Arial Unicode MS"/>
                <a:ea typeface="Arial Unicode MS"/>
                <a:cs typeface="Arial Unicode MS"/>
              </a:endParaRPr>
            </a:p>
            <a:p>
              <a:r>
                <a:rPr lang="en-US" sz="1200" dirty="0" smtClean="0">
                  <a:latin typeface="Arial Unicode MS"/>
                  <a:ea typeface="Arial Unicode MS"/>
                  <a:cs typeface="Arial Unicode MS"/>
                </a:rPr>
                <a:t>Solar </a:t>
              </a:r>
              <a:r>
                <a:rPr lang="en-US" sz="1200" i="1" dirty="0" err="1" smtClean="0">
                  <a:latin typeface="Arial Unicode MS"/>
                  <a:ea typeface="Arial Unicode MS"/>
                  <a:cs typeface="Arial Unicode MS"/>
                </a:rPr>
                <a:t>yojana</a:t>
              </a:r>
              <a:r>
                <a:rPr lang="en-US" sz="1200" dirty="0" smtClean="0">
                  <a:latin typeface="Arial Unicode MS"/>
                  <a:ea typeface="Arial Unicode MS"/>
                  <a:cs typeface="Arial Unicode MS"/>
                </a:rPr>
                <a:t>/earth </a:t>
              </a:r>
              <a:r>
                <a:rPr lang="en-US" sz="1200" i="1" dirty="0" err="1" smtClean="0">
                  <a:latin typeface="Arial Unicode MS"/>
                  <a:ea typeface="Arial Unicode MS"/>
                  <a:cs typeface="Arial Unicode MS"/>
                </a:rPr>
                <a:t>yojana</a:t>
              </a:r>
              <a:r>
                <a:rPr lang="en-US" sz="1200" dirty="0" smtClean="0">
                  <a:latin typeface="Arial Unicode MS"/>
                  <a:ea typeface="Arial Unicode MS"/>
                  <a:cs typeface="Arial Unicode MS"/>
                </a:rPr>
                <a:t> =214.1538/7.9727 = 26.86 or 27 approximately.</a:t>
              </a:r>
            </a:p>
            <a:p>
              <a:r>
                <a:rPr lang="en-US" sz="1200" i="1" dirty="0" err="1" smtClean="0">
                  <a:latin typeface="Arial Unicode MS"/>
                  <a:ea typeface="Arial Unicode MS"/>
                  <a:cs typeface="Arial Unicode MS"/>
                </a:rPr>
                <a:t>Bha</a:t>
              </a:r>
              <a:r>
                <a:rPr lang="en-US" sz="1200" dirty="0" smtClean="0">
                  <a:latin typeface="Arial Unicode MS"/>
                  <a:ea typeface="Arial Unicode MS"/>
                  <a:cs typeface="Arial Unicode MS"/>
                </a:rPr>
                <a:t> means star and indicates number 27. So, measure of sun (a star) and star-like planets can</a:t>
              </a:r>
            </a:p>
            <a:p>
              <a:r>
                <a:rPr lang="en-US" sz="1200" dirty="0" smtClean="0">
                  <a:latin typeface="Arial Unicode MS"/>
                  <a:ea typeface="Arial Unicode MS"/>
                  <a:cs typeface="Arial Unicode MS"/>
                </a:rPr>
                <a:t> be called </a:t>
              </a:r>
              <a:r>
                <a:rPr lang="en-US" sz="1200" i="1" dirty="0" err="1" smtClean="0">
                  <a:latin typeface="Arial Unicode MS"/>
                  <a:ea typeface="Arial Unicode MS"/>
                  <a:cs typeface="Arial Unicode MS"/>
                </a:rPr>
                <a:t>Bha-yojana</a:t>
              </a:r>
              <a:r>
                <a:rPr lang="en-US" sz="1200" dirty="0" smtClean="0">
                  <a:latin typeface="Arial Unicode MS"/>
                  <a:ea typeface="Arial Unicode MS"/>
                  <a:cs typeface="Arial Unicode MS"/>
                </a:rPr>
                <a:t> which means star-measure or 27 (</a:t>
              </a:r>
              <a:r>
                <a:rPr lang="en-US" sz="1200" i="1" dirty="0" err="1" smtClean="0">
                  <a:latin typeface="Arial Unicode MS"/>
                  <a:ea typeface="Arial Unicode MS"/>
                  <a:cs typeface="Arial Unicode MS"/>
                </a:rPr>
                <a:t>Bha</a:t>
              </a:r>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yojanas</a:t>
              </a:r>
              <a:r>
                <a:rPr lang="en-US" sz="1200" dirty="0" smtClean="0">
                  <a:latin typeface="Arial Unicode MS"/>
                  <a:ea typeface="Arial Unicode MS"/>
                  <a:cs typeface="Arial Unicode MS"/>
                </a:rPr>
                <a:t>.</a:t>
              </a:r>
            </a:p>
            <a:p>
              <a:endParaRPr lang="en-US" sz="1200" dirty="0" smtClean="0">
                <a:latin typeface="Arial Unicode MS"/>
                <a:ea typeface="Arial Unicode MS"/>
                <a:cs typeface="Arial Unicode MS"/>
              </a:endParaRPr>
            </a:p>
            <a:p>
              <a:r>
                <a:rPr lang="en-US" sz="1200" dirty="0" smtClean="0">
                  <a:latin typeface="Arial Unicode MS"/>
                  <a:ea typeface="Arial Unicode MS"/>
                  <a:cs typeface="Arial Unicode MS"/>
                </a:rPr>
                <a:t>(1) Sun orbit=43,31,500 </a:t>
              </a:r>
              <a:r>
                <a:rPr lang="en-US" sz="1200" i="1" dirty="0" err="1" smtClean="0">
                  <a:latin typeface="Arial Unicode MS"/>
                  <a:ea typeface="Arial Unicode MS"/>
                  <a:cs typeface="Arial Unicode MS"/>
                </a:rPr>
                <a:t>Yojana</a:t>
              </a:r>
              <a:r>
                <a:rPr lang="en-US" sz="1200" dirty="0" smtClean="0">
                  <a:latin typeface="Arial Unicode MS"/>
                  <a:ea typeface="Arial Unicode MS"/>
                  <a:cs typeface="Arial Unicode MS"/>
                </a:rPr>
                <a:t> (</a:t>
              </a:r>
              <a:r>
                <a:rPr lang="en-US" sz="1200" i="1" dirty="0" err="1" smtClean="0">
                  <a:latin typeface="Arial Unicode MS" pitchFamily="34" charset="-128"/>
                  <a:ea typeface="Arial Unicode MS" pitchFamily="34" charset="-128"/>
                  <a:cs typeface="Arial Unicode MS" pitchFamily="34" charset="-128"/>
                </a:rPr>
                <a:t>S</a:t>
              </a:r>
              <a:r>
                <a:rPr lang="en-US" sz="1200" i="1" dirty="0" err="1" smtClean="0">
                  <a:latin typeface="Arial Unicode MS"/>
                  <a:ea typeface="Arial Unicode MS"/>
                  <a:cs typeface="Arial Unicode MS"/>
                </a:rPr>
                <a:t>ūrya-siddhānta</a:t>
              </a:r>
              <a:r>
                <a:rPr lang="en-US" sz="1200" dirty="0" smtClean="0">
                  <a:latin typeface="Arial Unicode MS"/>
                  <a:ea typeface="Arial Unicode MS"/>
                  <a:cs typeface="Arial Unicode MS"/>
                </a:rPr>
                <a:t> 12/86)</a:t>
              </a:r>
            </a:p>
            <a:p>
              <a:r>
                <a:rPr lang="en-US" sz="1200" dirty="0" smtClean="0">
                  <a:latin typeface="Arial Unicode MS"/>
                  <a:ea typeface="Arial Unicode MS"/>
                  <a:cs typeface="Arial Unicode MS"/>
                </a:rPr>
                <a:t>Diameter = 1.47 x 10    </a:t>
              </a:r>
              <a:r>
                <a:rPr lang="en-US" sz="1200" dirty="0" err="1" smtClean="0">
                  <a:latin typeface="Arial Unicode MS"/>
                  <a:ea typeface="Arial Unicode MS"/>
                  <a:cs typeface="Arial Unicode MS"/>
                </a:rPr>
                <a:t>Kms</a:t>
              </a:r>
              <a:r>
                <a:rPr lang="en-US" sz="1200" dirty="0" smtClean="0">
                  <a:latin typeface="Arial Unicode MS"/>
                  <a:ea typeface="Arial Unicode MS"/>
                  <a:cs typeface="Arial Unicode MS"/>
                </a:rPr>
                <a:t>., Modern value = 1.50 x 10     </a:t>
              </a:r>
              <a:r>
                <a:rPr lang="en-US" sz="1200" dirty="0" err="1" smtClean="0">
                  <a:latin typeface="Arial Unicode MS"/>
                  <a:ea typeface="Arial Unicode MS"/>
                  <a:cs typeface="Arial Unicode MS"/>
                </a:rPr>
                <a:t>Kms</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(2) </a:t>
              </a:r>
              <a:r>
                <a:rPr lang="en-US" sz="1200" i="1" dirty="0" err="1" smtClean="0">
                  <a:latin typeface="Arial Unicode MS"/>
                  <a:ea typeface="Arial Unicode MS"/>
                  <a:cs typeface="Arial Unicode MS"/>
                </a:rPr>
                <a:t>Nakśatra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Kakśā</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=Sun orbit x 60 (</a:t>
              </a:r>
              <a:r>
                <a:rPr lang="en-US" sz="1200" i="1" dirty="0" err="1" smtClean="0">
                  <a:latin typeface="Arial Unicode MS" pitchFamily="34" charset="-128"/>
                  <a:ea typeface="Arial Unicode MS" pitchFamily="34" charset="-128"/>
                  <a:cs typeface="Arial Unicode MS" pitchFamily="34" charset="-128"/>
                </a:rPr>
                <a:t>S</a:t>
              </a:r>
              <a:r>
                <a:rPr lang="en-US" sz="1200" i="1" dirty="0" err="1" smtClean="0">
                  <a:latin typeface="Arial Unicode MS"/>
                  <a:ea typeface="Arial Unicode MS"/>
                  <a:cs typeface="Arial Unicode MS"/>
                </a:rPr>
                <a:t>ūrya-siddhānta</a:t>
              </a:r>
              <a:r>
                <a:rPr lang="en-US" sz="1200" dirty="0" smtClean="0">
                  <a:latin typeface="Arial Unicode MS"/>
                  <a:ea typeface="Arial Unicode MS"/>
                  <a:cs typeface="Arial Unicode MS"/>
                </a:rPr>
                <a:t> 12/80)</a:t>
              </a:r>
            </a:p>
            <a:p>
              <a:r>
                <a:rPr lang="en-US" sz="1200" dirty="0" smtClean="0">
                  <a:latin typeface="Arial Unicode MS"/>
                  <a:ea typeface="Arial Unicode MS"/>
                  <a:cs typeface="Arial Unicode MS"/>
                </a:rPr>
                <a:t>This is obviously within solar system as size of </a:t>
              </a:r>
              <a:r>
                <a:rPr lang="en-US" sz="1200" i="1" dirty="0" err="1" smtClean="0">
                  <a:latin typeface="Arial Unicode MS"/>
                  <a:ea typeface="Arial Unicode MS"/>
                  <a:cs typeface="Arial Unicode MS"/>
                </a:rPr>
                <a:t>Brahmā</a:t>
              </a:r>
              <a:r>
                <a:rPr lang="lv-LV" sz="1200" i="1" dirty="0" smtClean="0">
                  <a:latin typeface="Arial Unicode MS"/>
                  <a:ea typeface="Arial Unicode MS"/>
                  <a:cs typeface="Arial Unicode MS"/>
                </a:rPr>
                <a:t>ņɖ</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is much larger.</a:t>
              </a:r>
            </a:p>
            <a:p>
              <a:r>
                <a:rPr lang="en-US" sz="1200" dirty="0" smtClean="0">
                  <a:latin typeface="Arial Unicode MS"/>
                  <a:ea typeface="Arial Unicode MS"/>
                  <a:cs typeface="Arial Unicode MS"/>
                </a:rPr>
                <a:t>This is small planets called </a:t>
              </a:r>
              <a:r>
                <a:rPr lang="en-US" sz="1200" i="1" dirty="0" err="1" smtClean="0">
                  <a:latin typeface="Arial Unicode MS"/>
                  <a:ea typeface="Arial Unicode MS"/>
                  <a:cs typeface="Arial Unicode MS"/>
                </a:rPr>
                <a:t>Bālakhilyas</a:t>
              </a:r>
              <a:r>
                <a:rPr lang="en-US" sz="1200" dirty="0" smtClean="0">
                  <a:latin typeface="Arial Unicode MS"/>
                  <a:ea typeface="Arial Unicode MS"/>
                  <a:cs typeface="Arial Unicode MS"/>
                </a:rPr>
                <a:t>, 60,000 in number rotating round sun.</a:t>
              </a:r>
            </a:p>
            <a:p>
              <a:r>
                <a:rPr lang="en-US" sz="1200" dirty="0" smtClean="0">
                  <a:latin typeface="Arial Unicode MS"/>
                  <a:ea typeface="Arial Unicode MS"/>
                  <a:cs typeface="Arial Unicode MS"/>
                </a:rPr>
                <a:t>Their size in </a:t>
              </a:r>
              <a:r>
                <a:rPr lang="en-US" sz="1200" i="1" dirty="0" err="1" smtClean="0">
                  <a:latin typeface="Arial Unicode MS"/>
                  <a:ea typeface="Arial Unicode MS"/>
                  <a:cs typeface="Arial Unicode MS"/>
                </a:rPr>
                <a:t>Anguşţha</a:t>
              </a:r>
              <a:r>
                <a:rPr lang="en-US" sz="1200" dirty="0" smtClean="0">
                  <a:latin typeface="Arial Unicode MS"/>
                  <a:ea typeface="Arial Unicode MS"/>
                  <a:cs typeface="Arial Unicode MS"/>
                </a:rPr>
                <a:t> = 1 </a:t>
              </a:r>
              <a:r>
                <a:rPr lang="en-US" sz="1200" i="1" dirty="0" err="1" smtClean="0">
                  <a:latin typeface="Arial Unicode MS"/>
                  <a:ea typeface="Arial Unicode MS"/>
                  <a:cs typeface="Arial Unicode MS"/>
                </a:rPr>
                <a:t>angula</a:t>
              </a:r>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Bhāgavata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purā</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5/21/17)</a:t>
              </a:r>
            </a:p>
            <a:p>
              <a:r>
                <a:rPr lang="en-US" sz="1200" dirty="0" smtClean="0">
                  <a:latin typeface="Arial Unicode MS"/>
                  <a:ea typeface="Arial Unicode MS"/>
                  <a:cs typeface="Arial Unicode MS"/>
                </a:rPr>
                <a:t>Earth can be taken as a </a:t>
              </a:r>
              <a:r>
                <a:rPr lang="en-US" sz="1200" i="1" dirty="0" err="1" smtClean="0">
                  <a:latin typeface="Arial Unicode MS"/>
                  <a:ea typeface="Arial Unicode MS"/>
                  <a:cs typeface="Arial Unicode MS"/>
                </a:rPr>
                <a:t>puruşa</a:t>
              </a:r>
              <a:r>
                <a:rPr lang="en-US" sz="1200" dirty="0" smtClean="0">
                  <a:latin typeface="Arial Unicode MS"/>
                  <a:ea typeface="Arial Unicode MS"/>
                  <a:cs typeface="Arial Unicode MS"/>
                </a:rPr>
                <a:t> of 96 </a:t>
              </a:r>
              <a:r>
                <a:rPr lang="en-US" sz="1200" i="1" dirty="0" err="1" smtClean="0">
                  <a:latin typeface="Arial Unicode MS"/>
                  <a:ea typeface="Arial Unicode MS"/>
                  <a:cs typeface="Arial Unicode MS"/>
                </a:rPr>
                <a:t>angula</a:t>
              </a:r>
              <a:r>
                <a:rPr lang="en-US" sz="1200" dirty="0" smtClean="0">
                  <a:latin typeface="Arial Unicode MS"/>
                  <a:ea typeface="Arial Unicode MS"/>
                  <a:cs typeface="Arial Unicode MS"/>
                </a:rPr>
                <a:t> = 12,756.28 Km.</a:t>
              </a:r>
            </a:p>
            <a:p>
              <a:r>
                <a:rPr lang="en-US" sz="1200" dirty="0" smtClean="0">
                  <a:latin typeface="Arial Unicode MS"/>
                  <a:ea typeface="Arial Unicode MS"/>
                  <a:cs typeface="Arial Unicode MS"/>
                </a:rPr>
                <a:t>So, </a:t>
              </a:r>
              <a:r>
                <a:rPr lang="en-US" sz="1200" i="1" dirty="0" err="1" smtClean="0">
                  <a:latin typeface="Arial Unicode MS"/>
                  <a:ea typeface="Arial Unicode MS"/>
                  <a:cs typeface="Arial Unicode MS"/>
                </a:rPr>
                <a:t>Bālakhilya</a:t>
              </a:r>
              <a:r>
                <a:rPr lang="en-US" sz="1200" dirty="0" smtClean="0">
                  <a:latin typeface="Arial Unicode MS"/>
                  <a:ea typeface="Arial Unicode MS"/>
                  <a:cs typeface="Arial Unicode MS"/>
                </a:rPr>
                <a:t> size is 12,756.28/96 = 135 km.</a:t>
              </a:r>
            </a:p>
            <a:p>
              <a:r>
                <a:rPr lang="en-US" sz="1200" dirty="0" smtClean="0">
                  <a:latin typeface="Arial Unicode MS"/>
                  <a:ea typeface="Arial Unicode MS"/>
                  <a:cs typeface="Arial Unicode MS"/>
                </a:rPr>
                <a:t>NASA estimate of 2005 is that there are 70,000 Plutonic bodies of  more than 100 Km </a:t>
              </a:r>
            </a:p>
            <a:p>
              <a:r>
                <a:rPr lang="en-US" sz="1200" dirty="0" smtClean="0">
                  <a:latin typeface="Arial Unicode MS"/>
                  <a:ea typeface="Arial Unicode MS"/>
                  <a:cs typeface="Arial Unicode MS"/>
                </a:rPr>
                <a:t>Diameter at 44-65AU distance (60 AU average in</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Bhāgavata</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(3) </a:t>
              </a:r>
              <a:r>
                <a:rPr lang="en-US" sz="1200" i="1" dirty="0" err="1" smtClean="0">
                  <a:latin typeface="Arial Unicode MS"/>
                  <a:ea typeface="Arial Unicode MS"/>
                  <a:cs typeface="Arial Unicode MS"/>
                </a:rPr>
                <a:t>Brahmā</a:t>
              </a:r>
              <a:r>
                <a:rPr lang="lv-LV" sz="1200" i="1" dirty="0" smtClean="0">
                  <a:latin typeface="Arial Unicode MS"/>
                  <a:ea typeface="Arial Unicode MS"/>
                  <a:cs typeface="Arial Unicode MS"/>
                </a:rPr>
                <a:t>ņɖ</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circumference = 1.87 x 10     </a:t>
              </a:r>
              <a:r>
                <a:rPr lang="en-US" sz="1200" i="1" dirty="0" err="1" smtClean="0">
                  <a:latin typeface="Arial Unicode MS"/>
                  <a:ea typeface="Arial Unicode MS"/>
                  <a:cs typeface="Arial Unicode MS"/>
                </a:rPr>
                <a:t>Bha-yojana</a:t>
              </a:r>
              <a:r>
                <a:rPr lang="en-US" sz="1200" dirty="0" smtClean="0">
                  <a:latin typeface="Arial Unicode MS"/>
                  <a:ea typeface="Arial Unicode MS"/>
                  <a:cs typeface="Arial Unicode MS"/>
                </a:rPr>
                <a:t> (</a:t>
              </a:r>
              <a:r>
                <a:rPr lang="en-US" sz="1200" i="1" dirty="0" err="1" smtClean="0">
                  <a:latin typeface="Arial Unicode MS" pitchFamily="34" charset="-128"/>
                  <a:ea typeface="Arial Unicode MS" pitchFamily="34" charset="-128"/>
                  <a:cs typeface="Arial Unicode MS" pitchFamily="34" charset="-128"/>
                </a:rPr>
                <a:t>S</a:t>
              </a:r>
              <a:r>
                <a:rPr lang="en-US" sz="1200" i="1" dirty="0" err="1" smtClean="0">
                  <a:latin typeface="Arial Unicode MS"/>
                  <a:ea typeface="Arial Unicode MS"/>
                  <a:cs typeface="Arial Unicode MS"/>
                </a:rPr>
                <a:t>ūrya-siddhānta</a:t>
              </a:r>
              <a:r>
                <a:rPr lang="en-US" sz="1200" dirty="0" smtClean="0">
                  <a:latin typeface="Arial Unicode MS"/>
                  <a:ea typeface="Arial Unicode MS"/>
                  <a:cs typeface="Arial Unicode MS"/>
                </a:rPr>
                <a:t> 12/90)</a:t>
              </a:r>
            </a:p>
            <a:p>
              <a:r>
                <a:rPr lang="en-US" sz="1200" dirty="0" smtClean="0">
                  <a:latin typeface="Arial Unicode MS"/>
                  <a:ea typeface="Arial Unicode MS"/>
                  <a:cs typeface="Arial Unicode MS"/>
                </a:rPr>
                <a:t>Diameter = 1.3 x 10    Light year ,   Modern measure 10    LY.</a:t>
              </a:r>
            </a:p>
            <a:p>
              <a:endParaRPr lang="en-IN" sz="1200" dirty="0">
                <a:latin typeface="Arial Unicode MS" pitchFamily="34" charset="-128"/>
                <a:ea typeface="Arial Unicode MS" pitchFamily="34" charset="-128"/>
                <a:cs typeface="Arial Unicode MS" pitchFamily="34" charset="-128"/>
              </a:endParaRPr>
            </a:p>
          </p:txBody>
        </p:sp>
        <p:sp>
          <p:nvSpPr>
            <p:cNvPr id="4" name="TextBox 3"/>
            <p:cNvSpPr txBox="1"/>
            <p:nvPr/>
          </p:nvSpPr>
          <p:spPr>
            <a:xfrm>
              <a:off x="5257800" y="5638800"/>
              <a:ext cx="269626" cy="276999"/>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5</a:t>
              </a:r>
              <a:endParaRPr lang="en-IN" sz="1200" dirty="0">
                <a:latin typeface="Arial Unicode MS" pitchFamily="34" charset="-128"/>
                <a:ea typeface="Arial Unicode MS" pitchFamily="34" charset="-128"/>
                <a:cs typeface="Arial Unicode MS" pitchFamily="34" charset="-128"/>
              </a:endParaRPr>
            </a:p>
          </p:txBody>
        </p:sp>
        <p:sp>
          <p:nvSpPr>
            <p:cNvPr id="5" name="TextBox 4"/>
            <p:cNvSpPr txBox="1"/>
            <p:nvPr/>
          </p:nvSpPr>
          <p:spPr>
            <a:xfrm>
              <a:off x="2895600" y="5638800"/>
              <a:ext cx="269626" cy="276999"/>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5</a:t>
              </a:r>
              <a:endParaRPr lang="en-IN" sz="1200" dirty="0">
                <a:latin typeface="Arial Unicode MS" pitchFamily="34" charset="-128"/>
                <a:ea typeface="Arial Unicode MS" pitchFamily="34" charset="-128"/>
                <a:cs typeface="Arial Unicode MS" pitchFamily="34" charset="-128"/>
              </a:endParaRPr>
            </a:p>
          </p:txBody>
        </p:sp>
        <p:sp>
          <p:nvSpPr>
            <p:cNvPr id="6" name="TextBox 5"/>
            <p:cNvSpPr txBox="1"/>
            <p:nvPr/>
          </p:nvSpPr>
          <p:spPr>
            <a:xfrm>
              <a:off x="4343400" y="5486400"/>
              <a:ext cx="341760" cy="261610"/>
            </a:xfrm>
            <a:prstGeom prst="rect">
              <a:avLst/>
            </a:prstGeom>
            <a:noFill/>
          </p:spPr>
          <p:txBody>
            <a:bodyPr wrap="none" rtlCol="0">
              <a:spAutoFit/>
            </a:bodyPr>
            <a:lstStyle/>
            <a:p>
              <a:r>
                <a:rPr lang="en-US" sz="1100" dirty="0" smtClean="0">
                  <a:latin typeface="Arial Unicode MS" pitchFamily="34" charset="-128"/>
                  <a:ea typeface="Arial Unicode MS" pitchFamily="34" charset="-128"/>
                  <a:cs typeface="Arial Unicode MS" pitchFamily="34" charset="-128"/>
                </a:rPr>
                <a:t>16</a:t>
              </a:r>
              <a:endParaRPr lang="en-IN" sz="1100" dirty="0">
                <a:latin typeface="Arial Unicode MS" pitchFamily="34" charset="-128"/>
                <a:ea typeface="Arial Unicode MS" pitchFamily="34" charset="-128"/>
                <a:cs typeface="Arial Unicode MS" pitchFamily="34" charset="-128"/>
              </a:endParaRPr>
            </a:p>
          </p:txBody>
        </p:sp>
        <p:sp>
          <p:nvSpPr>
            <p:cNvPr id="7" name="TextBox 6"/>
            <p:cNvSpPr txBox="1"/>
            <p:nvPr/>
          </p:nvSpPr>
          <p:spPr>
            <a:xfrm>
              <a:off x="5334000" y="3810000"/>
              <a:ext cx="269626" cy="276999"/>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8</a:t>
              </a:r>
              <a:endParaRPr lang="en-IN" sz="1200" dirty="0">
                <a:latin typeface="Arial Unicode MS" pitchFamily="34" charset="-128"/>
                <a:ea typeface="Arial Unicode MS" pitchFamily="34" charset="-128"/>
                <a:cs typeface="Arial Unicode MS" pitchFamily="34" charset="-128"/>
              </a:endParaRPr>
            </a:p>
          </p:txBody>
        </p:sp>
        <p:sp>
          <p:nvSpPr>
            <p:cNvPr id="8" name="TextBox 7"/>
            <p:cNvSpPr txBox="1"/>
            <p:nvPr/>
          </p:nvSpPr>
          <p:spPr>
            <a:xfrm>
              <a:off x="2971800" y="3810000"/>
              <a:ext cx="269626" cy="276999"/>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8</a:t>
              </a:r>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990600" y="152400"/>
            <a:ext cx="7088800" cy="5690414"/>
            <a:chOff x="990600" y="152400"/>
            <a:chExt cx="7088800" cy="5690414"/>
          </a:xfrm>
        </p:grpSpPr>
        <p:sp>
          <p:nvSpPr>
            <p:cNvPr id="2" name="TextBox 1"/>
            <p:cNvSpPr txBox="1"/>
            <p:nvPr/>
          </p:nvSpPr>
          <p:spPr>
            <a:xfrm>
              <a:off x="3200400" y="152400"/>
              <a:ext cx="1338828" cy="307777"/>
            </a:xfrm>
            <a:prstGeom prst="rect">
              <a:avLst/>
            </a:prstGeom>
            <a:noFill/>
          </p:spPr>
          <p:txBody>
            <a:bodyPr wrap="none" rtlCol="0">
              <a:spAutoFit/>
            </a:bodyPr>
            <a:lstStyle/>
            <a:p>
              <a:r>
                <a:rPr lang="en-US" sz="1400" i="1" dirty="0" err="1" smtClean="0">
                  <a:latin typeface="Arial Unicode MS" pitchFamily="34" charset="-128"/>
                  <a:ea typeface="Arial Unicode MS" pitchFamily="34" charset="-128"/>
                  <a:cs typeface="Arial Unicode MS" pitchFamily="34" charset="-128"/>
                </a:rPr>
                <a:t>Dh</a:t>
              </a:r>
              <a:r>
                <a:rPr lang="en-US" sz="1400" i="1" dirty="0" err="1" smtClean="0">
                  <a:latin typeface="Arial Unicode MS"/>
                  <a:ea typeface="Arial Unicode MS"/>
                  <a:cs typeface="Arial Unicode MS"/>
                </a:rPr>
                <a:t>āma</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a:t>
              </a:r>
              <a:endParaRPr lang="en-IN" sz="1400" i="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1371600" y="609600"/>
              <a:ext cx="6172200" cy="523220"/>
            </a:xfrm>
            <a:prstGeom prst="rect">
              <a:avLst/>
            </a:prstGeom>
            <a:noFill/>
          </p:spPr>
          <p:txBody>
            <a:bodyPr wrap="square" rtlCol="0">
              <a:spAutoFit/>
            </a:bodyPr>
            <a:lstStyle/>
            <a:p>
              <a:r>
                <a:rPr lang="hi-IN" sz="1400" dirty="0" smtClean="0">
                  <a:latin typeface="Arial Unicode MS" pitchFamily="34" charset="-128"/>
                  <a:ea typeface="Arial Unicode MS" pitchFamily="34" charset="-128"/>
                  <a:cs typeface="Arial Unicode MS" pitchFamily="34" charset="-128"/>
                </a:rPr>
                <a:t>त्रिंशद्धाम</a:t>
              </a:r>
              <a:r>
                <a:rPr lang="en-US" sz="1400" dirty="0" smtClean="0">
                  <a:latin typeface="Arial Unicode MS" pitchFamily="34" charset="-128"/>
                  <a:ea typeface="Arial Unicode MS" pitchFamily="34" charset="-128"/>
                  <a:cs typeface="Arial Unicode MS" pitchFamily="34" charset="-128"/>
                </a:rPr>
                <a:t> </a:t>
              </a:r>
              <a:r>
                <a:rPr lang="hi-IN" sz="1400" dirty="0" smtClean="0">
                  <a:latin typeface="Arial Unicode MS" pitchFamily="34" charset="-128"/>
                  <a:ea typeface="Arial Unicode MS" pitchFamily="34" charset="-128"/>
                  <a:cs typeface="Arial Unicode MS" pitchFamily="34" charset="-128"/>
                </a:rPr>
                <a:t>वि</a:t>
              </a:r>
              <a:r>
                <a:rPr lang="en-US" sz="1400" dirty="0" smtClean="0">
                  <a:latin typeface="Arial Unicode MS" pitchFamily="34" charset="-128"/>
                  <a:ea typeface="Arial Unicode MS" pitchFamily="34" charset="-128"/>
                  <a:cs typeface="Arial Unicode MS" pitchFamily="34" charset="-128"/>
                </a:rPr>
                <a:t>-</a:t>
              </a:r>
              <a:r>
                <a:rPr lang="hi-IN" sz="1400" dirty="0" smtClean="0">
                  <a:latin typeface="Arial Unicode MS" pitchFamily="34" charset="-128"/>
                  <a:ea typeface="Arial Unicode MS" pitchFamily="34" charset="-128"/>
                  <a:cs typeface="Arial Unicode MS" pitchFamily="34" charset="-128"/>
                </a:rPr>
                <a:t>राजति</a:t>
              </a:r>
              <a:r>
                <a:rPr lang="en-US" sz="1400" dirty="0" smtClean="0">
                  <a:latin typeface="Arial Unicode MS" pitchFamily="34" charset="-128"/>
                  <a:ea typeface="Arial Unicode MS" pitchFamily="34" charset="-128"/>
                  <a:cs typeface="Arial Unicode MS" pitchFamily="34" charset="-128"/>
                </a:rPr>
                <a:t> </a:t>
              </a:r>
              <a:r>
                <a:rPr lang="hi-IN" sz="1400" dirty="0" smtClean="0">
                  <a:latin typeface="Arial Unicode MS" pitchFamily="34" charset="-128"/>
                  <a:ea typeface="Arial Unicode MS" pitchFamily="34" charset="-128"/>
                  <a:cs typeface="Arial Unicode MS" pitchFamily="34" charset="-128"/>
                </a:rPr>
                <a:t>वाक्</a:t>
              </a:r>
              <a:r>
                <a:rPr lang="en-US" sz="1400" dirty="0" smtClean="0">
                  <a:latin typeface="Arial Unicode MS" pitchFamily="34" charset="-128"/>
                  <a:ea typeface="Arial Unicode MS" pitchFamily="34" charset="-128"/>
                  <a:cs typeface="Arial Unicode MS" pitchFamily="34" charset="-128"/>
                </a:rPr>
                <a:t> </a:t>
              </a:r>
              <a:r>
                <a:rPr lang="hi-IN" sz="1400" dirty="0" smtClean="0">
                  <a:latin typeface="Arial Unicode MS"/>
                  <a:ea typeface="Arial Unicode MS"/>
                  <a:cs typeface="Arial Unicode MS"/>
                </a:rPr>
                <a:t>पतङ्गाय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धीमहि</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वस्तोरहद्युभिः</a:t>
              </a:r>
              <a:r>
                <a:rPr lang="en-US" sz="1400" dirty="0" smtClean="0">
                  <a:latin typeface="Arial Unicode MS"/>
                  <a:ea typeface="Arial Unicode MS"/>
                  <a:cs typeface="Arial Unicode MS"/>
                </a:rPr>
                <a:t> ॥ (</a:t>
              </a:r>
              <a:r>
                <a:rPr lang="hi-IN" sz="1400" dirty="0" smtClean="0">
                  <a:latin typeface="Arial Unicode MS"/>
                  <a:ea typeface="Arial Unicode MS"/>
                  <a:cs typeface="Arial Unicode MS"/>
                </a:rPr>
                <a:t>ऋक्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१०</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१८९</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३</a:t>
              </a:r>
              <a:r>
                <a:rPr lang="en-US" sz="1400" dirty="0" smtClean="0">
                  <a:latin typeface="Arial Unicode MS"/>
                  <a:ea typeface="Arial Unicode MS"/>
                  <a:cs typeface="Arial Unicode MS"/>
                </a:rPr>
                <a:t>)</a:t>
              </a:r>
              <a:endParaRPr lang="en-US" sz="1400" b="1" dirty="0" smtClean="0">
                <a:latin typeface="Arial Unicode MS" pitchFamily="34" charset="-128"/>
                <a:ea typeface="Arial Unicode MS" pitchFamily="34" charset="-128"/>
                <a:cs typeface="Arial Unicode MS" pitchFamily="34" charset="-128"/>
              </a:endParaRPr>
            </a:p>
            <a:p>
              <a:endParaRPr lang="en-IN" sz="1400" dirty="0">
                <a:latin typeface="SHREE-DEV7-0706" pitchFamily="2" charset="0"/>
              </a:endParaRPr>
            </a:p>
          </p:txBody>
        </p:sp>
        <p:sp>
          <p:nvSpPr>
            <p:cNvPr id="4" name="TextBox 3"/>
            <p:cNvSpPr txBox="1"/>
            <p:nvPr/>
          </p:nvSpPr>
          <p:spPr>
            <a:xfrm>
              <a:off x="1447800" y="1524000"/>
              <a:ext cx="4751622" cy="523220"/>
            </a:xfrm>
            <a:prstGeom prst="rect">
              <a:avLst/>
            </a:prstGeom>
            <a:noFill/>
          </p:spPr>
          <p:txBody>
            <a:bodyPr wrap="none" rtlCol="0">
              <a:spAutoFit/>
            </a:bodyPr>
            <a:lstStyle/>
            <a:p>
              <a:r>
                <a:rPr lang="hi-IN" sz="1400" dirty="0" smtClean="0">
                  <a:latin typeface="Arial Unicode MS"/>
                  <a:ea typeface="Arial Unicode MS"/>
                  <a:cs typeface="Arial Unicode MS"/>
                </a:rPr>
                <a:t>सदृशीरद्य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सदृशीरिदु</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दीर्घं</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सचन्ते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वरुणस्य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धाम</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p>
            <a:p>
              <a:r>
                <a:rPr lang="hi-IN" sz="1400" dirty="0" smtClean="0">
                  <a:latin typeface="Arial Unicode MS"/>
                  <a:ea typeface="Arial Unicode MS"/>
                  <a:cs typeface="Arial Unicode MS"/>
                </a:rPr>
                <a:t>अनवद्यास्त्रिंशतं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योजनान्येकैका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क्रतुं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परियन्ति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सद्यः</a:t>
              </a:r>
              <a:r>
                <a:rPr lang="en-US" sz="1400" dirty="0" smtClean="0">
                  <a:latin typeface="Arial Unicode MS"/>
                  <a:ea typeface="Arial Unicode MS"/>
                  <a:cs typeface="Arial Unicode MS"/>
                </a:rPr>
                <a:t> ॥ (</a:t>
              </a:r>
              <a:r>
                <a:rPr lang="hi-IN" sz="1400" dirty="0" smtClean="0">
                  <a:latin typeface="Arial Unicode MS"/>
                  <a:ea typeface="Arial Unicode MS"/>
                  <a:cs typeface="Arial Unicode MS"/>
                </a:rPr>
                <a:t>ऋक्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१</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१२३</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८</a:t>
              </a:r>
              <a:r>
                <a:rPr lang="en-US" sz="1400" dirty="0" smtClean="0">
                  <a:latin typeface="Arial Unicode MS"/>
                  <a:ea typeface="Arial Unicode MS"/>
                  <a:cs typeface="Arial Unicode MS"/>
                </a:rPr>
                <a:t>)</a:t>
              </a:r>
              <a:endParaRPr lang="en-US" sz="1400" dirty="0" smtClean="0">
                <a:latin typeface="Arial Unicode MS" pitchFamily="34" charset="-128"/>
                <a:ea typeface="Arial Unicode MS" pitchFamily="34" charset="-128"/>
                <a:cs typeface="Arial Unicode MS" pitchFamily="34" charset="-128"/>
              </a:endParaRPr>
            </a:p>
          </p:txBody>
        </p:sp>
        <p:sp>
          <p:nvSpPr>
            <p:cNvPr id="5" name="TextBox 4"/>
            <p:cNvSpPr txBox="1"/>
            <p:nvPr/>
          </p:nvSpPr>
          <p:spPr>
            <a:xfrm>
              <a:off x="2209800" y="381000"/>
              <a:ext cx="3974165" cy="276999"/>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Measure of solar system is given in </a:t>
              </a:r>
              <a:r>
                <a:rPr lang="en-US" sz="1200" i="1" dirty="0" err="1" smtClean="0">
                  <a:latin typeface="Arial Unicode MS"/>
                  <a:ea typeface="Arial Unicode MS"/>
                  <a:cs typeface="Arial Unicode MS"/>
                </a:rPr>
                <a:t>Ŗk</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veda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(10/189/3)</a:t>
              </a:r>
              <a:r>
                <a:rPr lang="en-US" sz="1200" dirty="0" smtClean="0">
                  <a:latin typeface="Arial Unicode MS" pitchFamily="34" charset="-128"/>
                  <a:ea typeface="Arial Unicode MS" pitchFamily="34" charset="-128"/>
                  <a:cs typeface="Arial Unicode MS" pitchFamily="34" charset="-128"/>
                </a:rPr>
                <a:t> </a:t>
              </a:r>
              <a:endParaRPr lang="en-IN" sz="1200" dirty="0">
                <a:latin typeface="Arial Unicode MS" pitchFamily="34" charset="-128"/>
                <a:ea typeface="Arial Unicode MS" pitchFamily="34" charset="-128"/>
                <a:cs typeface="Arial Unicode MS" pitchFamily="34" charset="-128"/>
              </a:endParaRPr>
            </a:p>
          </p:txBody>
        </p:sp>
        <p:sp>
          <p:nvSpPr>
            <p:cNvPr id="6" name="TextBox 5"/>
            <p:cNvSpPr txBox="1"/>
            <p:nvPr/>
          </p:nvSpPr>
          <p:spPr>
            <a:xfrm>
              <a:off x="1066800" y="914400"/>
              <a:ext cx="6734536" cy="646331"/>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For 30 </a:t>
              </a:r>
              <a:r>
                <a:rPr lang="en-US" sz="1200" i="1" dirty="0" err="1" smtClean="0">
                  <a:latin typeface="Arial Unicode MS" pitchFamily="34" charset="-128"/>
                  <a:ea typeface="Arial Unicode MS" pitchFamily="34" charset="-128"/>
                  <a:cs typeface="Arial Unicode MS" pitchFamily="34" charset="-128"/>
                </a:rPr>
                <a:t>Dh</a:t>
              </a:r>
              <a:r>
                <a:rPr lang="en-US" sz="1200" i="1" dirty="0" err="1" smtClean="0">
                  <a:latin typeface="Arial Unicode MS"/>
                  <a:ea typeface="Arial Unicode MS"/>
                  <a:cs typeface="Arial Unicode MS"/>
                </a:rPr>
                <a:t>āma</a:t>
              </a:r>
              <a:r>
                <a:rPr lang="en-US" sz="1200" dirty="0" smtClean="0">
                  <a:latin typeface="Arial Unicode MS"/>
                  <a:ea typeface="Arial Unicode MS"/>
                  <a:cs typeface="Arial Unicode MS"/>
                </a:rPr>
                <a:t> brightness is more, which is understood as </a:t>
              </a:r>
              <a:r>
                <a:rPr lang="en-US" sz="1200" i="1" dirty="0" err="1" smtClean="0">
                  <a:latin typeface="Arial Unicode MS"/>
                  <a:ea typeface="Arial Unicode MS"/>
                  <a:cs typeface="Arial Unicode MS"/>
                </a:rPr>
                <a:t>Vāk</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=field of </a:t>
              </a:r>
              <a:r>
                <a:rPr lang="en-US" sz="1200" i="1" dirty="0" err="1" smtClean="0">
                  <a:latin typeface="Arial Unicode MS"/>
                  <a:ea typeface="Arial Unicode MS"/>
                  <a:cs typeface="Arial Unicode MS"/>
                </a:rPr>
                <a:t>Patanga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=sun.</a:t>
              </a:r>
            </a:p>
            <a:p>
              <a:r>
                <a:rPr lang="en-US" sz="1200" dirty="0" smtClean="0">
                  <a:latin typeface="Arial Unicode MS"/>
                  <a:ea typeface="Arial Unicode MS"/>
                  <a:cs typeface="Arial Unicode MS"/>
                </a:rPr>
                <a:t>Each </a:t>
              </a:r>
              <a:r>
                <a:rPr lang="en-US" sz="1200" i="1" dirty="0" err="1" smtClean="0">
                  <a:latin typeface="Arial Unicode MS"/>
                  <a:ea typeface="Arial Unicode MS"/>
                  <a:cs typeface="Arial Unicode MS"/>
                </a:rPr>
                <a:t>Vasta</a:t>
              </a:r>
              <a:r>
                <a:rPr lang="en-US" sz="1200" dirty="0" smtClean="0">
                  <a:latin typeface="Arial Unicode MS"/>
                  <a:ea typeface="Arial Unicode MS"/>
                  <a:cs typeface="Arial Unicode MS"/>
                </a:rPr>
                <a:t> (location) of </a:t>
              </a:r>
              <a:r>
                <a:rPr lang="en-US" sz="1200" i="1" dirty="0" err="1" smtClean="0">
                  <a:latin typeface="Arial Unicode MS"/>
                  <a:ea typeface="Arial Unicode MS"/>
                  <a:cs typeface="Arial Unicode MS"/>
                </a:rPr>
                <a:t>Dyu</a:t>
              </a:r>
              <a:r>
                <a:rPr lang="en-US" sz="1200" dirty="0" smtClean="0">
                  <a:latin typeface="Arial Unicode MS"/>
                  <a:ea typeface="Arial Unicode MS"/>
                  <a:cs typeface="Arial Unicode MS"/>
                </a:rPr>
                <a:t> (sky) is measured in </a:t>
              </a:r>
              <a:r>
                <a:rPr lang="en-US" sz="1200" i="1" dirty="0" err="1" smtClean="0">
                  <a:latin typeface="Arial Unicode MS"/>
                  <a:ea typeface="Arial Unicode MS"/>
                  <a:cs typeface="Arial Unicode MS"/>
                </a:rPr>
                <a:t>Ahar</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Ahar</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and </a:t>
              </a:r>
              <a:r>
                <a:rPr lang="en-US" sz="1200" i="1" dirty="0" err="1" smtClean="0">
                  <a:latin typeface="Arial Unicode MS"/>
                  <a:ea typeface="Arial Unicode MS"/>
                  <a:cs typeface="Arial Unicode MS"/>
                </a:rPr>
                <a:t>vasta</a:t>
              </a:r>
              <a:r>
                <a:rPr lang="en-US" sz="1200" dirty="0" smtClean="0">
                  <a:latin typeface="Arial Unicode MS"/>
                  <a:ea typeface="Arial Unicode MS"/>
                  <a:cs typeface="Arial Unicode MS"/>
                </a:rPr>
                <a:t> both mean day.</a:t>
              </a:r>
            </a:p>
            <a:p>
              <a:r>
                <a:rPr lang="en-US" sz="1200" i="1" dirty="0" err="1" smtClean="0">
                  <a:latin typeface="Arial Unicode MS"/>
                  <a:ea typeface="Arial Unicode MS"/>
                  <a:cs typeface="Arial Unicode MS"/>
                </a:rPr>
                <a:t>Dhāma</a:t>
              </a:r>
              <a:r>
                <a:rPr lang="en-US" sz="1200" dirty="0" smtClean="0">
                  <a:latin typeface="Arial Unicode MS"/>
                  <a:ea typeface="Arial Unicode MS"/>
                  <a:cs typeface="Arial Unicode MS"/>
                </a:rPr>
                <a:t> and </a:t>
              </a:r>
              <a:r>
                <a:rPr lang="en-US" sz="1200" i="1" dirty="0" err="1" smtClean="0">
                  <a:latin typeface="Arial Unicode MS"/>
                  <a:ea typeface="Arial Unicode MS"/>
                  <a:cs typeface="Arial Unicode MS"/>
                </a:rPr>
                <a:t>yojana</a:t>
              </a:r>
              <a:r>
                <a:rPr lang="en-US" sz="1200" dirty="0" smtClean="0">
                  <a:latin typeface="Arial Unicode MS"/>
                  <a:ea typeface="Arial Unicode MS"/>
                  <a:cs typeface="Arial Unicode MS"/>
                </a:rPr>
                <a:t> both words have been used in </a:t>
              </a:r>
              <a:r>
                <a:rPr lang="en-US" sz="1200" i="1" dirty="0" err="1" smtClean="0">
                  <a:latin typeface="Arial Unicode MS"/>
                  <a:ea typeface="Arial Unicode MS"/>
                  <a:cs typeface="Arial Unicode MS"/>
                </a:rPr>
                <a:t>Řgveda</a:t>
              </a:r>
              <a:r>
                <a:rPr lang="en-US" sz="1200" dirty="0" smtClean="0">
                  <a:latin typeface="Arial Unicode MS"/>
                  <a:ea typeface="Arial Unicode MS"/>
                  <a:cs typeface="Arial Unicode MS"/>
                </a:rPr>
                <a:t> (1/123/8) for measure of </a:t>
              </a:r>
              <a:r>
                <a:rPr lang="en-US" sz="1200" i="1" dirty="0" err="1" smtClean="0">
                  <a:latin typeface="Arial Unicode MS"/>
                  <a:ea typeface="Arial Unicode MS"/>
                  <a:cs typeface="Arial Unicode MS"/>
                </a:rPr>
                <a:t>Uşā</a:t>
              </a:r>
              <a:r>
                <a:rPr lang="en-US" sz="1200" dirty="0" smtClean="0">
                  <a:latin typeface="Arial Unicode MS"/>
                  <a:ea typeface="Arial Unicode MS"/>
                  <a:cs typeface="Arial Unicode MS"/>
                </a:rPr>
                <a:t> (twilight)</a:t>
              </a:r>
              <a:endParaRPr lang="en-IN" sz="1200" dirty="0">
                <a:latin typeface="Arial Unicode MS" pitchFamily="34" charset="-128"/>
                <a:ea typeface="Arial Unicode MS" pitchFamily="34" charset="-128"/>
                <a:cs typeface="Arial Unicode MS" pitchFamily="34" charset="-128"/>
              </a:endParaRPr>
            </a:p>
          </p:txBody>
        </p:sp>
        <p:sp>
          <p:nvSpPr>
            <p:cNvPr id="8" name="TextBox 7"/>
            <p:cNvSpPr txBox="1"/>
            <p:nvPr/>
          </p:nvSpPr>
          <p:spPr>
            <a:xfrm>
              <a:off x="990600" y="2057400"/>
              <a:ext cx="6801862" cy="461665"/>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They (</a:t>
              </a:r>
              <a:r>
                <a:rPr lang="en-US" sz="1200" i="1" dirty="0" err="1" smtClean="0">
                  <a:latin typeface="Arial Unicode MS" pitchFamily="34" charset="-128"/>
                  <a:ea typeface="Arial Unicode MS" pitchFamily="34" charset="-128"/>
                  <a:cs typeface="Arial Unicode MS" pitchFamily="34" charset="-128"/>
                </a:rPr>
                <a:t>U</a:t>
              </a:r>
              <a:r>
                <a:rPr lang="en-US" sz="1200" i="1" dirty="0" err="1" smtClean="0">
                  <a:latin typeface="Arial Unicode MS"/>
                  <a:ea typeface="Arial Unicode MS"/>
                  <a:cs typeface="Arial Unicode MS"/>
                </a:rPr>
                <a:t>şā</a:t>
              </a:r>
              <a:r>
                <a:rPr lang="en-US" sz="1200" dirty="0" smtClean="0">
                  <a:latin typeface="Arial Unicode MS"/>
                  <a:ea typeface="Arial Unicode MS"/>
                  <a:cs typeface="Arial Unicode MS"/>
                </a:rPr>
                <a:t>) </a:t>
              </a:r>
              <a:r>
                <a:rPr lang="en-US" sz="1200" dirty="0" smtClean="0">
                  <a:latin typeface="Arial Unicode MS" pitchFamily="34" charset="-128"/>
                  <a:ea typeface="Arial Unicode MS" pitchFamily="34" charset="-128"/>
                  <a:cs typeface="Arial Unicode MS" pitchFamily="34" charset="-128"/>
                </a:rPr>
                <a:t>are same today and will be same tomorrow. They spread towards place of </a:t>
              </a:r>
              <a:r>
                <a:rPr lang="en-US" sz="1200" i="1" dirty="0" err="1" smtClean="0">
                  <a:latin typeface="Arial Unicode MS" pitchFamily="34" charset="-128"/>
                  <a:ea typeface="Arial Unicode MS" pitchFamily="34" charset="-128"/>
                  <a:cs typeface="Arial Unicode MS" pitchFamily="34" charset="-128"/>
                </a:rPr>
                <a:t>Varu</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one by one.</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Dhāma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of </a:t>
              </a:r>
              <a:r>
                <a:rPr lang="en-US" sz="1200" i="1" dirty="0" err="1" smtClean="0">
                  <a:latin typeface="Arial Unicode MS" pitchFamily="34" charset="-128"/>
                  <a:ea typeface="Arial Unicode MS" pitchFamily="34" charset="-128"/>
                  <a:cs typeface="Arial Unicode MS" pitchFamily="34" charset="-128"/>
                </a:rPr>
                <a:t>Varu</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are </a:t>
              </a:r>
              <a:r>
                <a:rPr lang="en-US" sz="1200" dirty="0" smtClean="0">
                  <a:latin typeface="Arial Unicode MS" pitchFamily="34" charset="-128"/>
                  <a:ea typeface="Arial Unicode MS" pitchFamily="34" charset="-128"/>
                  <a:cs typeface="Arial Unicode MS" pitchFamily="34" charset="-128"/>
                </a:rPr>
                <a:t>30 without break. They are ahead of </a:t>
              </a:r>
              <a:r>
                <a:rPr lang="en-US" sz="1200" i="1" dirty="0" err="1" smtClean="0">
                  <a:latin typeface="Arial Unicode MS" pitchFamily="34" charset="-128"/>
                  <a:ea typeface="Arial Unicode MS" pitchFamily="34" charset="-128"/>
                  <a:cs typeface="Arial Unicode MS" pitchFamily="34" charset="-128"/>
                </a:rPr>
                <a:t>Kratu</a:t>
              </a:r>
              <a:r>
                <a:rPr lang="en-US" sz="1200" dirty="0" smtClean="0">
                  <a:latin typeface="Arial Unicode MS" pitchFamily="34" charset="-128"/>
                  <a:ea typeface="Arial Unicode MS" pitchFamily="34" charset="-128"/>
                  <a:cs typeface="Arial Unicode MS" pitchFamily="34" charset="-128"/>
                </a:rPr>
                <a:t> =sun by 30 </a:t>
              </a:r>
              <a:r>
                <a:rPr lang="en-US" sz="1200" i="1" dirty="0" err="1" smtClean="0">
                  <a:latin typeface="Arial Unicode MS" pitchFamily="34" charset="-128"/>
                  <a:ea typeface="Arial Unicode MS" pitchFamily="34" charset="-128"/>
                  <a:cs typeface="Arial Unicode MS" pitchFamily="34" charset="-128"/>
                </a:rPr>
                <a:t>Yojana</a:t>
              </a:r>
              <a:r>
                <a:rPr lang="en-US" sz="1200" dirty="0" err="1" smtClean="0">
                  <a:latin typeface="Arial Unicode MS" pitchFamily="34" charset="-128"/>
                  <a:ea typeface="Arial Unicode MS" pitchFamily="34" charset="-128"/>
                  <a:cs typeface="Arial Unicode MS" pitchFamily="34" charset="-128"/>
                </a:rPr>
                <a:t>s</a:t>
              </a:r>
              <a:r>
                <a:rPr lang="en-US" sz="1200" dirty="0" smtClean="0">
                  <a:latin typeface="Arial Unicode MS" pitchFamily="34" charset="-128"/>
                  <a:ea typeface="Arial Unicode MS" pitchFamily="34" charset="-128"/>
                  <a:cs typeface="Arial Unicode MS" pitchFamily="34" charset="-128"/>
                </a:rPr>
                <a:t>.</a:t>
              </a:r>
              <a:endParaRPr lang="en-IN" sz="1200" dirty="0">
                <a:latin typeface="Arial Unicode MS" pitchFamily="34" charset="-128"/>
                <a:ea typeface="Arial Unicode MS" pitchFamily="34" charset="-128"/>
                <a:cs typeface="Arial Unicode MS" pitchFamily="34" charset="-128"/>
              </a:endParaRPr>
            </a:p>
          </p:txBody>
        </p:sp>
        <p:sp>
          <p:nvSpPr>
            <p:cNvPr id="9" name="TextBox 8"/>
            <p:cNvSpPr txBox="1"/>
            <p:nvPr/>
          </p:nvSpPr>
          <p:spPr>
            <a:xfrm>
              <a:off x="990600" y="2438400"/>
              <a:ext cx="7088800" cy="830997"/>
            </a:xfrm>
            <a:prstGeom prst="rect">
              <a:avLst/>
            </a:prstGeom>
            <a:noFill/>
          </p:spPr>
          <p:txBody>
            <a:bodyPr wrap="none" rtlCol="0">
              <a:spAutoFit/>
            </a:bodyPr>
            <a:lstStyle/>
            <a:p>
              <a:pPr marL="228600" indent="-228600">
                <a:buAutoNum type="arabicPeriod"/>
              </a:pPr>
              <a:r>
                <a:rPr lang="en-US" sz="1200" dirty="0" smtClean="0">
                  <a:latin typeface="Arial Unicode MS" pitchFamily="34" charset="-128"/>
                  <a:ea typeface="Arial Unicode MS" pitchFamily="34" charset="-128"/>
                  <a:cs typeface="Arial Unicode MS" pitchFamily="34" charset="-128"/>
                </a:rPr>
                <a:t>Meaning in space-Zone of </a:t>
              </a:r>
              <a:r>
                <a:rPr lang="en-US" sz="1200" i="1" dirty="0" err="1" smtClean="0">
                  <a:latin typeface="Arial Unicode MS" pitchFamily="34" charset="-128"/>
                  <a:ea typeface="Arial Unicode MS" pitchFamily="34" charset="-128"/>
                  <a:cs typeface="Arial Unicode MS" pitchFamily="34" charset="-128"/>
                </a:rPr>
                <a:t>Varu</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is galaxy. Within that, there are 30 zones one after other where </a:t>
              </a:r>
            </a:p>
            <a:p>
              <a:pPr marL="228600" indent="-228600"/>
              <a:r>
                <a:rPr lang="en-US" sz="1200" dirty="0" smtClean="0">
                  <a:latin typeface="Arial Unicode MS"/>
                  <a:ea typeface="Arial Unicode MS"/>
                  <a:cs typeface="Arial Unicode MS"/>
                </a:rPr>
                <a:t>light of sun is more than the background of galaxy. Light of each zone is more than darkness and less</a:t>
              </a:r>
            </a:p>
            <a:p>
              <a:r>
                <a:rPr lang="en-US" sz="1200" dirty="0" smtClean="0">
                  <a:latin typeface="Arial Unicode MS" pitchFamily="34" charset="-128"/>
                  <a:ea typeface="Arial Unicode MS" pitchFamily="34" charset="-128"/>
                  <a:cs typeface="Arial Unicode MS" pitchFamily="34" charset="-128"/>
                </a:rPr>
                <a:t>Sun itself and is called </a:t>
              </a:r>
              <a:r>
                <a:rPr lang="en-US" sz="1200" i="1" dirty="0" err="1" smtClean="0">
                  <a:latin typeface="Arial Unicode MS" pitchFamily="34" charset="-128"/>
                  <a:ea typeface="Arial Unicode MS" pitchFamily="34" charset="-128"/>
                  <a:cs typeface="Arial Unicode MS" pitchFamily="34" charset="-128"/>
                </a:rPr>
                <a:t>U</a:t>
              </a:r>
              <a:r>
                <a:rPr lang="en-US" sz="1200" i="1" dirty="0" err="1" smtClean="0">
                  <a:latin typeface="Arial Unicode MS"/>
                  <a:ea typeface="Arial Unicode MS"/>
                  <a:cs typeface="Arial Unicode MS"/>
                </a:rPr>
                <a:t>şā</a:t>
              </a:r>
              <a:r>
                <a:rPr lang="en-US" sz="1200" dirty="0" smtClean="0">
                  <a:latin typeface="Arial Unicode MS"/>
                  <a:ea typeface="Arial Unicode MS"/>
                  <a:cs typeface="Arial Unicode MS"/>
                </a:rPr>
                <a:t>  (twilight) of 30 levels in 30 zones called </a:t>
              </a:r>
              <a:r>
                <a:rPr lang="en-US" sz="1200" i="1" dirty="0" err="1" smtClean="0">
                  <a:latin typeface="Arial Unicode MS"/>
                  <a:ea typeface="Arial Unicode MS"/>
                  <a:cs typeface="Arial Unicode MS"/>
                </a:rPr>
                <a:t>Dhāma</a:t>
              </a:r>
              <a:r>
                <a:rPr lang="en-US" sz="1200" dirty="0" smtClean="0">
                  <a:latin typeface="Arial Unicode MS"/>
                  <a:ea typeface="Arial Unicode MS"/>
                  <a:cs typeface="Arial Unicode MS"/>
                </a:rPr>
                <a:t>. </a:t>
              </a:r>
            </a:p>
            <a:p>
              <a:r>
                <a:rPr lang="en-US" sz="1200" dirty="0" smtClean="0">
                  <a:latin typeface="Arial Unicode MS"/>
                  <a:ea typeface="Arial Unicode MS"/>
                  <a:cs typeface="Arial Unicode MS"/>
                </a:rPr>
                <a:t>Measure of </a:t>
              </a:r>
              <a:r>
                <a:rPr lang="en-US" sz="1200" i="1" dirty="0" err="1" smtClean="0">
                  <a:latin typeface="Arial Unicode MS"/>
                  <a:ea typeface="Arial Unicode MS"/>
                  <a:cs typeface="Arial Unicode MS"/>
                </a:rPr>
                <a:t>Dhāma</a:t>
              </a:r>
              <a:r>
                <a:rPr lang="en-US" sz="1200" dirty="0" smtClean="0">
                  <a:latin typeface="Arial Unicode MS"/>
                  <a:ea typeface="Arial Unicode MS"/>
                  <a:cs typeface="Arial Unicode MS"/>
                </a:rPr>
                <a:t> here is not defined. Here measuring rod is earth itself as in </a:t>
              </a:r>
              <a:r>
                <a:rPr lang="en-US" sz="1200" i="1" dirty="0" err="1" smtClean="0">
                  <a:latin typeface="Arial Unicode MS"/>
                  <a:ea typeface="Arial Unicode MS"/>
                  <a:cs typeface="Arial Unicode MS"/>
                </a:rPr>
                <a:t>Sūrya-siddhānta</a:t>
              </a:r>
              <a:r>
                <a:rPr lang="en-US" sz="1200" dirty="0" smtClean="0">
                  <a:latin typeface="Arial Unicode MS"/>
                  <a:ea typeface="Arial Unicode MS"/>
                  <a:cs typeface="Arial Unicode MS"/>
                </a:rPr>
                <a:t>-</a:t>
              </a:r>
            </a:p>
          </p:txBody>
        </p:sp>
        <p:sp>
          <p:nvSpPr>
            <p:cNvPr id="11" name="TextBox 10"/>
            <p:cNvSpPr txBox="1"/>
            <p:nvPr/>
          </p:nvSpPr>
          <p:spPr>
            <a:xfrm>
              <a:off x="1295400" y="3276600"/>
              <a:ext cx="5985934" cy="307777"/>
            </a:xfrm>
            <a:prstGeom prst="rect">
              <a:avLst/>
            </a:prstGeom>
            <a:noFill/>
          </p:spPr>
          <p:txBody>
            <a:bodyPr wrap="none" rtlCol="0">
              <a:spAutoFit/>
            </a:bodyPr>
            <a:lstStyle/>
            <a:p>
              <a:r>
                <a:rPr lang="hi-IN" sz="1400" dirty="0" smtClean="0">
                  <a:latin typeface="Arial Unicode MS" pitchFamily="34" charset="-128"/>
                  <a:ea typeface="Arial Unicode MS" pitchFamily="34" charset="-128"/>
                  <a:cs typeface="Arial Unicode MS" pitchFamily="34" charset="-128"/>
                </a:rPr>
                <a:t>म</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छन्दः</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पृथिवी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अग्निर्देवता</a:t>
              </a:r>
              <a:r>
                <a:rPr lang="en-US" sz="1400" dirty="0" smtClean="0">
                  <a:latin typeface="Arial Unicode MS"/>
                  <a:ea typeface="Arial Unicode MS"/>
                  <a:cs typeface="Arial Unicode MS"/>
                </a:rPr>
                <a:t> .. (</a:t>
              </a:r>
              <a:r>
                <a:rPr lang="hi-IN" sz="1400" dirty="0" smtClean="0">
                  <a:latin typeface="Arial Unicode MS"/>
                  <a:ea typeface="Arial Unicode MS"/>
                  <a:cs typeface="Arial Unicode MS"/>
                </a:rPr>
                <a:t>मैत्रायणी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संहिता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२</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१४</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९३</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काठक संहिता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३९</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३९</a:t>
              </a:r>
              <a:r>
                <a:rPr lang="en-US" sz="1400" dirty="0" smtClean="0">
                  <a:latin typeface="Arial Unicode MS"/>
                  <a:ea typeface="Arial Unicode MS"/>
                  <a:cs typeface="Arial Unicode MS"/>
                </a:rPr>
                <a:t>)</a:t>
              </a:r>
              <a:endParaRPr lang="en-US" sz="1400" dirty="0" smtClean="0">
                <a:latin typeface="Arial Unicode MS" pitchFamily="34" charset="-128"/>
                <a:ea typeface="Arial Unicode MS" pitchFamily="34" charset="-128"/>
                <a:cs typeface="Arial Unicode MS" pitchFamily="34" charset="-128"/>
              </a:endParaRPr>
            </a:p>
          </p:txBody>
        </p:sp>
        <p:sp>
          <p:nvSpPr>
            <p:cNvPr id="12" name="TextBox 11"/>
            <p:cNvSpPr txBox="1"/>
            <p:nvPr/>
          </p:nvSpPr>
          <p:spPr>
            <a:xfrm>
              <a:off x="1066801" y="3657600"/>
              <a:ext cx="6934200" cy="2185214"/>
            </a:xfrm>
            <a:prstGeom prst="rect">
              <a:avLst/>
            </a:prstGeom>
            <a:noFill/>
          </p:spPr>
          <p:txBody>
            <a:bodyPr wrap="square" rtlCol="0">
              <a:spAutoFit/>
            </a:bodyPr>
            <a:lstStyle/>
            <a:p>
              <a:r>
                <a:rPr lang="en-US" sz="1200" dirty="0" smtClean="0">
                  <a:latin typeface="Arial Unicode MS" pitchFamily="34" charset="-128"/>
                  <a:ea typeface="Arial Unicode MS" pitchFamily="34" charset="-128"/>
                  <a:cs typeface="Arial Unicode MS" pitchFamily="34" charset="-128"/>
                </a:rPr>
                <a:t>Measure of </a:t>
              </a:r>
              <a:r>
                <a:rPr lang="en-US" sz="1200" i="1" dirty="0" err="1" smtClean="0">
                  <a:latin typeface="Arial Unicode MS" pitchFamily="34" charset="-128"/>
                  <a:ea typeface="Arial Unicode MS" pitchFamily="34" charset="-128"/>
                  <a:cs typeface="Arial Unicode MS" pitchFamily="34" charset="-128"/>
                </a:rPr>
                <a:t>loka</a:t>
              </a:r>
              <a:r>
                <a:rPr lang="en-US" sz="1200" dirty="0" smtClean="0">
                  <a:latin typeface="Arial Unicode MS" pitchFamily="34" charset="-128"/>
                  <a:ea typeface="Arial Unicode MS" pitchFamily="34" charset="-128"/>
                  <a:cs typeface="Arial Unicode MS" pitchFamily="34" charset="-128"/>
                </a:rPr>
                <a:t> has started in </a:t>
              </a:r>
              <a:r>
                <a:rPr lang="en-US" sz="1200" i="1" dirty="0" err="1" smtClean="0">
                  <a:latin typeface="Arial Unicode MS" pitchFamily="34" charset="-128"/>
                  <a:ea typeface="Arial Unicode MS" pitchFamily="34" charset="-128"/>
                  <a:cs typeface="Arial Unicode MS" pitchFamily="34" charset="-128"/>
                </a:rPr>
                <a:t>Taittir</a:t>
              </a:r>
              <a:r>
                <a:rPr lang="en-US" sz="1200" i="1" dirty="0" err="1" smtClean="0">
                  <a:latin typeface="Arial Unicode MS"/>
                  <a:ea typeface="Arial Unicode MS"/>
                  <a:cs typeface="Arial Unicode MS"/>
                </a:rPr>
                <a:t>īya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upanişad</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(2/8) from Earth-called </a:t>
              </a:r>
              <a:r>
                <a:rPr lang="en-US" sz="1200" i="1" dirty="0" err="1" smtClean="0">
                  <a:latin typeface="Arial Unicode MS"/>
                  <a:ea typeface="Arial Unicode MS"/>
                  <a:cs typeface="Arial Unicode MS"/>
                </a:rPr>
                <a:t>Manuşya-loka</a:t>
              </a:r>
              <a:r>
                <a:rPr lang="en-US" sz="1200" dirty="0" smtClean="0">
                  <a:latin typeface="Arial Unicode MS"/>
                  <a:ea typeface="Arial Unicode MS"/>
                  <a:cs typeface="Arial Unicode MS"/>
                </a:rPr>
                <a:t>. </a:t>
              </a:r>
            </a:p>
            <a:p>
              <a:r>
                <a:rPr lang="en-US" sz="1200" i="1" dirty="0" smtClean="0">
                  <a:latin typeface="Arial Unicode MS"/>
                  <a:ea typeface="Arial Unicode MS"/>
                  <a:cs typeface="Arial Unicode MS"/>
                </a:rPr>
                <a:t>B</a:t>
              </a:r>
              <a:r>
                <a:rPr lang="lv-LV" sz="1200" i="1" dirty="0" smtClean="0">
                  <a:latin typeface="Arial Unicode MS"/>
                  <a:ea typeface="Arial Unicode MS"/>
                  <a:cs typeface="Arial Unicode MS"/>
                </a:rPr>
                <a:t>ŗ</a:t>
              </a:r>
              <a:r>
                <a:rPr lang="en-US" sz="1200" i="1" dirty="0" smtClean="0">
                  <a:latin typeface="Arial Unicode MS"/>
                  <a:ea typeface="Arial Unicode MS"/>
                  <a:cs typeface="Arial Unicode MS"/>
                </a:rPr>
                <a:t>had</a:t>
              </a:r>
              <a:r>
                <a:rPr lang="lv-LV" sz="1200" i="1" dirty="0" smtClean="0">
                  <a:latin typeface="Arial Unicode MS"/>
                  <a:ea typeface="Arial Unicode MS"/>
                  <a:cs typeface="Arial Unicode MS"/>
                </a:rPr>
                <a:t>ā</a:t>
              </a:r>
              <a:r>
                <a:rPr lang="en-US" sz="1200" i="1" dirty="0" err="1" smtClean="0">
                  <a:latin typeface="Arial Unicode MS"/>
                  <a:ea typeface="Arial Unicode MS"/>
                  <a:cs typeface="Arial Unicode MS"/>
                </a:rPr>
                <a:t>ra</a:t>
              </a:r>
              <a:r>
                <a:rPr lang="lv-LV" sz="1200" i="1" dirty="0" smtClean="0">
                  <a:latin typeface="Arial Unicode MS"/>
                  <a:ea typeface="Arial Unicode MS"/>
                  <a:cs typeface="Arial Unicode MS"/>
                </a:rPr>
                <a:t>ņ</a:t>
              </a:r>
              <a:r>
                <a:rPr lang="en-US" sz="1200" i="1" dirty="0" err="1" smtClean="0">
                  <a:latin typeface="Arial Unicode MS"/>
                  <a:ea typeface="Arial Unicode MS"/>
                  <a:cs typeface="Arial Unicode MS"/>
                </a:rPr>
                <a:t>yaka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upani</a:t>
              </a:r>
              <a:r>
                <a:rPr lang="lv-LV" sz="1200" i="1" dirty="0" smtClean="0">
                  <a:latin typeface="Arial Unicode MS"/>
                  <a:ea typeface="Arial Unicode MS"/>
                  <a:cs typeface="Arial Unicode MS"/>
                </a:rPr>
                <a:t>ş</a:t>
              </a:r>
              <a:r>
                <a:rPr lang="en-US" sz="1200" i="1" dirty="0" smtClean="0">
                  <a:latin typeface="Arial Unicode MS"/>
                  <a:ea typeface="Arial Unicode MS"/>
                  <a:cs typeface="Arial Unicode MS"/>
                </a:rPr>
                <a:t>ad </a:t>
              </a:r>
              <a:r>
                <a:rPr lang="en-US" sz="1200" dirty="0" smtClean="0"/>
                <a:t>(3/3/2)- </a:t>
              </a:r>
              <a:endParaRPr lang="en-IN" sz="1200" dirty="0" smtClean="0"/>
            </a:p>
            <a:p>
              <a:r>
                <a:rPr lang="hi-IN" sz="1400" dirty="0" smtClean="0">
                  <a:latin typeface="Arial Unicode MS" pitchFamily="34" charset="-128"/>
                  <a:ea typeface="Arial Unicode MS" pitchFamily="34" charset="-128"/>
                  <a:cs typeface="Arial Unicode MS" pitchFamily="34" charset="-128"/>
                </a:rPr>
                <a:t>...द्वात्रि</a:t>
              </a:r>
              <a:r>
                <a:rPr lang="as-IN" sz="1400" dirty="0" smtClean="0">
                  <a:latin typeface="Arial Unicode MS" pitchFamily="34" charset="-128"/>
                  <a:ea typeface="Arial Unicode MS" pitchFamily="34" charset="-128"/>
                  <a:cs typeface="Arial Unicode MS" pitchFamily="34" charset="-128"/>
                </a:rPr>
                <a:t>ং</a:t>
              </a:r>
              <a:r>
                <a:rPr lang="hi-IN" sz="1400" dirty="0" smtClean="0">
                  <a:latin typeface="Arial Unicode MS" pitchFamily="34" charset="-128"/>
                  <a:ea typeface="Arial Unicode MS" pitchFamily="34" charset="-128"/>
                  <a:cs typeface="Arial Unicode MS" pitchFamily="34" charset="-128"/>
                </a:rPr>
                <a:t>शतं वै देवरथाह्न्यन्ययं लोकस्त</a:t>
              </a:r>
              <a:r>
                <a:rPr lang="bn-IN" sz="1400" dirty="0" smtClean="0">
                  <a:latin typeface="Arial Unicode MS" pitchFamily="34" charset="-128"/>
                  <a:ea typeface="Arial Unicode MS" pitchFamily="34" charset="-128"/>
                  <a:cs typeface="Arial Unicode MS" pitchFamily="34" charset="-128"/>
                </a:rPr>
                <a:t>ং </a:t>
              </a:r>
              <a:r>
                <a:rPr lang="hi-IN" sz="1400" dirty="0" smtClean="0">
                  <a:latin typeface="Arial Unicode MS" pitchFamily="34" charset="-128"/>
                  <a:ea typeface="Arial Unicode MS" pitchFamily="34" charset="-128"/>
                  <a:cs typeface="Arial Unicode MS" pitchFamily="34" charset="-128"/>
                </a:rPr>
                <a:t>समन्तं पृथिवी द्विस्तावत्पर्येति ता</a:t>
              </a:r>
              <a:r>
                <a:rPr lang="bn-IN" sz="1400" dirty="0" smtClean="0">
                  <a:latin typeface="Arial Unicode MS" pitchFamily="34" charset="-128"/>
                  <a:ea typeface="Arial Unicode MS" pitchFamily="34" charset="-128"/>
                  <a:cs typeface="Arial Unicode MS" pitchFamily="34" charset="-128"/>
                </a:rPr>
                <a:t>ং </a:t>
              </a:r>
              <a:r>
                <a:rPr lang="hi-IN" sz="1400" dirty="0" smtClean="0">
                  <a:latin typeface="Arial Unicode MS" pitchFamily="34" charset="-128"/>
                  <a:ea typeface="Arial Unicode MS" pitchFamily="34" charset="-128"/>
                  <a:cs typeface="Arial Unicode MS" pitchFamily="34" charset="-128"/>
                </a:rPr>
                <a:t>समन्तं पृथिवीं द्विस्तावत्समुद्रः पर्येति..... (बृहदारण्यक उपनिषद् ३/३/२)</a:t>
              </a:r>
              <a:endParaRPr lang="en-IN" sz="1400" dirty="0" smtClean="0">
                <a:latin typeface="Arial Unicode MS" pitchFamily="34" charset="-128"/>
                <a:ea typeface="Arial Unicode MS" pitchFamily="34" charset="-128"/>
                <a:cs typeface="Arial Unicode MS" pitchFamily="34" charset="-128"/>
              </a:endParaRPr>
            </a:p>
            <a:p>
              <a:r>
                <a:rPr lang="en-US" sz="1200" dirty="0" smtClean="0"/>
                <a:t>= 32 </a:t>
              </a:r>
              <a:r>
                <a:rPr lang="en-US" sz="1200" i="1" dirty="0" err="1" smtClean="0"/>
                <a:t>ahar</a:t>
              </a:r>
              <a:r>
                <a:rPr lang="en-US" sz="1200" dirty="0" smtClean="0"/>
                <a:t> (Plural is </a:t>
              </a:r>
              <a:r>
                <a:rPr lang="en-US" sz="1200" i="1" dirty="0" err="1" smtClean="0"/>
                <a:t>aha̅ni</a:t>
              </a:r>
              <a:r>
                <a:rPr lang="en-US" sz="1200" dirty="0" smtClean="0"/>
                <a:t>) is measure of </a:t>
              </a:r>
              <a:r>
                <a:rPr lang="en-US" sz="1200" i="1" dirty="0" err="1" smtClean="0"/>
                <a:t>Deva-ratha</a:t>
              </a:r>
              <a:r>
                <a:rPr lang="en-US" sz="1200" dirty="0" smtClean="0"/>
                <a:t>, its double in all directions is </a:t>
              </a:r>
              <a:r>
                <a:rPr lang="en-US" sz="1200" i="1" dirty="0" err="1" smtClean="0"/>
                <a:t>Pŗthivī</a:t>
              </a:r>
              <a:r>
                <a:rPr lang="en-US" sz="1200" dirty="0" smtClean="0"/>
                <a:t> (enclosure of solar system), that is surrounded all around by </a:t>
              </a:r>
              <a:r>
                <a:rPr lang="en-US" sz="1200" i="1" dirty="0" err="1" smtClean="0"/>
                <a:t>Samudra</a:t>
              </a:r>
              <a:r>
                <a:rPr lang="en-US" sz="1200" dirty="0" smtClean="0"/>
                <a:t> (ocean) of twice size. </a:t>
              </a:r>
            </a:p>
            <a:p>
              <a:r>
                <a:rPr lang="en-US" sz="1200" dirty="0" smtClean="0"/>
                <a:t>Thus all measure starts from earth as measuring rod. But there are 3 </a:t>
              </a:r>
              <a:r>
                <a:rPr lang="en-US" sz="1200" i="1" dirty="0" err="1" smtClean="0"/>
                <a:t>Dh</a:t>
              </a:r>
              <a:r>
                <a:rPr lang="en-US" sz="1200" i="1" dirty="0" err="1" smtClean="0">
                  <a:latin typeface="Arial Unicode MS"/>
                  <a:ea typeface="Arial Unicode MS"/>
                  <a:cs typeface="Arial Unicode MS"/>
                </a:rPr>
                <a:t>āmas</a:t>
              </a:r>
              <a:r>
                <a:rPr lang="en-US" sz="1200" dirty="0" smtClean="0">
                  <a:latin typeface="Arial Unicode MS"/>
                  <a:ea typeface="Arial Unicode MS"/>
                  <a:cs typeface="Arial Unicode MS"/>
                </a:rPr>
                <a:t> within earth, so </a:t>
              </a:r>
            </a:p>
            <a:p>
              <a:r>
                <a:rPr lang="en-US" sz="1200" i="1" dirty="0" err="1" smtClean="0">
                  <a:latin typeface="Arial Unicode MS"/>
                  <a:ea typeface="Arial Unicode MS"/>
                  <a:cs typeface="Arial Unicode MS"/>
                </a:rPr>
                <a:t>Dhāma</a:t>
              </a:r>
              <a:r>
                <a:rPr lang="en-US" sz="1200" dirty="0" smtClean="0">
                  <a:latin typeface="Arial Unicode MS"/>
                  <a:ea typeface="Arial Unicode MS"/>
                  <a:cs typeface="Arial Unicode MS"/>
                </a:rPr>
                <a:t> 3 = earth. Distance from center of measure is equal to radius of earth.</a:t>
              </a:r>
            </a:p>
            <a:p>
              <a:r>
                <a:rPr lang="en-US" sz="1200" dirty="0" smtClean="0">
                  <a:latin typeface="Arial Unicode MS"/>
                  <a:ea typeface="Arial Unicode MS"/>
                  <a:cs typeface="Arial Unicode MS"/>
                </a:rPr>
                <a:t>Radius of </a:t>
              </a:r>
              <a:r>
                <a:rPr lang="en-US" sz="1200" i="1" dirty="0" err="1" smtClean="0">
                  <a:latin typeface="Arial Unicode MS"/>
                  <a:ea typeface="Arial Unicode MS"/>
                  <a:cs typeface="Arial Unicode MS"/>
                </a:rPr>
                <a:t>Dhāma</a:t>
              </a:r>
              <a:r>
                <a:rPr lang="en-US" sz="1200" dirty="0" smtClean="0">
                  <a:latin typeface="Arial Unicode MS"/>
                  <a:ea typeface="Arial Unicode MS"/>
                  <a:cs typeface="Arial Unicode MS"/>
                </a:rPr>
                <a:t> 4 =2 x earth radius, </a:t>
              </a:r>
            </a:p>
            <a:p>
              <a:r>
                <a:rPr lang="en-US" sz="1200" dirty="0" smtClean="0">
                  <a:latin typeface="Arial Unicode MS"/>
                  <a:ea typeface="Arial Unicode MS"/>
                  <a:cs typeface="Arial Unicode MS"/>
                </a:rPr>
                <a:t>Radius of </a:t>
              </a:r>
              <a:r>
                <a:rPr lang="en-US" sz="1200" i="1" dirty="0" err="1" smtClean="0">
                  <a:latin typeface="Arial Unicode MS"/>
                  <a:ea typeface="Arial Unicode MS"/>
                  <a:cs typeface="Arial Unicode MS"/>
                </a:rPr>
                <a:t>Dhāma</a:t>
              </a:r>
              <a:r>
                <a:rPr lang="en-US" sz="1200" dirty="0" smtClean="0">
                  <a:latin typeface="Arial Unicode MS"/>
                  <a:ea typeface="Arial Unicode MS"/>
                  <a:cs typeface="Arial Unicode MS"/>
                </a:rPr>
                <a:t> 5 = 4 x earth radius, and so on.</a:t>
              </a:r>
              <a:endParaRPr lang="en-IN" sz="1200" dirty="0" smtClean="0"/>
            </a:p>
            <a:p>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p:cNvGrpSpPr/>
          <p:nvPr/>
        </p:nvGrpSpPr>
        <p:grpSpPr>
          <a:xfrm>
            <a:off x="1371600" y="914400"/>
            <a:ext cx="6858000" cy="4179332"/>
            <a:chOff x="1371600" y="914400"/>
            <a:chExt cx="6858000" cy="4179332"/>
          </a:xfrm>
        </p:grpSpPr>
        <p:grpSp>
          <p:nvGrpSpPr>
            <p:cNvPr id="3" name="Group 27"/>
            <p:cNvGrpSpPr/>
            <p:nvPr/>
          </p:nvGrpSpPr>
          <p:grpSpPr>
            <a:xfrm>
              <a:off x="1371600" y="1828800"/>
              <a:ext cx="6858000" cy="3264932"/>
              <a:chOff x="1371600" y="1828800"/>
              <a:chExt cx="6858000" cy="3264932"/>
            </a:xfrm>
          </p:grpSpPr>
          <p:sp>
            <p:nvSpPr>
              <p:cNvPr id="4" name="Oval 3"/>
              <p:cNvSpPr/>
              <p:nvPr/>
            </p:nvSpPr>
            <p:spPr>
              <a:xfrm>
                <a:off x="1371600" y="2743200"/>
                <a:ext cx="1981200" cy="1905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752600" y="3200400"/>
                <a:ext cx="1219200" cy="106680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057400" y="3429000"/>
                <a:ext cx="685800" cy="60960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c 6"/>
              <p:cNvSpPr/>
              <p:nvPr/>
            </p:nvSpPr>
            <p:spPr>
              <a:xfrm>
                <a:off x="2819400" y="2743200"/>
                <a:ext cx="1371600" cy="1905000"/>
              </a:xfrm>
              <a:prstGeom prst="arc">
                <a:avLst>
                  <a:gd name="adj1" fmla="val 17301594"/>
                  <a:gd name="adj2" fmla="val 3917074"/>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Arc 7"/>
              <p:cNvSpPr/>
              <p:nvPr/>
            </p:nvSpPr>
            <p:spPr>
              <a:xfrm>
                <a:off x="3810000" y="2667000"/>
                <a:ext cx="1371600" cy="2209800"/>
              </a:xfrm>
              <a:prstGeom prst="arc">
                <a:avLst>
                  <a:gd name="adj1" fmla="val 17301594"/>
                  <a:gd name="adj2" fmla="val 3917074"/>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Arc 8"/>
              <p:cNvSpPr/>
              <p:nvPr/>
            </p:nvSpPr>
            <p:spPr>
              <a:xfrm>
                <a:off x="4495800" y="2514600"/>
                <a:ext cx="1371600" cy="2438400"/>
              </a:xfrm>
              <a:prstGeom prst="arc">
                <a:avLst>
                  <a:gd name="adj1" fmla="val 17301594"/>
                  <a:gd name="adj2" fmla="val 3917074"/>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9"/>
              <p:cNvSpPr/>
              <p:nvPr/>
            </p:nvSpPr>
            <p:spPr>
              <a:xfrm>
                <a:off x="6096000" y="2209800"/>
                <a:ext cx="1371600" cy="2743200"/>
              </a:xfrm>
              <a:prstGeom prst="arc">
                <a:avLst>
                  <a:gd name="adj1" fmla="val 16930378"/>
                  <a:gd name="adj2" fmla="val 4436455"/>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2" name="Straight Arrow Connector 11"/>
              <p:cNvCxnSpPr/>
              <p:nvPr/>
            </p:nvCxnSpPr>
            <p:spPr>
              <a:xfrm flipV="1">
                <a:off x="2362200" y="2514600"/>
                <a:ext cx="4876800" cy="1219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flipH="1" flipV="1">
                <a:off x="2133600" y="3048000"/>
                <a:ext cx="91440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324600" y="2057400"/>
                <a:ext cx="1905000" cy="369332"/>
              </a:xfrm>
              <a:prstGeom prst="rect">
                <a:avLst/>
              </a:prstGeom>
              <a:noFill/>
            </p:spPr>
            <p:txBody>
              <a:bodyPr wrap="square" rtlCol="0">
                <a:spAutoFit/>
              </a:bodyPr>
              <a:lstStyle/>
              <a:p>
                <a:r>
                  <a:rPr lang="en-US" dirty="0" smtClean="0"/>
                  <a:t>D = r x 2</a:t>
                </a:r>
                <a:endParaRPr lang="en-US" dirty="0"/>
              </a:p>
            </p:txBody>
          </p:sp>
          <p:sp>
            <p:nvSpPr>
              <p:cNvPr id="18" name="TextBox 17"/>
              <p:cNvSpPr txBox="1"/>
              <p:nvPr/>
            </p:nvSpPr>
            <p:spPr>
              <a:xfrm>
                <a:off x="7010400" y="1828800"/>
                <a:ext cx="494046" cy="369332"/>
              </a:xfrm>
              <a:prstGeom prst="rect">
                <a:avLst/>
              </a:prstGeom>
              <a:noFill/>
            </p:spPr>
            <p:txBody>
              <a:bodyPr wrap="none" rtlCol="0">
                <a:spAutoFit/>
              </a:bodyPr>
              <a:lstStyle/>
              <a:p>
                <a:r>
                  <a:rPr lang="en-US" dirty="0" smtClean="0"/>
                  <a:t>n-3</a:t>
                </a:r>
                <a:endParaRPr lang="en-US" dirty="0"/>
              </a:p>
            </p:txBody>
          </p:sp>
          <p:sp>
            <p:nvSpPr>
              <p:cNvPr id="19" name="TextBox 18"/>
              <p:cNvSpPr txBox="1"/>
              <p:nvPr/>
            </p:nvSpPr>
            <p:spPr>
              <a:xfrm>
                <a:off x="2514600" y="2819400"/>
                <a:ext cx="264816" cy="369332"/>
              </a:xfrm>
              <a:prstGeom prst="rect">
                <a:avLst/>
              </a:prstGeom>
              <a:noFill/>
            </p:spPr>
            <p:txBody>
              <a:bodyPr wrap="none" rtlCol="0">
                <a:spAutoFit/>
              </a:bodyPr>
              <a:lstStyle/>
              <a:p>
                <a:r>
                  <a:rPr lang="en-US" dirty="0" smtClean="0"/>
                  <a:t>r</a:t>
                </a:r>
                <a:endParaRPr lang="en-US" dirty="0"/>
              </a:p>
            </p:txBody>
          </p:sp>
          <p:sp>
            <p:nvSpPr>
              <p:cNvPr id="21" name="TextBox 20"/>
              <p:cNvSpPr txBox="1"/>
              <p:nvPr/>
            </p:nvSpPr>
            <p:spPr>
              <a:xfrm>
                <a:off x="1905000" y="3200400"/>
                <a:ext cx="301686" cy="369332"/>
              </a:xfrm>
              <a:prstGeom prst="rect">
                <a:avLst/>
              </a:prstGeom>
              <a:noFill/>
            </p:spPr>
            <p:txBody>
              <a:bodyPr wrap="none" rtlCol="0">
                <a:spAutoFit/>
              </a:bodyPr>
              <a:lstStyle/>
              <a:p>
                <a:r>
                  <a:rPr lang="en-US" dirty="0" smtClean="0"/>
                  <a:t>2</a:t>
                </a:r>
                <a:endParaRPr lang="en-US" dirty="0"/>
              </a:p>
            </p:txBody>
          </p:sp>
          <p:sp>
            <p:nvSpPr>
              <p:cNvPr id="22" name="TextBox 21"/>
              <p:cNvSpPr txBox="1"/>
              <p:nvPr/>
            </p:nvSpPr>
            <p:spPr>
              <a:xfrm>
                <a:off x="2133600" y="3429000"/>
                <a:ext cx="301686" cy="369332"/>
              </a:xfrm>
              <a:prstGeom prst="rect">
                <a:avLst/>
              </a:prstGeom>
              <a:noFill/>
            </p:spPr>
            <p:txBody>
              <a:bodyPr wrap="none" rtlCol="0">
                <a:spAutoFit/>
              </a:bodyPr>
              <a:lstStyle/>
              <a:p>
                <a:r>
                  <a:rPr lang="en-US" dirty="0" smtClean="0"/>
                  <a:t>1</a:t>
                </a:r>
                <a:endParaRPr lang="en-US" dirty="0"/>
              </a:p>
            </p:txBody>
          </p:sp>
          <p:sp>
            <p:nvSpPr>
              <p:cNvPr id="23" name="TextBox 22"/>
              <p:cNvSpPr txBox="1"/>
              <p:nvPr/>
            </p:nvSpPr>
            <p:spPr>
              <a:xfrm>
                <a:off x="1828800" y="4724400"/>
                <a:ext cx="682559" cy="369332"/>
              </a:xfrm>
              <a:prstGeom prst="rect">
                <a:avLst/>
              </a:prstGeom>
              <a:noFill/>
            </p:spPr>
            <p:txBody>
              <a:bodyPr wrap="none" rtlCol="0">
                <a:spAutoFit/>
              </a:bodyPr>
              <a:lstStyle/>
              <a:p>
                <a:r>
                  <a:rPr lang="en-US" dirty="0" smtClean="0"/>
                  <a:t>Earth</a:t>
                </a:r>
                <a:endParaRPr lang="en-US" dirty="0"/>
              </a:p>
            </p:txBody>
          </p:sp>
          <p:sp>
            <p:nvSpPr>
              <p:cNvPr id="24" name="TextBox 23"/>
              <p:cNvSpPr txBox="1"/>
              <p:nvPr/>
            </p:nvSpPr>
            <p:spPr>
              <a:xfrm>
                <a:off x="1524000" y="3048000"/>
                <a:ext cx="301686" cy="369332"/>
              </a:xfrm>
              <a:prstGeom prst="rect">
                <a:avLst/>
              </a:prstGeom>
              <a:noFill/>
            </p:spPr>
            <p:txBody>
              <a:bodyPr wrap="none" rtlCol="0">
                <a:spAutoFit/>
              </a:bodyPr>
              <a:lstStyle/>
              <a:p>
                <a:r>
                  <a:rPr lang="en-US" dirty="0" smtClean="0"/>
                  <a:t>3</a:t>
                </a:r>
                <a:endParaRPr lang="en-US" dirty="0"/>
              </a:p>
            </p:txBody>
          </p:sp>
          <p:sp>
            <p:nvSpPr>
              <p:cNvPr id="25" name="TextBox 24"/>
              <p:cNvSpPr txBox="1"/>
              <p:nvPr/>
            </p:nvSpPr>
            <p:spPr>
              <a:xfrm>
                <a:off x="3048000" y="4572000"/>
                <a:ext cx="1576072" cy="369332"/>
              </a:xfrm>
              <a:prstGeom prst="rect">
                <a:avLst/>
              </a:prstGeom>
              <a:noFill/>
            </p:spPr>
            <p:txBody>
              <a:bodyPr wrap="none" rtlCol="0">
                <a:spAutoFit/>
              </a:bodyPr>
              <a:lstStyle/>
              <a:p>
                <a:r>
                  <a:rPr lang="en-US" dirty="0" smtClean="0"/>
                  <a:t>4 </a:t>
                </a:r>
                <a:r>
                  <a:rPr lang="en-US" i="1" dirty="0" err="1" smtClean="0"/>
                  <a:t>ahargaŋa</a:t>
                </a:r>
                <a:r>
                  <a:rPr lang="en-US" dirty="0" smtClean="0"/>
                  <a:t>=2r</a:t>
                </a:r>
                <a:endParaRPr lang="en-US" dirty="0"/>
              </a:p>
            </p:txBody>
          </p:sp>
          <p:sp>
            <p:nvSpPr>
              <p:cNvPr id="26" name="TextBox 25"/>
              <p:cNvSpPr txBox="1"/>
              <p:nvPr/>
            </p:nvSpPr>
            <p:spPr>
              <a:xfrm>
                <a:off x="4724400" y="4724400"/>
                <a:ext cx="381836" cy="369332"/>
              </a:xfrm>
              <a:prstGeom prst="rect">
                <a:avLst/>
              </a:prstGeom>
              <a:noFill/>
            </p:spPr>
            <p:txBody>
              <a:bodyPr wrap="none" rtlCol="0">
                <a:spAutoFit/>
              </a:bodyPr>
              <a:lstStyle/>
              <a:p>
                <a:r>
                  <a:rPr lang="en-US" dirty="0" smtClean="0"/>
                  <a:t>4r</a:t>
                </a:r>
                <a:endParaRPr lang="en-US" dirty="0"/>
              </a:p>
            </p:txBody>
          </p:sp>
          <p:sp>
            <p:nvSpPr>
              <p:cNvPr id="27" name="TextBox 26"/>
              <p:cNvSpPr txBox="1"/>
              <p:nvPr/>
            </p:nvSpPr>
            <p:spPr>
              <a:xfrm>
                <a:off x="5486400" y="4724400"/>
                <a:ext cx="381836" cy="369332"/>
              </a:xfrm>
              <a:prstGeom prst="rect">
                <a:avLst/>
              </a:prstGeom>
              <a:noFill/>
            </p:spPr>
            <p:txBody>
              <a:bodyPr wrap="none" rtlCol="0">
                <a:spAutoFit/>
              </a:bodyPr>
              <a:lstStyle/>
              <a:p>
                <a:r>
                  <a:rPr lang="en-US" dirty="0" smtClean="0"/>
                  <a:t>8r</a:t>
                </a:r>
                <a:endParaRPr lang="en-US" dirty="0"/>
              </a:p>
            </p:txBody>
          </p:sp>
        </p:grpSp>
        <p:sp>
          <p:nvSpPr>
            <p:cNvPr id="29" name="TextBox 28"/>
            <p:cNvSpPr txBox="1"/>
            <p:nvPr/>
          </p:nvSpPr>
          <p:spPr>
            <a:xfrm>
              <a:off x="2209800" y="914400"/>
              <a:ext cx="2667000" cy="461665"/>
            </a:xfrm>
            <a:prstGeom prst="rect">
              <a:avLst/>
            </a:prstGeom>
            <a:noFill/>
          </p:spPr>
          <p:txBody>
            <a:bodyPr wrap="square" rtlCol="0">
              <a:spAutoFit/>
            </a:bodyPr>
            <a:lstStyle/>
            <a:p>
              <a:r>
                <a:rPr lang="en-US" sz="2400" b="1" i="1" dirty="0" err="1" smtClean="0"/>
                <a:t>Ahargaŋa</a:t>
              </a:r>
              <a:r>
                <a:rPr lang="en-US" sz="2400" b="1" dirty="0" smtClean="0"/>
                <a:t> Scale</a:t>
              </a:r>
              <a:endParaRPr lang="en-US" sz="2400" b="1"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52800" y="152400"/>
            <a:ext cx="1279517" cy="307777"/>
          </a:xfrm>
          <a:prstGeom prst="rect">
            <a:avLst/>
          </a:prstGeom>
          <a:noFill/>
        </p:spPr>
        <p:txBody>
          <a:bodyPr wrap="none" rtlCol="0">
            <a:spAutoFit/>
          </a:bodyPr>
          <a:lstStyle/>
          <a:p>
            <a:r>
              <a:rPr lang="en-US" sz="1400" b="1" i="1" dirty="0" err="1" smtClean="0">
                <a:latin typeface="Arial Unicode MS"/>
                <a:ea typeface="Arial Unicode MS"/>
                <a:cs typeface="Arial Unicode MS"/>
              </a:rPr>
              <a:t>Kśara</a:t>
            </a:r>
            <a:r>
              <a:rPr lang="en-US" sz="1400" b="1" i="1" dirty="0" smtClean="0">
                <a:latin typeface="Arial Unicode MS"/>
                <a:ea typeface="Arial Unicode MS"/>
                <a:cs typeface="Arial Unicode MS"/>
              </a:rPr>
              <a:t> </a:t>
            </a:r>
            <a:r>
              <a:rPr lang="en-US" sz="1400" b="1" i="1" dirty="0" err="1" smtClean="0">
                <a:latin typeface="Arial Unicode MS"/>
                <a:ea typeface="Arial Unicode MS"/>
                <a:cs typeface="Arial Unicode MS"/>
              </a:rPr>
              <a:t>Dhāma</a:t>
            </a:r>
            <a:endParaRPr lang="en-IN" sz="1400" b="1" i="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1219201" y="457200"/>
            <a:ext cx="7010399" cy="5139869"/>
          </a:xfrm>
          <a:prstGeom prst="rect">
            <a:avLst/>
          </a:prstGeom>
          <a:noFill/>
        </p:spPr>
        <p:txBody>
          <a:bodyPr wrap="square" rtlCol="0">
            <a:spAutoFit/>
          </a:bodyPr>
          <a:lstStyle/>
          <a:p>
            <a:r>
              <a:rPr lang="en-US" sz="1200" dirty="0" smtClean="0">
                <a:latin typeface="Arial Unicode MS" pitchFamily="34" charset="-128"/>
                <a:ea typeface="Arial Unicode MS" pitchFamily="34" charset="-128"/>
                <a:cs typeface="Arial Unicode MS" pitchFamily="34" charset="-128"/>
              </a:rPr>
              <a:t>Meaning of</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Dh</a:t>
            </a:r>
            <a:r>
              <a:rPr lang="en-US" sz="1200" i="1" dirty="0" err="1" smtClean="0">
                <a:latin typeface="Arial Unicode MS"/>
                <a:ea typeface="Arial Unicode MS"/>
                <a:cs typeface="Arial Unicode MS"/>
              </a:rPr>
              <a:t>āma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on earth-</a:t>
            </a:r>
            <a:r>
              <a:rPr lang="en-US" sz="1200" i="1" dirty="0" err="1" smtClean="0">
                <a:latin typeface="Arial Unicode MS"/>
                <a:ea typeface="Arial Unicode MS"/>
                <a:cs typeface="Arial Unicode MS"/>
              </a:rPr>
              <a:t>Varu</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is lord of west direction. </a:t>
            </a:r>
            <a:r>
              <a:rPr lang="en-US" sz="1200" i="1" dirty="0" err="1" smtClean="0">
                <a:latin typeface="Arial Unicode MS"/>
                <a:ea typeface="Arial Unicode MS"/>
                <a:cs typeface="Arial Unicode MS"/>
              </a:rPr>
              <a:t>Uşā</a:t>
            </a:r>
            <a:r>
              <a:rPr lang="en-US" sz="1200" dirty="0" smtClean="0">
                <a:latin typeface="Arial Unicode MS"/>
                <a:ea typeface="Arial Unicode MS"/>
                <a:cs typeface="Arial Unicode MS"/>
              </a:rPr>
              <a:t>  (twilight) goes up to 30 </a:t>
            </a:r>
            <a:r>
              <a:rPr lang="en-US" sz="1200" i="1" dirty="0" err="1" smtClean="0">
                <a:latin typeface="Arial Unicode MS"/>
                <a:ea typeface="Arial Unicode MS"/>
                <a:cs typeface="Arial Unicode MS"/>
              </a:rPr>
              <a:t>dhāmas</a:t>
            </a:r>
            <a:r>
              <a:rPr lang="en-US" sz="1200" dirty="0" smtClean="0">
                <a:latin typeface="Arial Unicode MS"/>
                <a:ea typeface="Arial Unicode MS"/>
                <a:cs typeface="Arial Unicode MS"/>
              </a:rPr>
              <a:t> in</a:t>
            </a:r>
          </a:p>
          <a:p>
            <a:r>
              <a:rPr lang="en-US" sz="1200" dirty="0" smtClean="0">
                <a:latin typeface="Arial Unicode MS"/>
                <a:ea typeface="Arial Unicode MS"/>
                <a:cs typeface="Arial Unicode MS"/>
              </a:rPr>
              <a:t>that direction ahead of place of sun rise. In India, it is taken as 15 degree west of sun-rise. </a:t>
            </a:r>
          </a:p>
          <a:p>
            <a:r>
              <a:rPr lang="en-US" sz="1200" dirty="0" smtClean="0">
                <a:latin typeface="Arial Unicode MS"/>
                <a:ea typeface="Arial Unicode MS"/>
                <a:cs typeface="Arial Unicode MS"/>
              </a:rPr>
              <a:t>This is called </a:t>
            </a:r>
            <a:r>
              <a:rPr lang="en-US" sz="1200" i="1" dirty="0" err="1" smtClean="0">
                <a:latin typeface="Arial Unicode MS"/>
                <a:ea typeface="Arial Unicode MS"/>
                <a:cs typeface="Arial Unicode MS"/>
              </a:rPr>
              <a:t>Sandhyā</a:t>
            </a:r>
            <a:r>
              <a:rPr lang="en-US" sz="1200" dirty="0" smtClean="0">
                <a:latin typeface="Arial Unicode MS"/>
                <a:ea typeface="Arial Unicode MS"/>
                <a:cs typeface="Arial Unicode MS"/>
              </a:rPr>
              <a:t>  (joint) period and in </a:t>
            </a:r>
            <a:r>
              <a:rPr lang="en-US" sz="1200" i="1" dirty="0" smtClean="0">
                <a:latin typeface="Arial Unicode MS"/>
                <a:ea typeface="Arial Unicode MS"/>
                <a:cs typeface="Arial Unicode MS"/>
              </a:rPr>
              <a:t>Kali-</a:t>
            </a:r>
            <a:r>
              <a:rPr lang="en-US" sz="1200" i="1" dirty="0" err="1" smtClean="0">
                <a:latin typeface="Arial Unicode MS"/>
                <a:ea typeface="Arial Unicode MS"/>
                <a:cs typeface="Arial Unicode MS"/>
              </a:rPr>
              <a:t>yuga</a:t>
            </a:r>
            <a:r>
              <a:rPr lang="en-US" sz="1200" dirty="0" smtClean="0">
                <a:latin typeface="Arial Unicode MS"/>
                <a:ea typeface="Arial Unicode MS"/>
                <a:cs typeface="Arial Unicode MS"/>
              </a:rPr>
              <a:t> of 1200 years, 2 </a:t>
            </a:r>
            <a:r>
              <a:rPr lang="en-US" sz="1200" i="1" dirty="0" err="1" smtClean="0">
                <a:latin typeface="Arial Unicode MS"/>
                <a:ea typeface="Arial Unicode MS"/>
                <a:cs typeface="Arial Unicode MS"/>
              </a:rPr>
              <a:t>sandhyā</a:t>
            </a:r>
            <a:r>
              <a:rPr lang="en-US" sz="1200" dirty="0" smtClean="0">
                <a:latin typeface="Arial Unicode MS"/>
                <a:ea typeface="Arial Unicode MS"/>
                <a:cs typeface="Arial Unicode MS"/>
              </a:rPr>
              <a:t> are of 100 years each.  Thus in a day of 24 hours, it will be of 1 hour each equal to 15 degree rotation of earth.  </a:t>
            </a:r>
          </a:p>
          <a:p>
            <a:r>
              <a:rPr lang="en-US" sz="1200" dirty="0" smtClean="0">
                <a:latin typeface="Arial Unicode MS"/>
                <a:ea typeface="Arial Unicode MS"/>
                <a:cs typeface="Arial Unicode MS"/>
              </a:rPr>
              <a:t>In west, it is taken as 18 degree which is more correct for European latitudes.</a:t>
            </a:r>
          </a:p>
          <a:p>
            <a:endParaRPr lang="en-US" sz="1200" dirty="0" smtClean="0">
              <a:latin typeface="Arial Unicode MS"/>
              <a:ea typeface="Arial Unicode MS"/>
              <a:cs typeface="Arial Unicode MS"/>
            </a:endParaRPr>
          </a:p>
          <a:p>
            <a:r>
              <a:rPr lang="en-US" sz="1200" b="1" dirty="0" smtClean="0">
                <a:latin typeface="Arial Unicode MS"/>
                <a:ea typeface="Arial Unicode MS"/>
                <a:cs typeface="Arial Unicode MS"/>
              </a:rPr>
              <a:t>Thus 1 </a:t>
            </a:r>
            <a:r>
              <a:rPr lang="en-US" sz="1200" b="1" i="1" dirty="0" err="1" smtClean="0">
                <a:latin typeface="Arial Unicode MS"/>
                <a:ea typeface="Arial Unicode MS"/>
                <a:cs typeface="Arial Unicode MS"/>
              </a:rPr>
              <a:t>Dhāma</a:t>
            </a:r>
            <a:r>
              <a:rPr lang="en-US" sz="1200" b="1" i="1" dirty="0" smtClean="0">
                <a:latin typeface="Arial Unicode MS"/>
                <a:ea typeface="Arial Unicode MS"/>
                <a:cs typeface="Arial Unicode MS"/>
              </a:rPr>
              <a:t> </a:t>
            </a:r>
            <a:r>
              <a:rPr lang="en-US" sz="1200" b="1" dirty="0" smtClean="0">
                <a:latin typeface="Arial Unicode MS"/>
                <a:ea typeface="Arial Unicode MS"/>
                <a:cs typeface="Arial Unicode MS"/>
              </a:rPr>
              <a:t>= ½ degree longitude</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This will differ for each latitude circle, will decrease as we move away from equator.</a:t>
            </a:r>
          </a:p>
          <a:p>
            <a:r>
              <a:rPr lang="en-US" sz="1200" dirty="0" smtClean="0">
                <a:latin typeface="Arial Unicode MS"/>
                <a:ea typeface="Arial Unicode MS"/>
                <a:cs typeface="Arial Unicode MS"/>
              </a:rPr>
              <a:t>On equator, it is fixed and can be called a </a:t>
            </a:r>
            <a:r>
              <a:rPr lang="en-US" sz="1200" i="1" dirty="0" err="1" smtClean="0">
                <a:latin typeface="Arial Unicode MS"/>
                <a:ea typeface="Arial Unicode MS"/>
                <a:cs typeface="Arial Unicode MS"/>
              </a:rPr>
              <a:t>Dhāma-yojana</a:t>
            </a:r>
            <a:r>
              <a:rPr lang="en-US" sz="1200" dirty="0" smtClean="0">
                <a:latin typeface="Arial Unicode MS"/>
                <a:ea typeface="Arial Unicode MS"/>
                <a:cs typeface="Arial Unicode MS"/>
              </a:rPr>
              <a:t>, equal to half degree arc.</a:t>
            </a:r>
          </a:p>
          <a:p>
            <a:r>
              <a:rPr lang="en-US" sz="1200" dirty="0" smtClean="0">
                <a:latin typeface="Arial Unicode MS"/>
                <a:ea typeface="Arial Unicode MS"/>
                <a:cs typeface="Arial Unicode MS"/>
              </a:rPr>
              <a:t> Thus, </a:t>
            </a:r>
            <a:r>
              <a:rPr lang="en-US" sz="1200" b="1" dirty="0" smtClean="0">
                <a:latin typeface="Arial Unicode MS"/>
                <a:ea typeface="Arial Unicode MS"/>
                <a:cs typeface="Arial Unicode MS"/>
              </a:rPr>
              <a:t>1 </a:t>
            </a:r>
            <a:r>
              <a:rPr lang="en-US" sz="1200" b="1" i="1" dirty="0" err="1" smtClean="0">
                <a:latin typeface="Arial Unicode MS"/>
                <a:ea typeface="Arial Unicode MS"/>
                <a:cs typeface="Arial Unicode MS"/>
              </a:rPr>
              <a:t>Dhāma-yojana</a:t>
            </a:r>
            <a:r>
              <a:rPr lang="en-US" sz="1200" b="1" dirty="0" smtClean="0">
                <a:latin typeface="Arial Unicode MS"/>
                <a:ea typeface="Arial Unicode MS"/>
                <a:cs typeface="Arial Unicode MS"/>
              </a:rPr>
              <a:t> = 40,000/720 = 55.5 </a:t>
            </a:r>
            <a:r>
              <a:rPr lang="en-US" sz="1200" b="1" dirty="0" err="1" smtClean="0">
                <a:latin typeface="Arial Unicode MS"/>
                <a:ea typeface="Arial Unicode MS"/>
                <a:cs typeface="Arial Unicode MS"/>
              </a:rPr>
              <a:t>kms</a:t>
            </a:r>
            <a:r>
              <a:rPr lang="en-US" sz="1200" b="1" dirty="0" smtClean="0">
                <a:latin typeface="Arial Unicode MS"/>
                <a:ea typeface="Arial Unicode MS"/>
                <a:cs typeface="Arial Unicode MS"/>
              </a:rPr>
              <a:t>.</a:t>
            </a:r>
          </a:p>
          <a:p>
            <a:endParaRPr lang="en-US" sz="1200" b="1" dirty="0" smtClean="0">
              <a:latin typeface="Arial Unicode MS"/>
              <a:ea typeface="Arial Unicode MS"/>
              <a:cs typeface="Arial Unicode MS"/>
            </a:endParaRPr>
          </a:p>
          <a:p>
            <a:r>
              <a:rPr lang="en-US" sz="1200" i="1" dirty="0" err="1" smtClean="0">
                <a:latin typeface="Arial Unicode MS"/>
                <a:ea typeface="Arial Unicode MS"/>
                <a:cs typeface="Arial Unicode MS"/>
              </a:rPr>
              <a:t>Kaţha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upanişad</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1/3/1) gives measure of galaxy in that measure-</a:t>
            </a:r>
          </a:p>
          <a:p>
            <a:r>
              <a:rPr lang="hi-IN" sz="1400" dirty="0" smtClean="0">
                <a:latin typeface="Arial Unicode MS" pitchFamily="34" charset="-128"/>
                <a:ea typeface="Arial Unicode MS" pitchFamily="34" charset="-128"/>
                <a:cs typeface="Arial Unicode MS" pitchFamily="34" charset="-128"/>
              </a:rPr>
              <a:t>ऋतं पिबन्तौ सुकृतस्य लोके गुहां प्रविष्टौ परमे परार्धे । </a:t>
            </a:r>
            <a:endParaRPr lang="en-IN" sz="1400" dirty="0" smtClean="0">
              <a:latin typeface="Arial Unicode MS" pitchFamily="34" charset="-128"/>
              <a:ea typeface="Arial Unicode MS" pitchFamily="34" charset="-128"/>
              <a:cs typeface="Arial Unicode MS" pitchFamily="34" charset="-128"/>
            </a:endParaRPr>
          </a:p>
          <a:p>
            <a:r>
              <a:rPr lang="hi-IN" sz="1400" dirty="0" smtClean="0">
                <a:latin typeface="Arial Unicode MS" pitchFamily="34" charset="-128"/>
                <a:ea typeface="Arial Unicode MS" pitchFamily="34" charset="-128"/>
                <a:cs typeface="Arial Unicode MS" pitchFamily="34" charset="-128"/>
              </a:rPr>
              <a:t>छायातपौ ब्रह्मविदो वदन्ति पञ्चाग्नयो ये च त्रिणाचिकेताः ॥ (कठोपनिषद् १/३/१)</a:t>
            </a:r>
            <a:endParaRPr lang="en-US" sz="1400" dirty="0" smtClean="0">
              <a:latin typeface="Arial Unicode MS" pitchFamily="34" charset="-128"/>
              <a:ea typeface="Arial Unicode MS" pitchFamily="34" charset="-128"/>
              <a:cs typeface="Arial Unicode MS" pitchFamily="34" charset="-128"/>
            </a:endParaRPr>
          </a:p>
          <a:p>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 Persons doing good finally enter the largest cave of size (circumference) of </a:t>
            </a:r>
            <a:r>
              <a:rPr lang="en-US" sz="1200" i="1" dirty="0" err="1" smtClean="0">
                <a:latin typeface="Arial Unicode MS" pitchFamily="34" charset="-128"/>
                <a:ea typeface="Arial Unicode MS" pitchFamily="34" charset="-128"/>
                <a:cs typeface="Arial Unicode MS" pitchFamily="34" charset="-128"/>
              </a:rPr>
              <a:t>para̅rdha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yojana</a:t>
            </a:r>
            <a:r>
              <a:rPr lang="en-US" sz="1200" dirty="0" smtClean="0">
                <a:latin typeface="Arial Unicode MS" pitchFamily="34" charset="-128"/>
                <a:ea typeface="Arial Unicode MS" pitchFamily="34" charset="-128"/>
                <a:cs typeface="Arial Unicode MS" pitchFamily="34" charset="-128"/>
              </a:rPr>
              <a:t> (0.5 x 10</a:t>
            </a:r>
            <a:r>
              <a:rPr lang="en-US" sz="1200" baseline="30000" dirty="0" smtClean="0">
                <a:latin typeface="Arial Unicode MS" pitchFamily="34" charset="-128"/>
                <a:ea typeface="Arial Unicode MS" pitchFamily="34" charset="-128"/>
                <a:cs typeface="Arial Unicode MS" pitchFamily="34" charset="-128"/>
              </a:rPr>
              <a:t>17</a:t>
            </a:r>
            <a:r>
              <a:rPr lang="en-US" sz="1200" dirty="0" smtClean="0">
                <a:latin typeface="Arial Unicode MS" pitchFamily="34" charset="-128"/>
                <a:ea typeface="Arial Unicode MS" pitchFamily="34" charset="-128"/>
                <a:cs typeface="Arial Unicode MS" pitchFamily="34" charset="-128"/>
              </a:rPr>
              <a:t> x 55.5 </a:t>
            </a:r>
            <a:r>
              <a:rPr lang="en-US" sz="1200" dirty="0" err="1" smtClean="0">
                <a:latin typeface="Arial Unicode MS" pitchFamily="34" charset="-128"/>
                <a:ea typeface="Arial Unicode MS" pitchFamily="34" charset="-128"/>
                <a:cs typeface="Arial Unicode MS" pitchFamily="34" charset="-128"/>
              </a:rPr>
              <a:t>kms</a:t>
            </a:r>
            <a:r>
              <a:rPr lang="en-US" sz="1200" dirty="0" smtClean="0">
                <a:latin typeface="Arial Unicode MS" pitchFamily="34" charset="-128"/>
                <a:ea typeface="Arial Unicode MS" pitchFamily="34" charset="-128"/>
                <a:cs typeface="Arial Unicode MS" pitchFamily="34" charset="-128"/>
              </a:rPr>
              <a:t>.). </a:t>
            </a:r>
            <a:r>
              <a:rPr lang="en-US" sz="1200" dirty="0" err="1" smtClean="0">
                <a:latin typeface="Arial Unicode MS" pitchFamily="34" charset="-128"/>
                <a:ea typeface="Arial Unicode MS" pitchFamily="34" charset="-128"/>
                <a:cs typeface="Arial Unicode MS" pitchFamily="34" charset="-128"/>
              </a:rPr>
              <a:t>Knowers</a:t>
            </a:r>
            <a:r>
              <a:rPr lang="en-US" sz="1200" dirty="0" smtClean="0">
                <a:latin typeface="Arial Unicode MS" pitchFamily="34" charset="-128"/>
                <a:ea typeface="Arial Unicode MS" pitchFamily="34" charset="-128"/>
                <a:cs typeface="Arial Unicode MS" pitchFamily="34" charset="-128"/>
              </a:rPr>
              <a:t> of </a:t>
            </a:r>
            <a:r>
              <a:rPr lang="en-US" sz="1200" i="1" dirty="0" smtClean="0">
                <a:latin typeface="Arial Unicode MS" pitchFamily="34" charset="-128"/>
                <a:ea typeface="Arial Unicode MS" pitchFamily="34" charset="-128"/>
                <a:cs typeface="Arial Unicode MS" pitchFamily="34" charset="-128"/>
              </a:rPr>
              <a:t>Brahma</a:t>
            </a:r>
            <a:r>
              <a:rPr lang="en-US" sz="1200" dirty="0" smtClean="0">
                <a:latin typeface="Arial Unicode MS" pitchFamily="34" charset="-128"/>
                <a:ea typeface="Arial Unicode MS" pitchFamily="34" charset="-128"/>
                <a:cs typeface="Arial Unicode MS" pitchFamily="34" charset="-128"/>
              </a:rPr>
              <a:t> call it a combination of light and shadow having 5 </a:t>
            </a:r>
            <a:r>
              <a:rPr lang="en-US" sz="1200" dirty="0" err="1" smtClean="0">
                <a:latin typeface="Arial Unicode MS" pitchFamily="34" charset="-128"/>
                <a:ea typeface="Arial Unicode MS" pitchFamily="34" charset="-128"/>
                <a:cs typeface="Arial Unicode MS" pitchFamily="34" charset="-128"/>
              </a:rPr>
              <a:t>Agnis</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(condensations) called (1) </a:t>
            </a:r>
            <a:r>
              <a:rPr lang="en-US" sz="1200" i="1" dirty="0" err="1" smtClean="0">
                <a:latin typeface="Arial Unicode MS" pitchFamily="34" charset="-128"/>
                <a:ea typeface="Arial Unicode MS" pitchFamily="34" charset="-128"/>
                <a:cs typeface="Arial Unicode MS" pitchFamily="34" charset="-128"/>
              </a:rPr>
              <a:t>Svayambhu</a:t>
            </a:r>
            <a:r>
              <a:rPr lang="en-US" sz="1200" i="1" dirty="0" smtClean="0">
                <a:latin typeface="Arial Unicode MS" pitchFamily="34" charset="-128"/>
                <a:ea typeface="Arial Unicode MS" pitchFamily="34" charset="-128"/>
                <a:cs typeface="Arial Unicode MS" pitchFamily="34" charset="-128"/>
              </a:rPr>
              <a:t>̅</a:t>
            </a:r>
            <a:r>
              <a:rPr lang="en-US" sz="1200" dirty="0" smtClean="0">
                <a:latin typeface="Arial Unicode MS" pitchFamily="34" charset="-128"/>
                <a:ea typeface="Arial Unicode MS" pitchFamily="34" charset="-128"/>
                <a:cs typeface="Arial Unicode MS" pitchFamily="34" charset="-128"/>
              </a:rPr>
              <a:t> (universe as collection of 10</a:t>
            </a:r>
            <a:r>
              <a:rPr lang="en-US" sz="1200" baseline="30000" dirty="0" smtClean="0">
                <a:latin typeface="Arial Unicode MS" pitchFamily="34" charset="-128"/>
                <a:ea typeface="Arial Unicode MS" pitchFamily="34" charset="-128"/>
                <a:cs typeface="Arial Unicode MS" pitchFamily="34" charset="-128"/>
              </a:rPr>
              <a:t>11 </a:t>
            </a:r>
            <a:r>
              <a:rPr lang="en-US" sz="1200" dirty="0" smtClean="0">
                <a:latin typeface="Arial Unicode MS" pitchFamily="34" charset="-128"/>
                <a:ea typeface="Arial Unicode MS" pitchFamily="34" charset="-128"/>
                <a:cs typeface="Arial Unicode MS" pitchFamily="34" charset="-128"/>
              </a:rPr>
              <a:t>galaxies), (2) </a:t>
            </a:r>
            <a:r>
              <a:rPr lang="en-US" sz="1200" i="1" dirty="0" err="1" smtClean="0">
                <a:latin typeface="Arial Unicode MS" pitchFamily="34" charset="-128"/>
                <a:ea typeface="Arial Unicode MS" pitchFamily="34" charset="-128"/>
                <a:cs typeface="Arial Unicode MS" pitchFamily="34" charset="-128"/>
              </a:rPr>
              <a:t>Parameşţhī</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maņɖala</a:t>
            </a:r>
            <a:r>
              <a:rPr lang="en-US" sz="1200" dirty="0" smtClean="0">
                <a:latin typeface="Arial Unicode MS" pitchFamily="34" charset="-128"/>
                <a:ea typeface="Arial Unicode MS" pitchFamily="34" charset="-128"/>
                <a:cs typeface="Arial Unicode MS" pitchFamily="34" charset="-128"/>
              </a:rPr>
              <a:t> (galaxy with stars), (3) solar system of 30 </a:t>
            </a:r>
            <a:r>
              <a:rPr lang="en-US" sz="1200" i="1" dirty="0" err="1" smtClean="0">
                <a:latin typeface="Arial Unicode MS" pitchFamily="34" charset="-128"/>
                <a:ea typeface="Arial Unicode MS" pitchFamily="34" charset="-128"/>
                <a:cs typeface="Arial Unicode MS" pitchFamily="34" charset="-128"/>
              </a:rPr>
              <a:t>dha̅mas</a:t>
            </a:r>
            <a:r>
              <a:rPr lang="en-US" sz="1200" dirty="0" smtClean="0">
                <a:latin typeface="Arial Unicode MS" pitchFamily="34" charset="-128"/>
                <a:ea typeface="Arial Unicode MS" pitchFamily="34" charset="-128"/>
                <a:cs typeface="Arial Unicode MS" pitchFamily="34" charset="-128"/>
              </a:rPr>
              <a:t> (2</a:t>
            </a:r>
            <a:r>
              <a:rPr lang="en-US" sz="1200" baseline="30000" dirty="0" smtClean="0">
                <a:latin typeface="Arial Unicode MS" pitchFamily="34" charset="-128"/>
                <a:ea typeface="Arial Unicode MS" pitchFamily="34" charset="-128"/>
                <a:cs typeface="Arial Unicode MS" pitchFamily="34" charset="-128"/>
              </a:rPr>
              <a:t>30 </a:t>
            </a:r>
            <a:r>
              <a:rPr lang="en-US" sz="1200" dirty="0" smtClean="0">
                <a:latin typeface="Arial Unicode MS" pitchFamily="34" charset="-128"/>
                <a:ea typeface="Arial Unicode MS" pitchFamily="34" charset="-128"/>
                <a:cs typeface="Arial Unicode MS" pitchFamily="34" charset="-128"/>
              </a:rPr>
              <a:t>x earth size), (4) </a:t>
            </a:r>
            <a:r>
              <a:rPr lang="en-US" sz="1200" i="1" dirty="0" err="1" smtClean="0">
                <a:latin typeface="Arial Unicode MS" pitchFamily="34" charset="-128"/>
                <a:ea typeface="Arial Unicode MS" pitchFamily="34" charset="-128"/>
                <a:cs typeface="Arial Unicode MS" pitchFamily="34" charset="-128"/>
              </a:rPr>
              <a:t>Cha̅ndra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maņɖala</a:t>
            </a:r>
            <a:r>
              <a:rPr lang="en-US" sz="1200" dirty="0" smtClean="0">
                <a:latin typeface="Arial Unicode MS" pitchFamily="34" charset="-128"/>
                <a:ea typeface="Arial Unicode MS" pitchFamily="34" charset="-128"/>
                <a:cs typeface="Arial Unicode MS" pitchFamily="34" charset="-128"/>
              </a:rPr>
              <a:t> (sphere containing orbit of moon), and (5) earth. Out of these, the last 3 are jointly influencing us-called 3 eyes of </a:t>
            </a:r>
            <a:r>
              <a:rPr lang="en-US" sz="1200" i="1" dirty="0" err="1" smtClean="0">
                <a:latin typeface="Arial Unicode MS" pitchFamily="34" charset="-128"/>
                <a:ea typeface="Arial Unicode MS" pitchFamily="34" charset="-128"/>
                <a:cs typeface="Arial Unicode MS" pitchFamily="34" charset="-128"/>
              </a:rPr>
              <a:t>Śiva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Chiketa</a:t>
            </a:r>
            <a:r>
              <a:rPr lang="en-US" sz="1200" dirty="0" smtClean="0">
                <a:latin typeface="Arial Unicode MS" pitchFamily="34" charset="-128"/>
                <a:ea typeface="Arial Unicode MS" pitchFamily="34" charset="-128"/>
                <a:cs typeface="Arial Unicode MS" pitchFamily="34" charset="-128"/>
              </a:rPr>
              <a:t> = distinct, </a:t>
            </a:r>
            <a:r>
              <a:rPr lang="en-US" sz="1200" i="1" dirty="0" err="1" smtClean="0">
                <a:latin typeface="Arial Unicode MS" pitchFamily="34" charset="-128"/>
                <a:ea typeface="Arial Unicode MS" pitchFamily="34" charset="-128"/>
                <a:cs typeface="Arial Unicode MS" pitchFamily="34" charset="-128"/>
              </a:rPr>
              <a:t>Nāchiketa</a:t>
            </a:r>
            <a:r>
              <a:rPr lang="en-US" sz="1200" dirty="0" smtClean="0">
                <a:latin typeface="Arial Unicode MS" pitchFamily="34" charset="-128"/>
                <a:ea typeface="Arial Unicode MS" pitchFamily="34" charset="-128"/>
                <a:cs typeface="Arial Unicode MS" pitchFamily="34" charset="-128"/>
              </a:rPr>
              <a:t> =indistinct, mixed.</a:t>
            </a:r>
          </a:p>
          <a:p>
            <a:r>
              <a:rPr lang="en-US" sz="1200" dirty="0" smtClean="0">
                <a:latin typeface="Arial Unicode MS" pitchFamily="34" charset="-128"/>
                <a:ea typeface="Arial Unicode MS" pitchFamily="34" charset="-128"/>
                <a:cs typeface="Arial Unicode MS" pitchFamily="34" charset="-128"/>
              </a:rPr>
              <a:t> Here diameter of galaxy comes to 97000 LY, between 100000 and 95000 LY estimates of NASA in 1990 and 2005</a:t>
            </a:r>
            <a:r>
              <a:rPr lang="en-US" sz="1200" dirty="0" smtClean="0"/>
              <a:t>.</a:t>
            </a:r>
          </a:p>
          <a:p>
            <a:r>
              <a:rPr lang="en-US" sz="1200" dirty="0" smtClean="0">
                <a:latin typeface="Arial Unicode MS" pitchFamily="34" charset="-128"/>
                <a:ea typeface="Arial Unicode MS" pitchFamily="34" charset="-128"/>
                <a:cs typeface="Arial Unicode MS" pitchFamily="34" charset="-128"/>
              </a:rPr>
              <a:t>Same measure is used in </a:t>
            </a:r>
            <a:r>
              <a:rPr lang="en-US" sz="1200" i="1" dirty="0" err="1" smtClean="0">
                <a:latin typeface="Arial Unicode MS"/>
                <a:ea typeface="Arial Unicode MS"/>
                <a:cs typeface="Arial Unicode MS"/>
              </a:rPr>
              <a:t>Ŗgveda</a:t>
            </a:r>
            <a:r>
              <a:rPr lang="en-US" sz="1200" dirty="0" smtClean="0">
                <a:latin typeface="Arial Unicode MS"/>
                <a:ea typeface="Arial Unicode MS"/>
                <a:cs typeface="Arial Unicode MS"/>
              </a:rPr>
              <a:t> (1/164/12)</a:t>
            </a:r>
            <a:r>
              <a:rPr lang="en-US" sz="1200" dirty="0" smtClean="0">
                <a:latin typeface="Arial Unicode MS" pitchFamily="34" charset="-128"/>
                <a:ea typeface="Arial Unicode MS" pitchFamily="34" charset="-128"/>
                <a:cs typeface="Arial Unicode MS" pitchFamily="34" charset="-128"/>
              </a:rPr>
              <a:t>  etc. where </a:t>
            </a:r>
            <a:r>
              <a:rPr lang="en-US" sz="1200" i="1" dirty="0" err="1" smtClean="0">
                <a:latin typeface="Arial Unicode MS" pitchFamily="34" charset="-128"/>
                <a:ea typeface="Arial Unicode MS" pitchFamily="34" charset="-128"/>
                <a:cs typeface="Arial Unicode MS" pitchFamily="34" charset="-128"/>
              </a:rPr>
              <a:t>Brahm</a:t>
            </a:r>
            <a:r>
              <a:rPr lang="en-US" sz="1200" i="1" dirty="0" err="1" smtClean="0">
                <a:latin typeface="Arial Unicode MS"/>
                <a:ea typeface="Arial Unicode MS"/>
                <a:cs typeface="Arial Unicode MS"/>
              </a:rPr>
              <a:t>ā</a:t>
            </a:r>
            <a:r>
              <a:rPr lang="lv-LV" sz="1200" i="1" dirty="0" smtClean="0">
                <a:latin typeface="Arial Unicode MS"/>
                <a:ea typeface="Arial Unicode MS"/>
                <a:cs typeface="Arial Unicode MS"/>
              </a:rPr>
              <a:t>ņɖ</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has always been called </a:t>
            </a:r>
            <a:r>
              <a:rPr lang="en-US" sz="1200" i="1" dirty="0" err="1" smtClean="0">
                <a:latin typeface="Arial Unicode MS"/>
                <a:ea typeface="Arial Unicode MS"/>
                <a:cs typeface="Arial Unicode MS"/>
              </a:rPr>
              <a:t>Pura</a:t>
            </a:r>
            <a:r>
              <a:rPr lang="en-US" sz="1200" dirty="0" smtClean="0">
                <a:latin typeface="Arial Unicode MS"/>
                <a:ea typeface="Arial Unicode MS"/>
                <a:cs typeface="Arial Unicode MS"/>
              </a:rPr>
              <a:t> (structure) of </a:t>
            </a:r>
            <a:r>
              <a:rPr lang="en-US" sz="1200" i="1" dirty="0" err="1" smtClean="0">
                <a:latin typeface="Arial Unicode MS"/>
                <a:ea typeface="Arial Unicode MS"/>
                <a:cs typeface="Arial Unicode MS"/>
              </a:rPr>
              <a:t>Parārdha</a:t>
            </a:r>
            <a:r>
              <a:rPr lang="en-US" sz="1200" dirty="0" smtClean="0">
                <a:latin typeface="Arial Unicode MS"/>
                <a:ea typeface="Arial Unicode MS"/>
                <a:cs typeface="Arial Unicode MS"/>
              </a:rPr>
              <a:t> size. </a:t>
            </a:r>
            <a:r>
              <a:rPr lang="en-US" sz="1200" i="1" dirty="0" err="1" smtClean="0">
                <a:latin typeface="Arial Unicode MS"/>
                <a:ea typeface="Arial Unicode MS"/>
                <a:cs typeface="Arial Unicode MS"/>
              </a:rPr>
              <a:t>Yojaana</a:t>
            </a:r>
            <a:r>
              <a:rPr lang="en-US" sz="1200" dirty="0" smtClean="0">
                <a:latin typeface="Arial Unicode MS"/>
                <a:ea typeface="Arial Unicode MS"/>
                <a:cs typeface="Arial Unicode MS"/>
              </a:rPr>
              <a:t> has been used only once in </a:t>
            </a:r>
            <a:r>
              <a:rPr lang="en-US" sz="1200" i="1" dirty="0" err="1" smtClean="0">
                <a:latin typeface="Arial Unicode MS"/>
                <a:ea typeface="Arial Unicode MS"/>
                <a:cs typeface="Arial Unicode MS"/>
              </a:rPr>
              <a:t>Ŗgveda</a:t>
            </a:r>
            <a:r>
              <a:rPr lang="en-US" sz="1200" dirty="0" smtClean="0">
                <a:latin typeface="Arial Unicode MS"/>
                <a:ea typeface="Arial Unicode MS"/>
                <a:cs typeface="Arial Unicode MS"/>
              </a:rPr>
              <a:t>, so it can have only this meaning.</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a:ea typeface="Arial Unicode MS"/>
                <a:cs typeface="Arial Unicode MS"/>
              </a:rPr>
              <a:t>    </a:t>
            </a:r>
            <a:endParaRPr lang="en-IN" sz="12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066800" y="228600"/>
            <a:ext cx="6477000" cy="6172200"/>
            <a:chOff x="1066800" y="228600"/>
            <a:chExt cx="6477000" cy="6172200"/>
          </a:xfrm>
        </p:grpSpPr>
        <p:sp>
          <p:nvSpPr>
            <p:cNvPr id="2" name="Oval 1"/>
            <p:cNvSpPr/>
            <p:nvPr/>
          </p:nvSpPr>
          <p:spPr>
            <a:xfrm>
              <a:off x="3886200" y="3048000"/>
              <a:ext cx="762000" cy="6858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Oval 2"/>
            <p:cNvSpPr/>
            <p:nvPr/>
          </p:nvSpPr>
          <p:spPr>
            <a:xfrm>
              <a:off x="2209800" y="2895600"/>
              <a:ext cx="304800" cy="3048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Oval 3"/>
            <p:cNvSpPr/>
            <p:nvPr/>
          </p:nvSpPr>
          <p:spPr>
            <a:xfrm>
              <a:off x="2438400" y="2667000"/>
              <a:ext cx="76200" cy="762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Oval 4"/>
            <p:cNvSpPr/>
            <p:nvPr/>
          </p:nvSpPr>
          <p:spPr>
            <a:xfrm>
              <a:off x="1905000" y="2667000"/>
              <a:ext cx="838200" cy="762000"/>
            </a:xfrm>
            <a:prstGeom prst="ellipse">
              <a:avLst/>
            </a:prstGeom>
            <a:noFill/>
            <a:ln w="127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Oval 5"/>
            <p:cNvSpPr/>
            <p:nvPr/>
          </p:nvSpPr>
          <p:spPr>
            <a:xfrm>
              <a:off x="3429000" y="2590800"/>
              <a:ext cx="1676400" cy="1600200"/>
            </a:xfrm>
            <a:prstGeom prst="ellipse">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Oval 6"/>
            <p:cNvSpPr/>
            <p:nvPr/>
          </p:nvSpPr>
          <p:spPr>
            <a:xfrm>
              <a:off x="1676400" y="2438400"/>
              <a:ext cx="1295400" cy="1219200"/>
            </a:xfrm>
            <a:prstGeom prst="ellipse">
              <a:avLst/>
            </a:prstGeom>
            <a:noFill/>
            <a:ln w="127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Oval 7"/>
            <p:cNvSpPr/>
            <p:nvPr/>
          </p:nvSpPr>
          <p:spPr>
            <a:xfrm>
              <a:off x="3733800" y="2895600"/>
              <a:ext cx="1066800" cy="990600"/>
            </a:xfrm>
            <a:prstGeom prst="ellipse">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Oval 8"/>
            <p:cNvSpPr/>
            <p:nvPr/>
          </p:nvSpPr>
          <p:spPr>
            <a:xfrm>
              <a:off x="2362200" y="1524000"/>
              <a:ext cx="3962400" cy="3733800"/>
            </a:xfrm>
            <a:prstGeom prst="ellipse">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Oval 9"/>
            <p:cNvSpPr/>
            <p:nvPr/>
          </p:nvSpPr>
          <p:spPr>
            <a:xfrm>
              <a:off x="1219200" y="457200"/>
              <a:ext cx="6324600" cy="5943600"/>
            </a:xfrm>
            <a:prstGeom prst="ellipse">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Oval 10"/>
            <p:cNvSpPr/>
            <p:nvPr/>
          </p:nvSpPr>
          <p:spPr>
            <a:xfrm>
              <a:off x="1524000" y="1905000"/>
              <a:ext cx="152400" cy="152400"/>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Oval 12"/>
            <p:cNvSpPr/>
            <p:nvPr/>
          </p:nvSpPr>
          <p:spPr>
            <a:xfrm>
              <a:off x="1066800" y="1447800"/>
              <a:ext cx="3276600" cy="3124200"/>
            </a:xfrm>
            <a:prstGeom prst="ellipse">
              <a:avLst/>
            </a:prstGeom>
            <a:noFill/>
            <a:ln w="127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TextBox 13"/>
            <p:cNvSpPr txBox="1"/>
            <p:nvPr/>
          </p:nvSpPr>
          <p:spPr>
            <a:xfrm>
              <a:off x="4724400" y="3581400"/>
              <a:ext cx="534121" cy="369332"/>
            </a:xfrm>
            <a:prstGeom prst="rect">
              <a:avLst/>
            </a:prstGeom>
            <a:noFill/>
          </p:spPr>
          <p:txBody>
            <a:bodyPr wrap="none" rtlCol="0">
              <a:spAutoFit/>
            </a:bodyPr>
            <a:lstStyle/>
            <a:p>
              <a:r>
                <a:rPr lang="en-US" dirty="0" smtClean="0"/>
                <a:t>Sun</a:t>
              </a:r>
              <a:endParaRPr lang="en-IN" dirty="0"/>
            </a:p>
          </p:txBody>
        </p:sp>
        <p:sp>
          <p:nvSpPr>
            <p:cNvPr id="15" name="TextBox 14"/>
            <p:cNvSpPr txBox="1"/>
            <p:nvPr/>
          </p:nvSpPr>
          <p:spPr>
            <a:xfrm>
              <a:off x="1066800" y="228600"/>
              <a:ext cx="2113079" cy="338554"/>
            </a:xfrm>
            <a:prstGeom prst="rect">
              <a:avLst/>
            </a:prstGeom>
            <a:noFill/>
          </p:spPr>
          <p:txBody>
            <a:bodyPr wrap="none" rtlCol="0">
              <a:spAutoFit/>
            </a:bodyPr>
            <a:lstStyle/>
            <a:p>
              <a:r>
                <a:rPr lang="en-US" sz="1600" dirty="0" smtClean="0">
                  <a:latin typeface="Arial Unicode MS" pitchFamily="34" charset="-128"/>
                  <a:ea typeface="Arial Unicode MS" pitchFamily="34" charset="-128"/>
                  <a:cs typeface="Arial Unicode MS" pitchFamily="34" charset="-128"/>
                </a:rPr>
                <a:t>Earth to 17 </a:t>
              </a:r>
              <a:r>
                <a:rPr lang="en-US" sz="1600" i="1" dirty="0" err="1" smtClean="0">
                  <a:latin typeface="Arial Unicode MS" pitchFamily="34" charset="-128"/>
                  <a:ea typeface="Arial Unicode MS" pitchFamily="34" charset="-128"/>
                  <a:cs typeface="Arial Unicode MS" pitchFamily="34" charset="-128"/>
                </a:rPr>
                <a:t>aharga</a:t>
              </a:r>
              <a:r>
                <a:rPr lang="lv-LV" sz="1600" i="1" dirty="0" smtClean="0">
                  <a:latin typeface="Arial Unicode MS" pitchFamily="34" charset="-128"/>
                  <a:ea typeface="Arial Unicode MS" pitchFamily="34" charset="-128"/>
                  <a:cs typeface="Arial Unicode MS" pitchFamily="34" charset="-128"/>
                </a:rPr>
                <a:t>ņ</a:t>
              </a:r>
              <a:r>
                <a:rPr lang="en-US" sz="1600" i="1" dirty="0" smtClean="0">
                  <a:latin typeface="Arial Unicode MS" pitchFamily="34" charset="-128"/>
                  <a:ea typeface="Arial Unicode MS" pitchFamily="34" charset="-128"/>
                  <a:cs typeface="Arial Unicode MS" pitchFamily="34" charset="-128"/>
                </a:rPr>
                <a:t>a</a:t>
              </a:r>
              <a:endParaRPr lang="en-IN" sz="1400" i="1" dirty="0">
                <a:latin typeface="Arial Unicode MS" pitchFamily="34" charset="-128"/>
                <a:ea typeface="Arial Unicode MS" pitchFamily="34" charset="-128"/>
                <a:cs typeface="Arial Unicode MS" pitchFamily="34" charset="-128"/>
              </a:endParaRPr>
            </a:p>
          </p:txBody>
        </p:sp>
        <p:sp>
          <p:nvSpPr>
            <p:cNvPr id="16" name="TextBox 15"/>
            <p:cNvSpPr txBox="1"/>
            <p:nvPr/>
          </p:nvSpPr>
          <p:spPr>
            <a:xfrm>
              <a:off x="2362200" y="3124200"/>
              <a:ext cx="574453" cy="307777"/>
            </a:xfrm>
            <a:prstGeom prst="rect">
              <a:avLst/>
            </a:prstGeom>
            <a:noFill/>
          </p:spPr>
          <p:txBody>
            <a:bodyPr wrap="square" rtlCol="0">
              <a:spAutoFit/>
            </a:bodyPr>
            <a:lstStyle/>
            <a:p>
              <a:r>
                <a:rPr lang="en-US" sz="1400" dirty="0" smtClean="0"/>
                <a:t>Earth</a:t>
              </a:r>
              <a:endParaRPr lang="en-IN" sz="1400" dirty="0"/>
            </a:p>
          </p:txBody>
        </p:sp>
        <p:sp>
          <p:nvSpPr>
            <p:cNvPr id="17" name="TextBox 16"/>
            <p:cNvSpPr txBox="1"/>
            <p:nvPr/>
          </p:nvSpPr>
          <p:spPr>
            <a:xfrm>
              <a:off x="2438400" y="2514600"/>
              <a:ext cx="559769" cy="276999"/>
            </a:xfrm>
            <a:prstGeom prst="rect">
              <a:avLst/>
            </a:prstGeom>
            <a:noFill/>
          </p:spPr>
          <p:txBody>
            <a:bodyPr wrap="none" rtlCol="0">
              <a:spAutoFit/>
            </a:bodyPr>
            <a:lstStyle/>
            <a:p>
              <a:r>
                <a:rPr lang="en-US" sz="1200" dirty="0" smtClean="0"/>
                <a:t>Moon</a:t>
              </a:r>
              <a:endParaRPr lang="en-IN" sz="1200" dirty="0"/>
            </a:p>
          </p:txBody>
        </p:sp>
        <p:sp>
          <p:nvSpPr>
            <p:cNvPr id="18" name="TextBox 17"/>
            <p:cNvSpPr txBox="1"/>
            <p:nvPr/>
          </p:nvSpPr>
          <p:spPr>
            <a:xfrm>
              <a:off x="1981200" y="2895600"/>
              <a:ext cx="276038" cy="307777"/>
            </a:xfrm>
            <a:prstGeom prst="rect">
              <a:avLst/>
            </a:prstGeom>
            <a:noFill/>
          </p:spPr>
          <p:txBody>
            <a:bodyPr wrap="none" rtlCol="0">
              <a:spAutoFit/>
            </a:bodyPr>
            <a:lstStyle/>
            <a:p>
              <a:r>
                <a:rPr lang="en-US" sz="1400" dirty="0" smtClean="0"/>
                <a:t>3</a:t>
              </a:r>
              <a:endParaRPr lang="en-IN" sz="1400" dirty="0"/>
            </a:p>
          </p:txBody>
        </p:sp>
        <p:sp>
          <p:nvSpPr>
            <p:cNvPr id="19" name="TextBox 18"/>
            <p:cNvSpPr txBox="1"/>
            <p:nvPr/>
          </p:nvSpPr>
          <p:spPr>
            <a:xfrm>
              <a:off x="1981200" y="2514600"/>
              <a:ext cx="276038" cy="307777"/>
            </a:xfrm>
            <a:prstGeom prst="rect">
              <a:avLst/>
            </a:prstGeom>
            <a:noFill/>
          </p:spPr>
          <p:txBody>
            <a:bodyPr wrap="none" rtlCol="0">
              <a:spAutoFit/>
            </a:bodyPr>
            <a:lstStyle/>
            <a:p>
              <a:r>
                <a:rPr lang="en-US" sz="1400" dirty="0" smtClean="0"/>
                <a:t>9</a:t>
              </a:r>
              <a:endParaRPr lang="en-IN" sz="1400" dirty="0"/>
            </a:p>
          </p:txBody>
        </p:sp>
        <p:sp>
          <p:nvSpPr>
            <p:cNvPr id="20" name="TextBox 19"/>
            <p:cNvSpPr txBox="1"/>
            <p:nvPr/>
          </p:nvSpPr>
          <p:spPr>
            <a:xfrm>
              <a:off x="2133600" y="2209800"/>
              <a:ext cx="367408" cy="307777"/>
            </a:xfrm>
            <a:prstGeom prst="rect">
              <a:avLst/>
            </a:prstGeom>
            <a:noFill/>
          </p:spPr>
          <p:txBody>
            <a:bodyPr wrap="none" rtlCol="0">
              <a:spAutoFit/>
            </a:bodyPr>
            <a:lstStyle/>
            <a:p>
              <a:r>
                <a:rPr lang="en-US" sz="1400" dirty="0" smtClean="0"/>
                <a:t>15</a:t>
              </a:r>
              <a:endParaRPr lang="en-IN" sz="1400" dirty="0"/>
            </a:p>
          </p:txBody>
        </p:sp>
        <p:sp>
          <p:nvSpPr>
            <p:cNvPr id="21" name="TextBox 20"/>
            <p:cNvSpPr txBox="1"/>
            <p:nvPr/>
          </p:nvSpPr>
          <p:spPr>
            <a:xfrm>
              <a:off x="2590800" y="1219200"/>
              <a:ext cx="1132041" cy="307777"/>
            </a:xfrm>
            <a:prstGeom prst="rect">
              <a:avLst/>
            </a:prstGeom>
            <a:noFill/>
          </p:spPr>
          <p:txBody>
            <a:bodyPr wrap="none" rtlCol="0">
              <a:spAutoFit/>
            </a:bodyPr>
            <a:lstStyle/>
            <a:p>
              <a:r>
                <a:rPr lang="en-US" sz="1400" dirty="0" smtClean="0"/>
                <a:t>17 </a:t>
              </a:r>
              <a:r>
                <a:rPr lang="en-US" sz="1400" i="1" dirty="0" err="1" smtClean="0"/>
                <a:t>aharga</a:t>
              </a:r>
              <a:r>
                <a:rPr lang="lv-LV" sz="1400" i="1" dirty="0" smtClean="0">
                  <a:latin typeface="Arial Unicode MS"/>
                  <a:ea typeface="Arial Unicode MS"/>
                  <a:cs typeface="Arial Unicode MS"/>
                </a:rPr>
                <a:t>ņ</a:t>
              </a:r>
              <a:r>
                <a:rPr lang="en-US" sz="1400" i="1" dirty="0" smtClean="0">
                  <a:latin typeface="Arial Unicode MS"/>
                  <a:ea typeface="Arial Unicode MS"/>
                  <a:cs typeface="Arial Unicode MS"/>
                </a:rPr>
                <a:t>a</a:t>
              </a:r>
              <a:endParaRPr lang="en-IN" sz="1400" i="1" dirty="0"/>
            </a:p>
          </p:txBody>
        </p:sp>
        <p:sp>
          <p:nvSpPr>
            <p:cNvPr id="22" name="TextBox 21"/>
            <p:cNvSpPr txBox="1"/>
            <p:nvPr/>
          </p:nvSpPr>
          <p:spPr>
            <a:xfrm>
              <a:off x="1600200" y="1752600"/>
              <a:ext cx="555088" cy="307777"/>
            </a:xfrm>
            <a:prstGeom prst="rect">
              <a:avLst/>
            </a:prstGeom>
            <a:noFill/>
          </p:spPr>
          <p:txBody>
            <a:bodyPr wrap="none" rtlCol="0">
              <a:spAutoFit/>
            </a:bodyPr>
            <a:lstStyle/>
            <a:p>
              <a:r>
                <a:rPr lang="en-US" sz="1400" dirty="0" smtClean="0"/>
                <a:t>Mars</a:t>
              </a:r>
              <a:endParaRPr lang="en-IN" sz="1400" dirty="0"/>
            </a:p>
          </p:txBody>
        </p:sp>
        <p:sp>
          <p:nvSpPr>
            <p:cNvPr id="23" name="TextBox 22"/>
            <p:cNvSpPr txBox="1"/>
            <p:nvPr/>
          </p:nvSpPr>
          <p:spPr>
            <a:xfrm>
              <a:off x="4724400" y="3048000"/>
              <a:ext cx="712183" cy="276999"/>
            </a:xfrm>
            <a:prstGeom prst="rect">
              <a:avLst/>
            </a:prstGeom>
            <a:noFill/>
          </p:spPr>
          <p:txBody>
            <a:bodyPr wrap="none" rtlCol="0">
              <a:spAutoFit/>
            </a:bodyPr>
            <a:lstStyle/>
            <a:p>
              <a:r>
                <a:rPr lang="en-US" sz="1200" dirty="0" smtClean="0"/>
                <a:t>Mercury</a:t>
              </a:r>
              <a:endParaRPr lang="en-IN" sz="1200" dirty="0"/>
            </a:p>
          </p:txBody>
        </p:sp>
        <p:sp>
          <p:nvSpPr>
            <p:cNvPr id="24" name="TextBox 23"/>
            <p:cNvSpPr txBox="1"/>
            <p:nvPr/>
          </p:nvSpPr>
          <p:spPr>
            <a:xfrm>
              <a:off x="4572000" y="2514600"/>
              <a:ext cx="561692" cy="276999"/>
            </a:xfrm>
            <a:prstGeom prst="rect">
              <a:avLst/>
            </a:prstGeom>
            <a:noFill/>
          </p:spPr>
          <p:txBody>
            <a:bodyPr wrap="none" rtlCol="0">
              <a:spAutoFit/>
            </a:bodyPr>
            <a:lstStyle/>
            <a:p>
              <a:r>
                <a:rPr lang="en-US" sz="1200" dirty="0" smtClean="0"/>
                <a:t>Venus</a:t>
              </a:r>
              <a:endParaRPr lang="en-IN" sz="1200" dirty="0"/>
            </a:p>
          </p:txBody>
        </p:sp>
        <p:sp>
          <p:nvSpPr>
            <p:cNvPr id="25" name="Oval 24"/>
            <p:cNvSpPr/>
            <p:nvPr/>
          </p:nvSpPr>
          <p:spPr>
            <a:xfrm>
              <a:off x="4419600" y="25146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Oval 25"/>
            <p:cNvSpPr/>
            <p:nvPr/>
          </p:nvSpPr>
          <p:spPr>
            <a:xfrm>
              <a:off x="4648200" y="30480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1752600" y="304800"/>
            <a:ext cx="5943600" cy="6248400"/>
            <a:chOff x="1752600" y="304800"/>
            <a:chExt cx="5943600" cy="6248400"/>
          </a:xfrm>
        </p:grpSpPr>
        <p:sp>
          <p:nvSpPr>
            <p:cNvPr id="6" name="Oval 5"/>
            <p:cNvSpPr/>
            <p:nvPr/>
          </p:nvSpPr>
          <p:spPr>
            <a:xfrm>
              <a:off x="1752600" y="762000"/>
              <a:ext cx="5943600" cy="57912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Oval 6"/>
            <p:cNvSpPr/>
            <p:nvPr/>
          </p:nvSpPr>
          <p:spPr>
            <a:xfrm>
              <a:off x="2362200" y="1219200"/>
              <a:ext cx="4724400" cy="48768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Oval 7"/>
            <p:cNvSpPr/>
            <p:nvPr/>
          </p:nvSpPr>
          <p:spPr>
            <a:xfrm>
              <a:off x="2743200" y="1752600"/>
              <a:ext cx="3962400" cy="3810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Oval 8"/>
            <p:cNvSpPr/>
            <p:nvPr/>
          </p:nvSpPr>
          <p:spPr>
            <a:xfrm>
              <a:off x="2971800" y="1905000"/>
              <a:ext cx="3581400" cy="3505200"/>
            </a:xfrm>
            <a:prstGeom prst="ellipse">
              <a:avLst/>
            </a:prstGeom>
            <a:solidFill>
              <a:schemeClr val="bg1"/>
            </a:solidFill>
            <a:ln w="127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Oval 9"/>
            <p:cNvSpPr/>
            <p:nvPr/>
          </p:nvSpPr>
          <p:spPr>
            <a:xfrm>
              <a:off x="3352800" y="2209800"/>
              <a:ext cx="2895600" cy="28956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Oval 10"/>
            <p:cNvSpPr/>
            <p:nvPr/>
          </p:nvSpPr>
          <p:spPr>
            <a:xfrm>
              <a:off x="3581400" y="2514600"/>
              <a:ext cx="2438400" cy="2286000"/>
            </a:xfrm>
            <a:prstGeom prst="ellipse">
              <a:avLst/>
            </a:prstGeom>
            <a:solidFill>
              <a:schemeClr val="bg1"/>
            </a:solidFill>
            <a:ln w="127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Oval 11"/>
            <p:cNvSpPr/>
            <p:nvPr/>
          </p:nvSpPr>
          <p:spPr>
            <a:xfrm>
              <a:off x="4495800" y="3352800"/>
              <a:ext cx="533400" cy="533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p:cNvSpPr txBox="1"/>
            <p:nvPr/>
          </p:nvSpPr>
          <p:spPr>
            <a:xfrm>
              <a:off x="4114800" y="304800"/>
              <a:ext cx="1099147" cy="307777"/>
            </a:xfrm>
            <a:prstGeom prst="rect">
              <a:avLst/>
            </a:prstGeom>
            <a:noFill/>
          </p:spPr>
          <p:txBody>
            <a:bodyPr wrap="none" rtlCol="0">
              <a:spAutoFit/>
            </a:bodyPr>
            <a:lstStyle/>
            <a:p>
              <a:r>
                <a:rPr lang="en-US" sz="1400" dirty="0" smtClean="0"/>
                <a:t>Solar system</a:t>
              </a:r>
              <a:endParaRPr lang="en-IN" sz="1400" dirty="0"/>
            </a:p>
          </p:txBody>
        </p:sp>
        <p:sp>
          <p:nvSpPr>
            <p:cNvPr id="14" name="TextBox 13"/>
            <p:cNvSpPr txBox="1"/>
            <p:nvPr/>
          </p:nvSpPr>
          <p:spPr>
            <a:xfrm>
              <a:off x="5715000" y="762000"/>
              <a:ext cx="992579" cy="276999"/>
            </a:xfrm>
            <a:prstGeom prst="rect">
              <a:avLst/>
            </a:prstGeom>
            <a:noFill/>
          </p:spPr>
          <p:txBody>
            <a:bodyPr wrap="none" rtlCol="0">
              <a:spAutoFit/>
            </a:bodyPr>
            <a:lstStyle/>
            <a:p>
              <a:r>
                <a:rPr lang="en-US" sz="1200" dirty="0" smtClean="0"/>
                <a:t>33 </a:t>
              </a:r>
              <a:r>
                <a:rPr lang="en-US" sz="1200" i="1" dirty="0" err="1" smtClean="0"/>
                <a:t>aharga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a:t>
              </a:r>
              <a:endParaRPr lang="en-IN" sz="1200" i="1" dirty="0"/>
            </a:p>
          </p:txBody>
        </p:sp>
        <p:sp>
          <p:nvSpPr>
            <p:cNvPr id="15" name="TextBox 14"/>
            <p:cNvSpPr txBox="1"/>
            <p:nvPr/>
          </p:nvSpPr>
          <p:spPr>
            <a:xfrm>
              <a:off x="3810000" y="990600"/>
              <a:ext cx="946734" cy="276999"/>
            </a:xfrm>
            <a:prstGeom prst="rect">
              <a:avLst/>
            </a:prstGeom>
            <a:noFill/>
          </p:spPr>
          <p:txBody>
            <a:bodyPr wrap="none" rtlCol="0">
              <a:spAutoFit/>
            </a:bodyPr>
            <a:lstStyle/>
            <a:p>
              <a:r>
                <a:rPr lang="en-US" sz="1200" dirty="0" smtClean="0"/>
                <a:t>27 </a:t>
              </a:r>
              <a:r>
                <a:rPr lang="en-US" sz="1200" i="1" dirty="0" err="1" smtClean="0"/>
                <a:t>Maitreya</a:t>
              </a:r>
              <a:endParaRPr lang="en-IN" sz="1200" i="1" dirty="0"/>
            </a:p>
          </p:txBody>
        </p:sp>
        <p:sp>
          <p:nvSpPr>
            <p:cNvPr id="16" name="TextBox 15"/>
            <p:cNvSpPr txBox="1"/>
            <p:nvPr/>
          </p:nvSpPr>
          <p:spPr>
            <a:xfrm>
              <a:off x="3886200" y="1524000"/>
              <a:ext cx="1476302" cy="276999"/>
            </a:xfrm>
            <a:prstGeom prst="rect">
              <a:avLst/>
            </a:prstGeom>
            <a:noFill/>
          </p:spPr>
          <p:txBody>
            <a:bodyPr wrap="none" rtlCol="0">
              <a:spAutoFit/>
            </a:bodyPr>
            <a:lstStyle/>
            <a:p>
              <a:r>
                <a:rPr lang="en-US" sz="1200" dirty="0" smtClean="0"/>
                <a:t>21 </a:t>
              </a:r>
              <a:r>
                <a:rPr lang="en-US" sz="1200" i="1" dirty="0" err="1" smtClean="0"/>
                <a:t>Rathantara</a:t>
              </a:r>
              <a:r>
                <a:rPr lang="en-US" sz="1200" i="1" dirty="0" smtClean="0"/>
                <a:t> </a:t>
              </a:r>
              <a:r>
                <a:rPr lang="en-US" sz="1200" i="1" dirty="0" err="1" smtClean="0"/>
                <a:t>s</a:t>
              </a:r>
              <a:r>
                <a:rPr lang="en-US" sz="1200" i="1" dirty="0" err="1" smtClean="0">
                  <a:latin typeface="Arial Unicode MS"/>
                  <a:ea typeface="Arial Unicode MS"/>
                  <a:cs typeface="Arial Unicode MS"/>
                </a:rPr>
                <a:t>āma</a:t>
              </a:r>
              <a:endParaRPr lang="en-IN" sz="1200" i="1" dirty="0"/>
            </a:p>
          </p:txBody>
        </p:sp>
        <p:sp>
          <p:nvSpPr>
            <p:cNvPr id="17" name="TextBox 16"/>
            <p:cNvSpPr txBox="1"/>
            <p:nvPr/>
          </p:nvSpPr>
          <p:spPr>
            <a:xfrm>
              <a:off x="3276600" y="2438400"/>
              <a:ext cx="592022" cy="276999"/>
            </a:xfrm>
            <a:prstGeom prst="rect">
              <a:avLst/>
            </a:prstGeom>
            <a:noFill/>
          </p:spPr>
          <p:txBody>
            <a:bodyPr wrap="none" rtlCol="0">
              <a:spAutoFit/>
            </a:bodyPr>
            <a:lstStyle/>
            <a:p>
              <a:r>
                <a:rPr lang="en-US" sz="1200" dirty="0" smtClean="0"/>
                <a:t>Saturn</a:t>
              </a:r>
              <a:endParaRPr lang="en-IN" sz="1200" dirty="0"/>
            </a:p>
          </p:txBody>
        </p:sp>
        <p:sp>
          <p:nvSpPr>
            <p:cNvPr id="18" name="TextBox 17"/>
            <p:cNvSpPr txBox="1"/>
            <p:nvPr/>
          </p:nvSpPr>
          <p:spPr>
            <a:xfrm>
              <a:off x="4267200" y="1981200"/>
              <a:ext cx="992579" cy="276999"/>
            </a:xfrm>
            <a:prstGeom prst="rect">
              <a:avLst/>
            </a:prstGeom>
            <a:noFill/>
          </p:spPr>
          <p:txBody>
            <a:bodyPr wrap="none" rtlCol="0">
              <a:spAutoFit/>
            </a:bodyPr>
            <a:lstStyle/>
            <a:p>
              <a:r>
                <a:rPr lang="en-US" sz="1200" dirty="0" smtClean="0"/>
                <a:t>17 </a:t>
              </a:r>
              <a:r>
                <a:rPr lang="en-US" sz="1200" i="1" dirty="0" err="1" smtClean="0"/>
                <a:t>aharga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a:t>
              </a:r>
              <a:endParaRPr lang="en-IN" sz="1200" i="1" dirty="0"/>
            </a:p>
          </p:txBody>
        </p:sp>
        <p:sp>
          <p:nvSpPr>
            <p:cNvPr id="19" name="TextBox 18"/>
            <p:cNvSpPr txBox="1"/>
            <p:nvPr/>
          </p:nvSpPr>
          <p:spPr>
            <a:xfrm>
              <a:off x="3962400" y="2743200"/>
              <a:ext cx="515526" cy="276999"/>
            </a:xfrm>
            <a:prstGeom prst="rect">
              <a:avLst/>
            </a:prstGeom>
            <a:noFill/>
          </p:spPr>
          <p:txBody>
            <a:bodyPr wrap="none" rtlCol="0">
              <a:spAutoFit/>
            </a:bodyPr>
            <a:lstStyle/>
            <a:p>
              <a:r>
                <a:rPr lang="en-US" sz="1200" dirty="0" smtClean="0"/>
                <a:t>Earth</a:t>
              </a:r>
              <a:endParaRPr lang="en-IN" sz="1200" dirty="0"/>
            </a:p>
          </p:txBody>
        </p:sp>
        <p:sp>
          <p:nvSpPr>
            <p:cNvPr id="20" name="TextBox 19"/>
            <p:cNvSpPr txBox="1"/>
            <p:nvPr/>
          </p:nvSpPr>
          <p:spPr>
            <a:xfrm>
              <a:off x="4724400" y="3886200"/>
              <a:ext cx="415498" cy="276999"/>
            </a:xfrm>
            <a:prstGeom prst="rect">
              <a:avLst/>
            </a:prstGeom>
            <a:noFill/>
          </p:spPr>
          <p:txBody>
            <a:bodyPr wrap="none" rtlCol="0">
              <a:spAutoFit/>
            </a:bodyPr>
            <a:lstStyle/>
            <a:p>
              <a:r>
                <a:rPr lang="en-US" sz="1200" dirty="0" smtClean="0"/>
                <a:t>Sun</a:t>
              </a:r>
              <a:endParaRPr lang="en-IN" sz="1200" dirty="0"/>
            </a:p>
          </p:txBody>
        </p:sp>
        <p:sp>
          <p:nvSpPr>
            <p:cNvPr id="21" name="Oval 20"/>
            <p:cNvSpPr/>
            <p:nvPr/>
          </p:nvSpPr>
          <p:spPr>
            <a:xfrm>
              <a:off x="3352800" y="22098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Oval 21"/>
            <p:cNvSpPr/>
            <p:nvPr/>
          </p:nvSpPr>
          <p:spPr>
            <a:xfrm>
              <a:off x="3962400" y="2667000"/>
              <a:ext cx="152400" cy="152400"/>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1219200" y="533400"/>
            <a:ext cx="7539203" cy="4255532"/>
            <a:chOff x="1219200" y="533400"/>
            <a:chExt cx="7539203" cy="4255532"/>
          </a:xfrm>
        </p:grpSpPr>
        <p:sp>
          <p:nvSpPr>
            <p:cNvPr id="4" name="TextBox 3"/>
            <p:cNvSpPr txBox="1"/>
            <p:nvPr/>
          </p:nvSpPr>
          <p:spPr>
            <a:xfrm>
              <a:off x="2667000" y="533400"/>
              <a:ext cx="2767874" cy="369332"/>
            </a:xfrm>
            <a:prstGeom prst="rect">
              <a:avLst/>
            </a:prstGeom>
            <a:noFill/>
          </p:spPr>
          <p:txBody>
            <a:bodyPr wrap="none" rtlCol="0">
              <a:spAutoFit/>
            </a:bodyPr>
            <a:lstStyle/>
            <a:p>
              <a:r>
                <a:rPr lang="en-US" dirty="0" smtClean="0"/>
                <a:t>Solar System-Steps of </a:t>
              </a:r>
              <a:r>
                <a:rPr lang="en-US" i="1" dirty="0" err="1" smtClean="0"/>
                <a:t>Viș</a:t>
              </a:r>
              <a:r>
                <a:rPr lang="lv-LV" i="1" dirty="0" smtClean="0"/>
                <a:t>ņ</a:t>
              </a:r>
              <a:r>
                <a:rPr lang="en-US" i="1" dirty="0" smtClean="0"/>
                <a:t>u</a:t>
              </a:r>
              <a:endParaRPr lang="en-US" i="1" dirty="0"/>
            </a:p>
          </p:txBody>
        </p:sp>
        <p:sp>
          <p:nvSpPr>
            <p:cNvPr id="5" name="Oval 4"/>
            <p:cNvSpPr/>
            <p:nvPr/>
          </p:nvSpPr>
          <p:spPr>
            <a:xfrm>
              <a:off x="1219200" y="2057400"/>
              <a:ext cx="1676400" cy="152400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c 5"/>
            <p:cNvSpPr/>
            <p:nvPr/>
          </p:nvSpPr>
          <p:spPr>
            <a:xfrm>
              <a:off x="2590800" y="2133600"/>
              <a:ext cx="1143000" cy="1447800"/>
            </a:xfrm>
            <a:prstGeom prst="arc">
              <a:avLst>
                <a:gd name="adj1" fmla="val 16980404"/>
                <a:gd name="adj2" fmla="val 455782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Arc 6"/>
            <p:cNvSpPr/>
            <p:nvPr/>
          </p:nvSpPr>
          <p:spPr>
            <a:xfrm>
              <a:off x="2895600" y="1905000"/>
              <a:ext cx="1752600" cy="1828800"/>
            </a:xfrm>
            <a:prstGeom prst="arc">
              <a:avLst>
                <a:gd name="adj1" fmla="val 17591415"/>
                <a:gd name="adj2" fmla="val 4022216"/>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Arc 7"/>
            <p:cNvSpPr/>
            <p:nvPr/>
          </p:nvSpPr>
          <p:spPr>
            <a:xfrm>
              <a:off x="3733800" y="1676400"/>
              <a:ext cx="1752600" cy="2209800"/>
            </a:xfrm>
            <a:prstGeom prst="arc">
              <a:avLst>
                <a:gd name="adj1" fmla="val 18184244"/>
                <a:gd name="adj2" fmla="val 353165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Arc 8"/>
            <p:cNvSpPr/>
            <p:nvPr/>
          </p:nvSpPr>
          <p:spPr>
            <a:xfrm>
              <a:off x="5257800" y="1219200"/>
              <a:ext cx="2667000" cy="3276600"/>
            </a:xfrm>
            <a:prstGeom prst="arc">
              <a:avLst>
                <a:gd name="adj1" fmla="val 17779427"/>
                <a:gd name="adj2" fmla="val 4073066"/>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1600200" y="3733800"/>
              <a:ext cx="534121" cy="369332"/>
            </a:xfrm>
            <a:prstGeom prst="rect">
              <a:avLst/>
            </a:prstGeom>
            <a:noFill/>
          </p:spPr>
          <p:txBody>
            <a:bodyPr wrap="none" rtlCol="0">
              <a:spAutoFit/>
            </a:bodyPr>
            <a:lstStyle/>
            <a:p>
              <a:r>
                <a:rPr lang="en-US" dirty="0" smtClean="0"/>
                <a:t>Sun</a:t>
              </a:r>
              <a:endParaRPr lang="en-US" dirty="0"/>
            </a:p>
          </p:txBody>
        </p:sp>
        <p:sp>
          <p:nvSpPr>
            <p:cNvPr id="11" name="TextBox 10"/>
            <p:cNvSpPr txBox="1"/>
            <p:nvPr/>
          </p:nvSpPr>
          <p:spPr>
            <a:xfrm>
              <a:off x="2362200" y="3429000"/>
              <a:ext cx="1145891" cy="369332"/>
            </a:xfrm>
            <a:prstGeom prst="rect">
              <a:avLst/>
            </a:prstGeom>
            <a:noFill/>
          </p:spPr>
          <p:txBody>
            <a:bodyPr wrap="none" rtlCol="0">
              <a:spAutoFit/>
            </a:bodyPr>
            <a:lstStyle/>
            <a:p>
              <a:r>
                <a:rPr lang="en-US" dirty="0" smtClean="0"/>
                <a:t>Heat Zone</a:t>
              </a:r>
              <a:endParaRPr lang="en-US" dirty="0"/>
            </a:p>
          </p:txBody>
        </p:sp>
        <p:sp>
          <p:nvSpPr>
            <p:cNvPr id="12" name="TextBox 11"/>
            <p:cNvSpPr txBox="1"/>
            <p:nvPr/>
          </p:nvSpPr>
          <p:spPr>
            <a:xfrm>
              <a:off x="2209800" y="3733800"/>
              <a:ext cx="1442511" cy="369332"/>
            </a:xfrm>
            <a:prstGeom prst="rect">
              <a:avLst/>
            </a:prstGeom>
            <a:noFill/>
          </p:spPr>
          <p:txBody>
            <a:bodyPr wrap="none" rtlCol="0">
              <a:spAutoFit/>
            </a:bodyPr>
            <a:lstStyle/>
            <a:p>
              <a:r>
                <a:rPr lang="en-US" dirty="0" smtClean="0"/>
                <a:t>100 diameter</a:t>
              </a:r>
              <a:endParaRPr lang="en-US" dirty="0"/>
            </a:p>
          </p:txBody>
        </p:sp>
        <p:sp>
          <p:nvSpPr>
            <p:cNvPr id="13" name="TextBox 12"/>
            <p:cNvSpPr txBox="1"/>
            <p:nvPr/>
          </p:nvSpPr>
          <p:spPr>
            <a:xfrm>
              <a:off x="3810000" y="2514600"/>
              <a:ext cx="748410" cy="369332"/>
            </a:xfrm>
            <a:prstGeom prst="rect">
              <a:avLst/>
            </a:prstGeom>
            <a:noFill/>
          </p:spPr>
          <p:txBody>
            <a:bodyPr wrap="none" rtlCol="0">
              <a:spAutoFit/>
            </a:bodyPr>
            <a:lstStyle/>
            <a:p>
              <a:r>
                <a:rPr lang="en-US" dirty="0" smtClean="0"/>
                <a:t>Bright</a:t>
              </a:r>
              <a:endParaRPr lang="en-US" dirty="0"/>
            </a:p>
          </p:txBody>
        </p:sp>
        <p:sp>
          <p:nvSpPr>
            <p:cNvPr id="14" name="TextBox 13"/>
            <p:cNvSpPr txBox="1"/>
            <p:nvPr/>
          </p:nvSpPr>
          <p:spPr>
            <a:xfrm>
              <a:off x="3810000" y="3733800"/>
              <a:ext cx="848309" cy="369332"/>
            </a:xfrm>
            <a:prstGeom prst="rect">
              <a:avLst/>
            </a:prstGeom>
            <a:noFill/>
          </p:spPr>
          <p:txBody>
            <a:bodyPr wrap="none" rtlCol="0">
              <a:spAutoFit/>
            </a:bodyPr>
            <a:lstStyle/>
            <a:p>
              <a:r>
                <a:rPr lang="en-US" dirty="0" smtClean="0"/>
                <a:t>1000 D</a:t>
              </a:r>
              <a:endParaRPr lang="en-US" dirty="0"/>
            </a:p>
          </p:txBody>
        </p:sp>
        <p:sp>
          <p:nvSpPr>
            <p:cNvPr id="15" name="TextBox 14"/>
            <p:cNvSpPr txBox="1"/>
            <p:nvPr/>
          </p:nvSpPr>
          <p:spPr>
            <a:xfrm>
              <a:off x="4724400" y="3810000"/>
              <a:ext cx="720069" cy="369332"/>
            </a:xfrm>
            <a:prstGeom prst="rect">
              <a:avLst/>
            </a:prstGeom>
            <a:noFill/>
          </p:spPr>
          <p:txBody>
            <a:bodyPr wrap="none" rtlCol="0">
              <a:spAutoFit/>
            </a:bodyPr>
            <a:lstStyle/>
            <a:p>
              <a:r>
                <a:rPr lang="en-US" dirty="0" smtClean="0"/>
                <a:t>10   D</a:t>
              </a:r>
              <a:endParaRPr lang="en-US" dirty="0"/>
            </a:p>
          </p:txBody>
        </p:sp>
        <p:sp>
          <p:nvSpPr>
            <p:cNvPr id="16" name="TextBox 15"/>
            <p:cNvSpPr txBox="1"/>
            <p:nvPr/>
          </p:nvSpPr>
          <p:spPr>
            <a:xfrm>
              <a:off x="4953000" y="3657600"/>
              <a:ext cx="301686" cy="369332"/>
            </a:xfrm>
            <a:prstGeom prst="rect">
              <a:avLst/>
            </a:prstGeom>
            <a:noFill/>
          </p:spPr>
          <p:txBody>
            <a:bodyPr wrap="none" rtlCol="0">
              <a:spAutoFit/>
            </a:bodyPr>
            <a:lstStyle/>
            <a:p>
              <a:r>
                <a:rPr lang="en-US" dirty="0" smtClean="0"/>
                <a:t>5</a:t>
              </a:r>
              <a:endParaRPr lang="en-US" dirty="0"/>
            </a:p>
          </p:txBody>
        </p:sp>
        <p:sp>
          <p:nvSpPr>
            <p:cNvPr id="17" name="Arc 16"/>
            <p:cNvSpPr/>
            <p:nvPr/>
          </p:nvSpPr>
          <p:spPr>
            <a:xfrm>
              <a:off x="3733800" y="1295400"/>
              <a:ext cx="2667000" cy="3276600"/>
            </a:xfrm>
            <a:prstGeom prst="arc">
              <a:avLst>
                <a:gd name="adj1" fmla="val 18735888"/>
                <a:gd name="adj2" fmla="val 2798610"/>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p:cNvSpPr txBox="1"/>
            <p:nvPr/>
          </p:nvSpPr>
          <p:spPr>
            <a:xfrm>
              <a:off x="5867400" y="3810000"/>
              <a:ext cx="301686" cy="369332"/>
            </a:xfrm>
            <a:prstGeom prst="rect">
              <a:avLst/>
            </a:prstGeom>
            <a:noFill/>
          </p:spPr>
          <p:txBody>
            <a:bodyPr wrap="none" rtlCol="0">
              <a:spAutoFit/>
            </a:bodyPr>
            <a:lstStyle/>
            <a:p>
              <a:r>
                <a:rPr lang="en-US" dirty="0"/>
                <a:t>7</a:t>
              </a:r>
            </a:p>
          </p:txBody>
        </p:sp>
        <p:sp>
          <p:nvSpPr>
            <p:cNvPr id="19" name="TextBox 18"/>
            <p:cNvSpPr txBox="1"/>
            <p:nvPr/>
          </p:nvSpPr>
          <p:spPr>
            <a:xfrm>
              <a:off x="5638800" y="3962400"/>
              <a:ext cx="720069" cy="369332"/>
            </a:xfrm>
            <a:prstGeom prst="rect">
              <a:avLst/>
            </a:prstGeom>
            <a:noFill/>
          </p:spPr>
          <p:txBody>
            <a:bodyPr wrap="none" rtlCol="0">
              <a:spAutoFit/>
            </a:bodyPr>
            <a:lstStyle/>
            <a:p>
              <a:r>
                <a:rPr lang="en-US" dirty="0" smtClean="0"/>
                <a:t>10   D</a:t>
              </a:r>
              <a:endParaRPr lang="en-US" dirty="0"/>
            </a:p>
          </p:txBody>
        </p:sp>
        <p:sp>
          <p:nvSpPr>
            <p:cNvPr id="20" name="TextBox 19"/>
            <p:cNvSpPr txBox="1"/>
            <p:nvPr/>
          </p:nvSpPr>
          <p:spPr>
            <a:xfrm>
              <a:off x="4800600" y="2590800"/>
              <a:ext cx="641009" cy="369332"/>
            </a:xfrm>
            <a:prstGeom prst="rect">
              <a:avLst/>
            </a:prstGeom>
            <a:noFill/>
          </p:spPr>
          <p:txBody>
            <a:bodyPr wrap="none" rtlCol="0">
              <a:spAutoFit/>
            </a:bodyPr>
            <a:lstStyle/>
            <a:p>
              <a:r>
                <a:rPr lang="en-US" dirty="0" smtClean="0"/>
                <a:t>Light</a:t>
              </a:r>
              <a:endParaRPr lang="en-US" dirty="0"/>
            </a:p>
          </p:txBody>
        </p:sp>
        <p:sp>
          <p:nvSpPr>
            <p:cNvPr id="21" name="TextBox 20"/>
            <p:cNvSpPr txBox="1"/>
            <p:nvPr/>
          </p:nvSpPr>
          <p:spPr>
            <a:xfrm>
              <a:off x="5867400" y="2743200"/>
              <a:ext cx="540533" cy="369332"/>
            </a:xfrm>
            <a:prstGeom prst="rect">
              <a:avLst/>
            </a:prstGeom>
            <a:noFill/>
          </p:spPr>
          <p:txBody>
            <a:bodyPr wrap="none" rtlCol="0">
              <a:spAutoFit/>
            </a:bodyPr>
            <a:lstStyle/>
            <a:p>
              <a:r>
                <a:rPr lang="en-US" i="1" dirty="0" err="1" smtClean="0"/>
                <a:t>Ușā</a:t>
              </a:r>
              <a:endParaRPr lang="en-US" i="1" dirty="0"/>
            </a:p>
          </p:txBody>
        </p:sp>
        <p:sp>
          <p:nvSpPr>
            <p:cNvPr id="22" name="TextBox 21"/>
            <p:cNvSpPr txBox="1"/>
            <p:nvPr/>
          </p:nvSpPr>
          <p:spPr>
            <a:xfrm>
              <a:off x="6629400" y="2514600"/>
              <a:ext cx="1333507" cy="369332"/>
            </a:xfrm>
            <a:prstGeom prst="rect">
              <a:avLst/>
            </a:prstGeom>
            <a:noFill/>
          </p:spPr>
          <p:txBody>
            <a:bodyPr wrap="none" rtlCol="0">
              <a:spAutoFit/>
            </a:bodyPr>
            <a:lstStyle/>
            <a:p>
              <a:r>
                <a:rPr lang="en-US" dirty="0" smtClean="0"/>
                <a:t>Sun as point</a:t>
              </a:r>
              <a:endParaRPr lang="en-US" dirty="0"/>
            </a:p>
          </p:txBody>
        </p:sp>
        <p:sp>
          <p:nvSpPr>
            <p:cNvPr id="23" name="TextBox 22"/>
            <p:cNvSpPr txBox="1"/>
            <p:nvPr/>
          </p:nvSpPr>
          <p:spPr>
            <a:xfrm>
              <a:off x="2514600" y="4191000"/>
              <a:ext cx="772071" cy="369332"/>
            </a:xfrm>
            <a:prstGeom prst="rect">
              <a:avLst/>
            </a:prstGeom>
            <a:noFill/>
          </p:spPr>
          <p:txBody>
            <a:bodyPr wrap="none" rtlCol="0">
              <a:spAutoFit/>
            </a:bodyPr>
            <a:lstStyle/>
            <a:p>
              <a:r>
                <a:rPr lang="en-US" dirty="0" smtClean="0"/>
                <a:t>Step 1</a:t>
              </a:r>
              <a:endParaRPr lang="en-US" dirty="0"/>
            </a:p>
          </p:txBody>
        </p:sp>
        <p:sp>
          <p:nvSpPr>
            <p:cNvPr id="24" name="TextBox 23"/>
            <p:cNvSpPr txBox="1"/>
            <p:nvPr/>
          </p:nvSpPr>
          <p:spPr>
            <a:xfrm>
              <a:off x="3657600" y="4114800"/>
              <a:ext cx="772071" cy="369332"/>
            </a:xfrm>
            <a:prstGeom prst="rect">
              <a:avLst/>
            </a:prstGeom>
            <a:noFill/>
          </p:spPr>
          <p:txBody>
            <a:bodyPr wrap="none" rtlCol="0">
              <a:spAutoFit/>
            </a:bodyPr>
            <a:lstStyle/>
            <a:p>
              <a:r>
                <a:rPr lang="en-US" dirty="0" smtClean="0"/>
                <a:t>Step 2</a:t>
              </a:r>
              <a:endParaRPr lang="en-US" dirty="0"/>
            </a:p>
          </p:txBody>
        </p:sp>
        <p:sp>
          <p:nvSpPr>
            <p:cNvPr id="25" name="TextBox 24"/>
            <p:cNvSpPr txBox="1"/>
            <p:nvPr/>
          </p:nvSpPr>
          <p:spPr>
            <a:xfrm>
              <a:off x="4495800" y="4191000"/>
              <a:ext cx="772071" cy="369332"/>
            </a:xfrm>
            <a:prstGeom prst="rect">
              <a:avLst/>
            </a:prstGeom>
            <a:noFill/>
          </p:spPr>
          <p:txBody>
            <a:bodyPr wrap="none" rtlCol="0">
              <a:spAutoFit/>
            </a:bodyPr>
            <a:lstStyle/>
            <a:p>
              <a:r>
                <a:rPr lang="en-US" dirty="0" smtClean="0"/>
                <a:t>Step 3</a:t>
              </a:r>
              <a:endParaRPr lang="en-US" dirty="0"/>
            </a:p>
          </p:txBody>
        </p:sp>
        <p:sp>
          <p:nvSpPr>
            <p:cNvPr id="26" name="TextBox 25"/>
            <p:cNvSpPr txBox="1"/>
            <p:nvPr/>
          </p:nvSpPr>
          <p:spPr>
            <a:xfrm>
              <a:off x="6553200" y="4419600"/>
              <a:ext cx="1443665" cy="369332"/>
            </a:xfrm>
            <a:prstGeom prst="rect">
              <a:avLst/>
            </a:prstGeom>
            <a:noFill/>
          </p:spPr>
          <p:txBody>
            <a:bodyPr wrap="none" rtlCol="0">
              <a:spAutoFit/>
            </a:bodyPr>
            <a:lstStyle/>
            <a:p>
              <a:r>
                <a:rPr lang="en-US" i="1" dirty="0" err="1" smtClean="0"/>
                <a:t>Parama</a:t>
              </a:r>
              <a:r>
                <a:rPr lang="en-US" i="1" dirty="0" smtClean="0"/>
                <a:t> </a:t>
              </a:r>
              <a:r>
                <a:rPr lang="en-US" i="1" dirty="0" err="1" smtClean="0"/>
                <a:t>pada</a:t>
              </a:r>
              <a:endParaRPr lang="en-US" i="1" dirty="0"/>
            </a:p>
          </p:txBody>
        </p:sp>
        <p:sp>
          <p:nvSpPr>
            <p:cNvPr id="27" name="TextBox 26"/>
            <p:cNvSpPr txBox="1"/>
            <p:nvPr/>
          </p:nvSpPr>
          <p:spPr>
            <a:xfrm>
              <a:off x="7467600" y="4114800"/>
              <a:ext cx="1290803" cy="369332"/>
            </a:xfrm>
            <a:prstGeom prst="rect">
              <a:avLst/>
            </a:prstGeom>
            <a:noFill/>
          </p:spPr>
          <p:txBody>
            <a:bodyPr wrap="none" rtlCol="0">
              <a:spAutoFit/>
            </a:bodyPr>
            <a:lstStyle/>
            <a:p>
              <a:r>
                <a:rPr lang="en-US" i="1" dirty="0" err="1" smtClean="0"/>
                <a:t>Brahmā</a:t>
              </a:r>
              <a:r>
                <a:rPr lang="lv-LV" i="1" dirty="0" smtClean="0"/>
                <a:t>ņ</a:t>
              </a:r>
              <a:r>
                <a:rPr lang="lv-LV" i="1" dirty="0" smtClean="0">
                  <a:latin typeface="Arial Unicode MS"/>
                  <a:ea typeface="Arial Unicode MS"/>
                  <a:cs typeface="Arial Unicode MS"/>
                </a:rPr>
                <a:t>ɖ</a:t>
              </a:r>
              <a:r>
                <a:rPr lang="en-US" i="1" dirty="0" smtClean="0">
                  <a:latin typeface="Arial Unicode MS"/>
                  <a:ea typeface="Arial Unicode MS"/>
                  <a:cs typeface="Arial Unicode MS"/>
                </a:rPr>
                <a:t>a</a:t>
              </a:r>
              <a:endParaRPr lang="en-US" i="1"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219200" y="152400"/>
            <a:ext cx="6412333" cy="5872579"/>
            <a:chOff x="1219200" y="152400"/>
            <a:chExt cx="6412333" cy="5872579"/>
          </a:xfrm>
        </p:grpSpPr>
        <p:sp>
          <p:nvSpPr>
            <p:cNvPr id="2" name="TextBox 1"/>
            <p:cNvSpPr txBox="1"/>
            <p:nvPr/>
          </p:nvSpPr>
          <p:spPr>
            <a:xfrm>
              <a:off x="3048000" y="152400"/>
              <a:ext cx="2025939" cy="338554"/>
            </a:xfrm>
            <a:prstGeom prst="rect">
              <a:avLst/>
            </a:prstGeom>
            <a:noFill/>
          </p:spPr>
          <p:txBody>
            <a:bodyPr wrap="none" rtlCol="0">
              <a:spAutoFit/>
            </a:bodyPr>
            <a:lstStyle/>
            <a:p>
              <a:r>
                <a:rPr lang="en-US" sz="1600" b="1" dirty="0" smtClean="0"/>
                <a:t>Zones of Solar system</a:t>
              </a:r>
              <a:endParaRPr lang="en-IN" sz="1600" b="1" dirty="0"/>
            </a:p>
          </p:txBody>
        </p:sp>
        <p:sp>
          <p:nvSpPr>
            <p:cNvPr id="3" name="TextBox 2"/>
            <p:cNvSpPr txBox="1"/>
            <p:nvPr/>
          </p:nvSpPr>
          <p:spPr>
            <a:xfrm>
              <a:off x="1219200" y="762000"/>
              <a:ext cx="6412333" cy="5262979"/>
            </a:xfrm>
            <a:prstGeom prst="rect">
              <a:avLst/>
            </a:prstGeom>
            <a:noFill/>
          </p:spPr>
          <p:txBody>
            <a:bodyPr wrap="none" rtlCol="0">
              <a:spAutoFit/>
            </a:bodyPr>
            <a:lstStyle/>
            <a:p>
              <a:pPr marL="228600" indent="-228600">
                <a:buAutoNum type="arabicPeriod"/>
              </a:pPr>
              <a:r>
                <a:rPr lang="en-US" sz="1200" b="1" i="1" dirty="0" err="1" smtClean="0">
                  <a:latin typeface="Arial Unicode MS" pitchFamily="34" charset="-128"/>
                  <a:ea typeface="Arial Unicode MS" pitchFamily="34" charset="-128"/>
                  <a:cs typeface="Arial Unicode MS" pitchFamily="34" charset="-128"/>
                </a:rPr>
                <a:t>Va</a:t>
              </a:r>
              <a:r>
                <a:rPr lang="en-US" sz="1200" b="1" i="1" dirty="0" err="1" smtClean="0">
                  <a:latin typeface="Arial Unicode MS"/>
                  <a:ea typeface="Arial Unicode MS"/>
                  <a:cs typeface="Arial Unicode MS"/>
                </a:rPr>
                <a:t>şaţkāra</a:t>
              </a:r>
              <a:r>
                <a:rPr lang="en-US" sz="1200" i="1" dirty="0" err="1" smtClean="0">
                  <a:latin typeface="Arial Unicode MS"/>
                  <a:ea typeface="Arial Unicode MS"/>
                  <a:cs typeface="Arial Unicode MS"/>
                </a:rPr>
                <a:t>-Vāk</a:t>
              </a:r>
              <a:r>
                <a:rPr lang="en-US" sz="1200" dirty="0" smtClean="0">
                  <a:latin typeface="Arial Unicode MS"/>
                  <a:ea typeface="Arial Unicode MS"/>
                  <a:cs typeface="Arial Unicode MS"/>
                </a:rPr>
                <a:t> (field of Sun) is </a:t>
              </a:r>
              <a:r>
                <a:rPr lang="en-US" sz="1200" i="1" dirty="0" err="1" smtClean="0">
                  <a:latin typeface="Arial Unicode MS"/>
                  <a:ea typeface="Arial Unicode MS"/>
                  <a:cs typeface="Arial Unicode MS"/>
                </a:rPr>
                <a:t>şaţ</a:t>
              </a:r>
              <a:r>
                <a:rPr lang="en-US" sz="1200" dirty="0" smtClean="0">
                  <a:latin typeface="Arial Unicode MS"/>
                  <a:ea typeface="Arial Unicode MS"/>
                  <a:cs typeface="Arial Unicode MS"/>
                </a:rPr>
                <a:t> (6), so it is called </a:t>
              </a:r>
              <a:r>
                <a:rPr lang="en-US" sz="1200" i="1" dirty="0" err="1" smtClean="0">
                  <a:latin typeface="Arial Unicode MS"/>
                  <a:ea typeface="Arial Unicode MS"/>
                  <a:cs typeface="Arial Unicode MS"/>
                </a:rPr>
                <a:t>Vaşaţkāra</a:t>
              </a:r>
              <a:r>
                <a:rPr lang="en-US" sz="1200" dirty="0" smtClean="0">
                  <a:latin typeface="Arial Unicode MS"/>
                  <a:ea typeface="Arial Unicode MS"/>
                  <a:cs typeface="Arial Unicode MS"/>
                </a:rPr>
                <a:t>. These are zones of 3 to </a:t>
              </a:r>
            </a:p>
            <a:p>
              <a:pPr marL="228600" indent="-228600">
                <a:buAutoNum type="arabicPlain" startAt="33"/>
              </a:pPr>
              <a:r>
                <a:rPr lang="en-US" sz="1200" dirty="0" smtClean="0">
                  <a:latin typeface="Arial Unicode MS"/>
                  <a:ea typeface="Arial Unicode MS"/>
                  <a:cs typeface="Arial Unicode MS"/>
                </a:rPr>
                <a:t>at intervals of 6 </a:t>
              </a:r>
              <a:r>
                <a:rPr lang="en-US" sz="1200" i="1" dirty="0" err="1" smtClean="0">
                  <a:latin typeface="Arial Unicode MS"/>
                  <a:ea typeface="Arial Unicode MS"/>
                  <a:cs typeface="Arial Unicode MS"/>
                </a:rPr>
                <a:t>aharga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each.</a:t>
              </a:r>
            </a:p>
            <a:p>
              <a:pPr marL="228600" indent="-228600">
                <a:buAutoNum type="alphaLcParenBoth"/>
              </a:pPr>
              <a:r>
                <a:rPr lang="en-US" sz="1200" dirty="0" smtClean="0">
                  <a:latin typeface="Arial Unicode MS"/>
                  <a:ea typeface="Arial Unicode MS"/>
                  <a:cs typeface="Arial Unicode MS"/>
                </a:rPr>
                <a:t>3 </a:t>
              </a:r>
              <a:r>
                <a:rPr lang="en-US" sz="1200" i="1" dirty="0" err="1" smtClean="0">
                  <a:latin typeface="Arial Unicode MS"/>
                  <a:ea typeface="Arial Unicode MS"/>
                  <a:cs typeface="Arial Unicode MS"/>
                </a:rPr>
                <a:t>aharga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=Earth itself.</a:t>
              </a:r>
            </a:p>
            <a:p>
              <a:pPr marL="228600" indent="-228600">
                <a:buFontTx/>
                <a:buAutoNum type="alphaLcParenBoth"/>
              </a:pPr>
              <a:r>
                <a:rPr lang="en-US" sz="1200" dirty="0" smtClean="0">
                  <a:latin typeface="Arial Unicode MS"/>
                  <a:ea typeface="Arial Unicode MS"/>
                  <a:cs typeface="Arial Unicode MS"/>
                </a:rPr>
                <a:t>9 </a:t>
              </a:r>
              <a:r>
                <a:rPr lang="en-US" sz="1200" i="1" dirty="0" err="1" smtClean="0">
                  <a:latin typeface="Arial Unicode MS"/>
                  <a:ea typeface="Arial Unicode MS"/>
                  <a:cs typeface="Arial Unicode MS"/>
                </a:rPr>
                <a:t>aharga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 earth x </a:t>
              </a:r>
              <a:r>
                <a:rPr lang="en-US" sz="1200" dirty="0" smtClean="0"/>
                <a:t>2</a:t>
              </a:r>
              <a:r>
                <a:rPr lang="en-US" sz="1200" baseline="30000" dirty="0" smtClean="0"/>
                <a:t>6 </a:t>
              </a:r>
              <a:r>
                <a:rPr lang="en-US" sz="1200" dirty="0" smtClean="0">
                  <a:latin typeface="Arial Unicode MS"/>
                  <a:ea typeface="Arial Unicode MS"/>
                  <a:cs typeface="Arial Unicode MS"/>
                </a:rPr>
                <a:t>= earth x 64. Moon is at 61 radius distance.</a:t>
              </a:r>
            </a:p>
            <a:p>
              <a:pPr marL="228600" indent="-228600">
                <a:buFontTx/>
                <a:buAutoNum type="alphaLcParenBoth"/>
              </a:pPr>
              <a:r>
                <a:rPr lang="en-US" sz="1200" dirty="0" smtClean="0">
                  <a:latin typeface="Arial Unicode MS"/>
                  <a:ea typeface="Arial Unicode MS"/>
                  <a:cs typeface="Arial Unicode MS"/>
                </a:rPr>
                <a:t>15</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aharga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 earth x </a:t>
              </a:r>
              <a:r>
                <a:rPr lang="en-US" sz="1200" dirty="0" smtClean="0"/>
                <a:t>2</a:t>
              </a:r>
              <a:r>
                <a:rPr lang="en-US" sz="1200" baseline="30000" dirty="0" smtClean="0"/>
                <a:t>12 </a:t>
              </a:r>
              <a:r>
                <a:rPr lang="en-US" sz="1200" dirty="0" smtClean="0">
                  <a:latin typeface="Arial Unicode MS"/>
                  <a:ea typeface="Arial Unicode MS"/>
                  <a:cs typeface="Arial Unicode MS"/>
                </a:rPr>
                <a:t>= earth radius x 2.6125 x 10</a:t>
              </a:r>
              <a:r>
                <a:rPr lang="en-US" sz="1200" baseline="30000" dirty="0" smtClean="0"/>
                <a:t>7</a:t>
              </a:r>
              <a:r>
                <a:rPr lang="en-US" sz="1200" dirty="0" smtClean="0">
                  <a:latin typeface="Arial Unicode MS"/>
                  <a:ea typeface="Arial Unicode MS"/>
                  <a:cs typeface="Arial Unicode MS"/>
                </a:rPr>
                <a:t> = </a:t>
              </a:r>
              <a:r>
                <a:rPr lang="en-US" sz="1200" i="1" dirty="0" err="1" smtClean="0">
                  <a:latin typeface="Arial Unicode MS"/>
                  <a:ea typeface="Arial Unicode MS"/>
                  <a:cs typeface="Arial Unicode MS"/>
                </a:rPr>
                <a:t>Varāha</a:t>
              </a:r>
              <a:r>
                <a:rPr lang="en-US" sz="1200" dirty="0" smtClean="0">
                  <a:latin typeface="Arial Unicode MS"/>
                  <a:ea typeface="Arial Unicode MS"/>
                  <a:cs typeface="Arial Unicode MS"/>
                </a:rPr>
                <a:t> zone.</a:t>
              </a:r>
            </a:p>
            <a:p>
              <a:pPr marL="228600" indent="-228600"/>
              <a:r>
                <a:rPr lang="en-US" sz="1200" dirty="0" smtClean="0">
                  <a:latin typeface="Arial Unicode MS"/>
                  <a:ea typeface="Arial Unicode MS"/>
                  <a:cs typeface="Arial Unicode MS"/>
                </a:rPr>
                <a:t>Difference between radii of </a:t>
              </a:r>
              <a:r>
                <a:rPr lang="en-US" sz="1200" dirty="0" smtClean="0">
                  <a:latin typeface="Arial Unicode MS" pitchFamily="34" charset="-128"/>
                  <a:ea typeface="Arial Unicode MS" pitchFamily="34" charset="-128"/>
                  <a:cs typeface="Arial Unicode MS" pitchFamily="34" charset="-128"/>
                </a:rPr>
                <a:t>Earth and </a:t>
              </a:r>
              <a:r>
                <a:rPr lang="en-US" sz="1200" dirty="0" err="1" smtClean="0">
                  <a:latin typeface="Arial Unicode MS" pitchFamily="34" charset="-128"/>
                  <a:ea typeface="Arial Unicode MS" pitchFamily="34" charset="-128"/>
                  <a:cs typeface="Arial Unicode MS" pitchFamily="34" charset="-128"/>
                </a:rPr>
                <a:t>venus</a:t>
              </a:r>
              <a:r>
                <a:rPr lang="en-US" sz="1200" dirty="0" smtClean="0">
                  <a:latin typeface="Arial Unicode MS" pitchFamily="34" charset="-128"/>
                  <a:ea typeface="Arial Unicode MS" pitchFamily="34" charset="-128"/>
                  <a:cs typeface="Arial Unicode MS" pitchFamily="34" charset="-128"/>
                </a:rPr>
                <a:t> orbits = (150-108) x</a:t>
              </a:r>
              <a:r>
                <a:rPr lang="en-US" sz="1200" dirty="0" smtClean="0">
                  <a:latin typeface="Arial Unicode MS"/>
                  <a:ea typeface="Arial Unicode MS"/>
                  <a:cs typeface="Arial Unicode MS"/>
                </a:rPr>
                <a:t> 10</a:t>
              </a:r>
              <a:r>
                <a:rPr lang="en-US" sz="1200" baseline="30000" dirty="0" smtClean="0">
                  <a:latin typeface="Arial Unicode MS"/>
                  <a:ea typeface="Arial Unicode MS"/>
                  <a:cs typeface="Arial Unicode MS"/>
                </a:rPr>
                <a:t>6 </a:t>
              </a:r>
              <a:r>
                <a:rPr lang="en-US" sz="1200" dirty="0" smtClean="0">
                  <a:latin typeface="Arial Unicode MS"/>
                  <a:ea typeface="Arial Unicode MS"/>
                  <a:cs typeface="Arial Unicode MS"/>
                </a:rPr>
                <a:t> Km.</a:t>
              </a:r>
            </a:p>
            <a:p>
              <a:pPr marL="228600" indent="-228600"/>
              <a:r>
                <a:rPr lang="en-US" sz="1200" dirty="0" smtClean="0">
                  <a:latin typeface="Arial Unicode MS"/>
                  <a:ea typeface="Arial Unicode MS"/>
                  <a:cs typeface="Arial Unicode MS"/>
                </a:rPr>
                <a:t>Thus, </a:t>
              </a:r>
              <a:r>
                <a:rPr lang="en-US" sz="1200" i="1" dirty="0" err="1" smtClean="0">
                  <a:latin typeface="Arial Unicode MS"/>
                  <a:ea typeface="Arial Unicode MS"/>
                  <a:cs typeface="Arial Unicode MS"/>
                </a:rPr>
                <a:t>Varāha</a:t>
              </a:r>
              <a:r>
                <a:rPr lang="en-US" sz="1200" dirty="0" smtClean="0">
                  <a:latin typeface="Arial Unicode MS"/>
                  <a:ea typeface="Arial Unicode MS"/>
                  <a:cs typeface="Arial Unicode MS"/>
                </a:rPr>
                <a:t> zone = (26.125/42) x 100 = 62.2%.</a:t>
              </a:r>
            </a:p>
            <a:p>
              <a:pPr marL="228600" indent="-228600"/>
              <a:r>
                <a:rPr lang="en-US" sz="1200" dirty="0" smtClean="0">
                  <a:latin typeface="Arial Unicode MS"/>
                  <a:ea typeface="Arial Unicode MS"/>
                  <a:cs typeface="Arial Unicode MS"/>
                </a:rPr>
                <a:t>(d) 21 </a:t>
              </a:r>
              <a:r>
                <a:rPr lang="en-US" sz="1200" i="1" dirty="0" err="1" smtClean="0">
                  <a:latin typeface="Arial Unicode MS"/>
                  <a:ea typeface="Arial Unicode MS"/>
                  <a:cs typeface="Arial Unicode MS"/>
                </a:rPr>
                <a:t>aharga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 earth x </a:t>
              </a:r>
              <a:r>
                <a:rPr lang="en-US" sz="1200" dirty="0" smtClean="0"/>
                <a:t>2</a:t>
              </a:r>
              <a:r>
                <a:rPr lang="en-US" sz="1200" baseline="30000" dirty="0" smtClean="0"/>
                <a:t>18 </a:t>
              </a:r>
              <a:r>
                <a:rPr lang="en-US" sz="1200" dirty="0" smtClean="0">
                  <a:latin typeface="Arial Unicode MS"/>
                  <a:ea typeface="Arial Unicode MS"/>
                  <a:cs typeface="Arial Unicode MS"/>
                </a:rPr>
                <a:t>= Radius of 1672 x 10</a:t>
              </a:r>
              <a:r>
                <a:rPr lang="en-US" sz="1200" baseline="30000" dirty="0" smtClean="0">
                  <a:latin typeface="Arial Unicode MS"/>
                  <a:ea typeface="Arial Unicode MS"/>
                  <a:cs typeface="Arial Unicode MS"/>
                </a:rPr>
                <a:t>6 </a:t>
              </a:r>
              <a:r>
                <a:rPr lang="en-US" sz="1200" dirty="0" smtClean="0">
                  <a:latin typeface="Arial Unicode MS"/>
                  <a:ea typeface="Arial Unicode MS"/>
                  <a:cs typeface="Arial Unicode MS"/>
                </a:rPr>
                <a:t> Km.</a:t>
              </a:r>
            </a:p>
            <a:p>
              <a:pPr marL="228600" indent="-228600"/>
              <a:r>
                <a:rPr lang="en-US" sz="1200" dirty="0" smtClean="0">
                  <a:latin typeface="Arial Unicode MS"/>
                  <a:ea typeface="Arial Unicode MS"/>
                  <a:cs typeface="Arial Unicode MS"/>
                </a:rPr>
                <a:t>Chakra of </a:t>
              </a:r>
              <a:r>
                <a:rPr lang="en-US" sz="1200" i="1" dirty="0" err="1" smtClean="0">
                  <a:latin typeface="Arial Unicode MS"/>
                  <a:ea typeface="Arial Unicode MS"/>
                  <a:cs typeface="Arial Unicode MS"/>
                </a:rPr>
                <a:t>Ratha</a:t>
              </a:r>
              <a:r>
                <a:rPr lang="en-US" sz="1200" dirty="0" smtClean="0">
                  <a:latin typeface="Arial Unicode MS"/>
                  <a:ea typeface="Arial Unicode MS"/>
                  <a:cs typeface="Arial Unicode MS"/>
                </a:rPr>
                <a:t> of sun has1000 </a:t>
              </a:r>
              <a:r>
                <a:rPr lang="en-US" sz="1200" i="1" dirty="0" err="1" smtClean="0">
                  <a:latin typeface="Arial Unicode MS"/>
                  <a:ea typeface="Arial Unicode MS"/>
                  <a:cs typeface="Arial Unicode MS"/>
                </a:rPr>
                <a:t>yojana</a:t>
              </a:r>
              <a:r>
                <a:rPr lang="en-US" sz="1200" dirty="0" smtClean="0">
                  <a:latin typeface="Arial Unicode MS"/>
                  <a:ea typeface="Arial Unicode MS"/>
                  <a:cs typeface="Arial Unicode MS"/>
                </a:rPr>
                <a:t> radius.</a:t>
              </a:r>
            </a:p>
            <a:p>
              <a:pPr marL="228600" indent="-228600"/>
              <a:r>
                <a:rPr lang="en-US" sz="1200" dirty="0" smtClean="0">
                  <a:latin typeface="Arial Unicode MS"/>
                  <a:ea typeface="Arial Unicode MS"/>
                  <a:cs typeface="Arial Unicode MS"/>
                </a:rPr>
                <a:t>Here, </a:t>
              </a:r>
              <a:r>
                <a:rPr lang="en-US" sz="1200" i="1" dirty="0" err="1" smtClean="0">
                  <a:latin typeface="Arial Unicode MS"/>
                  <a:ea typeface="Arial Unicode MS"/>
                  <a:cs typeface="Arial Unicode MS"/>
                </a:rPr>
                <a:t>yojana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=diameter of sun. So, radius is 13,92,000 x 1000 = 1392 x 10</a:t>
              </a:r>
              <a:r>
                <a:rPr lang="en-US" sz="1200" baseline="30000" dirty="0" smtClean="0">
                  <a:latin typeface="Arial Unicode MS"/>
                  <a:ea typeface="Arial Unicode MS"/>
                  <a:cs typeface="Arial Unicode MS"/>
                </a:rPr>
                <a:t>6 </a:t>
              </a:r>
              <a:r>
                <a:rPr lang="en-US" sz="1200" dirty="0" smtClean="0">
                  <a:latin typeface="Arial Unicode MS"/>
                  <a:ea typeface="Arial Unicode MS"/>
                  <a:cs typeface="Arial Unicode MS"/>
                </a:rPr>
                <a:t> Km.</a:t>
              </a:r>
            </a:p>
            <a:p>
              <a:pPr marL="228600" indent="-228600"/>
              <a:r>
                <a:rPr lang="en-US" sz="1200" dirty="0" smtClean="0">
                  <a:latin typeface="Arial Unicode MS"/>
                  <a:ea typeface="Arial Unicode MS"/>
                  <a:cs typeface="Arial Unicode MS"/>
                </a:rPr>
                <a:t>This is also called  </a:t>
              </a:r>
              <a:r>
                <a:rPr lang="en-US" sz="1200" i="1" dirty="0" err="1" smtClean="0">
                  <a:latin typeface="Arial Unicode MS"/>
                  <a:ea typeface="Arial Unicode MS"/>
                  <a:cs typeface="Arial Unicode MS"/>
                </a:rPr>
                <a:t>Sahasrākśa</a:t>
              </a:r>
              <a:r>
                <a:rPr lang="en-US" sz="1200" dirty="0" smtClean="0">
                  <a:latin typeface="Arial Unicode MS"/>
                  <a:ea typeface="Arial Unicode MS"/>
                  <a:cs typeface="Arial Unicode MS"/>
                </a:rPr>
                <a:t> zone, where </a:t>
              </a:r>
              <a:r>
                <a:rPr lang="en-US" sz="1200" i="1" dirty="0" err="1" smtClean="0">
                  <a:latin typeface="Arial Unicode MS"/>
                  <a:ea typeface="Arial Unicode MS"/>
                  <a:cs typeface="Arial Unicode MS"/>
                </a:rPr>
                <a:t>ākśa</a:t>
              </a:r>
              <a:r>
                <a:rPr lang="en-US" sz="1200" dirty="0" smtClean="0">
                  <a:latin typeface="Arial Unicode MS"/>
                  <a:ea typeface="Arial Unicode MS"/>
                  <a:cs typeface="Arial Unicode MS"/>
                </a:rPr>
                <a:t>=sun.  Thus 21 crosses</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ratha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and is </a:t>
              </a:r>
            </a:p>
            <a:p>
              <a:pPr marL="228600" indent="-228600"/>
              <a:r>
                <a:rPr lang="en-US" sz="1200" dirty="0" smtClean="0">
                  <a:latin typeface="Arial Unicode MS"/>
                  <a:ea typeface="Arial Unicode MS"/>
                  <a:cs typeface="Arial Unicode MS"/>
                </a:rPr>
                <a:t>called  </a:t>
              </a:r>
              <a:r>
                <a:rPr lang="en-US" sz="1200" dirty="0" err="1" smtClean="0">
                  <a:latin typeface="Arial Unicode MS"/>
                  <a:ea typeface="Arial Unicode MS"/>
                  <a:cs typeface="Arial Unicode MS"/>
                </a:rPr>
                <a:t>Rathantara-sāma</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(e) 27 </a:t>
              </a:r>
              <a:r>
                <a:rPr lang="en-US" sz="1200" i="1" dirty="0" err="1" smtClean="0">
                  <a:latin typeface="Arial Unicode MS"/>
                  <a:ea typeface="Arial Unicode MS"/>
                  <a:cs typeface="Arial Unicode MS"/>
                </a:rPr>
                <a:t>aharga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 earth x </a:t>
              </a:r>
              <a:r>
                <a:rPr lang="en-US" sz="1200" dirty="0" smtClean="0"/>
                <a:t>2</a:t>
              </a:r>
              <a:r>
                <a:rPr lang="en-US" sz="1200" baseline="30000" dirty="0" smtClean="0"/>
                <a:t>24 </a:t>
              </a:r>
              <a:r>
                <a:rPr lang="en-US" sz="1200" dirty="0" smtClean="0">
                  <a:latin typeface="Arial Unicode MS"/>
                  <a:ea typeface="Arial Unicode MS"/>
                  <a:cs typeface="Arial Unicode MS"/>
                </a:rPr>
                <a:t>= Radius of 1.07 x 10</a:t>
              </a:r>
              <a:r>
                <a:rPr lang="en-US" sz="1200" baseline="30000" dirty="0" smtClean="0">
                  <a:latin typeface="Arial Unicode MS"/>
                  <a:ea typeface="Arial Unicode MS"/>
                  <a:cs typeface="Arial Unicode MS"/>
                </a:rPr>
                <a:t>11 </a:t>
              </a:r>
              <a:r>
                <a:rPr lang="en-US" sz="1200" dirty="0" smtClean="0">
                  <a:latin typeface="Arial Unicode MS"/>
                  <a:ea typeface="Arial Unicode MS"/>
                  <a:cs typeface="Arial Unicode MS"/>
                </a:rPr>
                <a:t> Km. This is called </a:t>
              </a:r>
              <a:r>
                <a:rPr lang="en-US" sz="1200" i="1" dirty="0" err="1" smtClean="0">
                  <a:latin typeface="Arial Unicode MS"/>
                  <a:ea typeface="Arial Unicode MS"/>
                  <a:cs typeface="Arial Unicode MS"/>
                </a:rPr>
                <a:t>Maitreya</a:t>
              </a:r>
              <a:r>
                <a:rPr lang="en-US" sz="1200" i="1" dirty="0" smtClean="0">
                  <a:latin typeface="Arial Unicode MS"/>
                  <a:ea typeface="Arial Unicode MS"/>
                  <a:cs typeface="Arial Unicode MS"/>
                </a:rPr>
                <a:t>-ma</a:t>
              </a:r>
              <a:r>
                <a:rPr lang="lv-LV" sz="1200" i="1" dirty="0" smtClean="0">
                  <a:latin typeface="Arial Unicode MS"/>
                  <a:ea typeface="Arial Unicode MS"/>
                  <a:cs typeface="Arial Unicode MS"/>
                </a:rPr>
                <a:t>ņɖ</a:t>
              </a:r>
              <a:r>
                <a:rPr lang="en-US" sz="1200" i="1" dirty="0" smtClean="0">
                  <a:latin typeface="Arial Unicode MS"/>
                  <a:ea typeface="Arial Unicode MS"/>
                  <a:cs typeface="Arial Unicode MS"/>
                </a:rPr>
                <a:t>ala</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In </a:t>
              </a:r>
              <a:r>
                <a:rPr lang="en-US" sz="1200" i="1" dirty="0" err="1" smtClean="0">
                  <a:latin typeface="Arial Unicode MS"/>
                  <a:ea typeface="Arial Unicode MS"/>
                  <a:cs typeface="Arial Unicode MS"/>
                </a:rPr>
                <a:t>Viş</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u </a:t>
              </a:r>
              <a:r>
                <a:rPr lang="en-US" sz="1200" i="1" dirty="0" err="1" smtClean="0">
                  <a:latin typeface="Arial Unicode MS"/>
                  <a:ea typeface="Arial Unicode MS"/>
                  <a:cs typeface="Arial Unicode MS"/>
                </a:rPr>
                <a:t>pur</a:t>
              </a:r>
              <a:r>
                <a:rPr lang="lv-LV" sz="1200" i="1" dirty="0" smtClean="0">
                  <a:latin typeface="Arial Unicode MS"/>
                  <a:ea typeface="Arial Unicode MS"/>
                  <a:cs typeface="Arial Unicode MS"/>
                </a:rPr>
                <a:t>āņ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(2/7) etc. it is stated of 10</a:t>
              </a:r>
              <a:r>
                <a:rPr lang="en-US" sz="1200" baseline="30000" dirty="0" smtClean="0">
                  <a:latin typeface="Arial Unicode MS"/>
                  <a:ea typeface="Arial Unicode MS"/>
                  <a:cs typeface="Arial Unicode MS"/>
                </a:rPr>
                <a:t>5 </a:t>
              </a:r>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yojana</a:t>
              </a:r>
              <a:r>
                <a:rPr lang="en-US" sz="1200" dirty="0" smtClean="0">
                  <a:latin typeface="Arial Unicode MS"/>
                  <a:ea typeface="Arial Unicode MS"/>
                  <a:cs typeface="Arial Unicode MS"/>
                </a:rPr>
                <a:t>. Here, </a:t>
              </a:r>
              <a:r>
                <a:rPr lang="en-US" sz="1200" i="1" dirty="0" err="1" smtClean="0">
                  <a:latin typeface="Arial Unicode MS"/>
                  <a:ea typeface="Arial Unicode MS"/>
                  <a:cs typeface="Arial Unicode MS"/>
                </a:rPr>
                <a:t>yojana</a:t>
              </a:r>
              <a:r>
                <a:rPr lang="en-US" sz="1200" dirty="0" smtClean="0">
                  <a:latin typeface="Arial Unicode MS"/>
                  <a:ea typeface="Arial Unicode MS"/>
                  <a:cs typeface="Arial Unicode MS"/>
                </a:rPr>
                <a:t> is sun diameter.</a:t>
              </a:r>
            </a:p>
            <a:p>
              <a:pPr marL="228600" indent="-228600"/>
              <a:r>
                <a:rPr lang="en-US" sz="1200" dirty="0" smtClean="0">
                  <a:latin typeface="Arial Unicode MS"/>
                  <a:ea typeface="Arial Unicode MS"/>
                  <a:cs typeface="Arial Unicode MS"/>
                </a:rPr>
                <a:t>This is also called </a:t>
              </a:r>
              <a:r>
                <a:rPr lang="en-US" sz="1200" i="1" dirty="0" err="1" smtClean="0">
                  <a:latin typeface="Arial Unicode MS"/>
                  <a:ea typeface="Arial Unicode MS"/>
                  <a:cs typeface="Arial Unicode MS"/>
                </a:rPr>
                <a:t>Sāvitrī</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=creative. It is</a:t>
              </a:r>
              <a:r>
                <a:rPr lang="en-US" sz="1200" dirty="0" smtClean="0"/>
                <a:t> 2</a:t>
              </a:r>
              <a:r>
                <a:rPr lang="en-US" sz="1200" baseline="30000" dirty="0" smtClean="0"/>
                <a:t>24</a:t>
              </a:r>
              <a:r>
                <a:rPr lang="en-US" sz="1200" dirty="0" smtClean="0">
                  <a:latin typeface="Arial Unicode MS"/>
                  <a:ea typeface="Arial Unicode MS"/>
                  <a:cs typeface="Arial Unicode MS"/>
                </a:rPr>
                <a:t> times earth and </a:t>
              </a:r>
              <a:r>
                <a:rPr lang="en-US" sz="1200" i="1" dirty="0" err="1" smtClean="0">
                  <a:latin typeface="Arial Unicode MS"/>
                  <a:ea typeface="Arial Unicode MS"/>
                  <a:cs typeface="Arial Unicode MS"/>
                </a:rPr>
                <a:t>chhanda</a:t>
              </a:r>
              <a:r>
                <a:rPr lang="en-US" sz="1200" dirty="0" smtClean="0">
                  <a:latin typeface="Arial Unicode MS"/>
                  <a:ea typeface="Arial Unicode MS"/>
                  <a:cs typeface="Arial Unicode MS"/>
                </a:rPr>
                <a:t> of 24 letters is called </a:t>
              </a:r>
            </a:p>
            <a:p>
              <a:pPr marL="228600" indent="-228600"/>
              <a:r>
                <a:rPr lang="en-US" sz="1200" i="1" dirty="0" err="1" smtClean="0">
                  <a:latin typeface="Arial Unicode MS"/>
                  <a:ea typeface="Arial Unicode MS"/>
                  <a:cs typeface="Arial Unicode MS"/>
                </a:rPr>
                <a:t>Gāyatrī</a:t>
              </a:r>
              <a:r>
                <a:rPr lang="en-US" sz="1200" dirty="0" smtClean="0">
                  <a:latin typeface="Arial Unicode MS"/>
                  <a:ea typeface="Arial Unicode MS"/>
                  <a:cs typeface="Arial Unicode MS"/>
                </a:rPr>
                <a:t> . </a:t>
              </a:r>
              <a:r>
                <a:rPr lang="en-US" sz="1200" i="1" dirty="0" err="1" smtClean="0">
                  <a:latin typeface="Arial Unicode MS"/>
                  <a:ea typeface="Arial Unicode MS"/>
                  <a:cs typeface="Arial Unicode MS"/>
                </a:rPr>
                <a:t>Gāyatrī</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also means </a:t>
              </a:r>
              <a:r>
                <a:rPr lang="en-US" sz="1200" i="1" dirty="0" err="1" smtClean="0">
                  <a:latin typeface="Arial Unicode MS"/>
                  <a:ea typeface="Arial Unicode MS"/>
                  <a:cs typeface="Arial Unicode MS"/>
                </a:rPr>
                <a:t>Sāvitrī</a:t>
              </a:r>
              <a:r>
                <a:rPr lang="en-US" sz="1200" dirty="0" smtClean="0">
                  <a:latin typeface="Arial Unicode MS"/>
                  <a:ea typeface="Arial Unicode MS"/>
                  <a:cs typeface="Arial Unicode MS"/>
                </a:rPr>
                <a:t> .</a:t>
              </a:r>
            </a:p>
            <a:p>
              <a:pPr marL="228600" indent="-228600"/>
              <a:r>
                <a:rPr lang="en-US" sz="1200" dirty="0" smtClean="0">
                  <a:latin typeface="Arial Unicode MS"/>
                  <a:ea typeface="Arial Unicode MS"/>
                  <a:cs typeface="Arial Unicode MS"/>
                </a:rPr>
                <a:t>(f) 33 </a:t>
              </a:r>
              <a:r>
                <a:rPr lang="en-US" sz="1200" i="1" dirty="0" err="1" smtClean="0">
                  <a:latin typeface="Arial Unicode MS"/>
                  <a:ea typeface="Arial Unicode MS"/>
                  <a:cs typeface="Arial Unicode MS"/>
                </a:rPr>
                <a:t>aharga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 earth x </a:t>
              </a:r>
              <a:r>
                <a:rPr lang="en-US" sz="1200" dirty="0" smtClean="0"/>
                <a:t>2</a:t>
              </a:r>
              <a:r>
                <a:rPr lang="en-US" sz="1200" baseline="30000" dirty="0" smtClean="0"/>
                <a:t>30</a:t>
              </a:r>
              <a:r>
                <a:rPr lang="en-US" sz="1200" dirty="0" smtClean="0">
                  <a:latin typeface="Arial Unicode MS"/>
                  <a:ea typeface="Arial Unicode MS"/>
                  <a:cs typeface="Arial Unicode MS"/>
                </a:rPr>
                <a:t>= Radius of 6.848 x 10</a:t>
              </a:r>
              <a:r>
                <a:rPr lang="en-US" sz="1200" baseline="30000" dirty="0" smtClean="0">
                  <a:latin typeface="Arial Unicode MS"/>
                  <a:ea typeface="Arial Unicode MS"/>
                  <a:cs typeface="Arial Unicode MS"/>
                </a:rPr>
                <a:t>12 </a:t>
              </a:r>
              <a:r>
                <a:rPr lang="en-US" sz="1200" dirty="0" smtClean="0">
                  <a:latin typeface="Arial Unicode MS"/>
                  <a:ea typeface="Arial Unicode MS"/>
                  <a:cs typeface="Arial Unicode MS"/>
                </a:rPr>
                <a:t> Km. Latest estimate of farthest </a:t>
              </a:r>
            </a:p>
            <a:p>
              <a:pPr marL="228600" indent="-228600"/>
              <a:r>
                <a:rPr lang="en-US" sz="1200" dirty="0" smtClean="0">
                  <a:latin typeface="Arial Unicode MS"/>
                  <a:ea typeface="Arial Unicode MS"/>
                  <a:cs typeface="Arial Unicode MS"/>
                </a:rPr>
                <a:t>objects is </a:t>
              </a:r>
              <a:r>
                <a:rPr lang="en-US" sz="1200" dirty="0" err="1" smtClean="0">
                  <a:latin typeface="Arial Unicode MS"/>
                  <a:ea typeface="Arial Unicode MS"/>
                  <a:cs typeface="Arial Unicode MS"/>
                </a:rPr>
                <a:t>Oort</a:t>
              </a:r>
              <a:r>
                <a:rPr lang="en-US" sz="1200" dirty="0" smtClean="0">
                  <a:latin typeface="Arial Unicode MS"/>
                  <a:ea typeface="Arial Unicode MS"/>
                  <a:cs typeface="Arial Unicode MS"/>
                </a:rPr>
                <a:t> cloud at distance between 75 to 150 thousand AU. </a:t>
              </a:r>
            </a:p>
            <a:p>
              <a:pPr marL="228600" indent="-228600"/>
              <a:r>
                <a:rPr lang="en-US" sz="1200" dirty="0" smtClean="0">
                  <a:latin typeface="Arial Unicode MS"/>
                  <a:ea typeface="Arial Unicode MS"/>
                  <a:cs typeface="Arial Unicode MS"/>
                </a:rPr>
                <a:t>Larger limit =1.5 x 10</a:t>
              </a:r>
              <a:r>
                <a:rPr lang="en-US" sz="1200" baseline="30000" dirty="0" smtClean="0">
                  <a:latin typeface="Arial Unicode MS"/>
                  <a:ea typeface="Arial Unicode MS"/>
                  <a:cs typeface="Arial Unicode MS"/>
                </a:rPr>
                <a:t>8</a:t>
              </a:r>
              <a:r>
                <a:rPr lang="en-US" sz="1200" dirty="0" smtClean="0">
                  <a:latin typeface="Arial Unicode MS"/>
                  <a:ea typeface="Arial Unicode MS"/>
                  <a:cs typeface="Arial Unicode MS"/>
                </a:rPr>
                <a:t> x  1.5 x10</a:t>
              </a:r>
              <a:r>
                <a:rPr lang="en-US" sz="1200" baseline="30000" dirty="0" smtClean="0">
                  <a:latin typeface="Arial Unicode MS"/>
                  <a:ea typeface="Arial Unicode MS"/>
                  <a:cs typeface="Arial Unicode MS"/>
                </a:rPr>
                <a:t>5 </a:t>
              </a:r>
              <a:r>
                <a:rPr lang="en-US" sz="1200" dirty="0" smtClean="0">
                  <a:latin typeface="Arial Unicode MS"/>
                  <a:ea typeface="Arial Unicode MS"/>
                  <a:cs typeface="Arial Unicode MS"/>
                </a:rPr>
                <a:t> Km = 2.25 x10</a:t>
              </a:r>
              <a:r>
                <a:rPr lang="en-US" sz="1200" baseline="30000" dirty="0" smtClean="0">
                  <a:latin typeface="Arial Unicode MS"/>
                  <a:ea typeface="Arial Unicode MS"/>
                  <a:cs typeface="Arial Unicode MS"/>
                </a:rPr>
                <a:t>13 </a:t>
              </a:r>
              <a:r>
                <a:rPr lang="en-US" sz="1200" dirty="0" smtClean="0">
                  <a:latin typeface="Arial Unicode MS"/>
                  <a:ea typeface="Arial Unicode MS"/>
                  <a:cs typeface="Arial Unicode MS"/>
                </a:rPr>
                <a:t> Km</a:t>
              </a:r>
            </a:p>
            <a:p>
              <a:pPr marL="228600" indent="-228600"/>
              <a:r>
                <a:rPr lang="en-US" sz="1200" dirty="0" smtClean="0">
                  <a:latin typeface="Arial Unicode MS"/>
                  <a:ea typeface="Arial Unicode MS"/>
                  <a:cs typeface="Arial Unicode MS"/>
                </a:rPr>
                <a:t>(g) 34 </a:t>
              </a:r>
              <a:r>
                <a:rPr lang="en-US" sz="1200" i="1" dirty="0" err="1" smtClean="0">
                  <a:latin typeface="Arial Unicode MS"/>
                  <a:ea typeface="Arial Unicode MS"/>
                  <a:cs typeface="Arial Unicode MS"/>
                </a:rPr>
                <a:t>aharga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a:t>
              </a:r>
              <a:r>
                <a:rPr lang="en-US" sz="1200" dirty="0" smtClean="0">
                  <a:latin typeface="Arial Unicode MS"/>
                  <a:ea typeface="Arial Unicode MS"/>
                  <a:cs typeface="Arial Unicode MS"/>
                </a:rPr>
                <a:t> is of double size called </a:t>
              </a:r>
              <a:r>
                <a:rPr lang="en-US" sz="1200" i="1" dirty="0" err="1" smtClean="0">
                  <a:latin typeface="Arial Unicode MS"/>
                  <a:ea typeface="Arial Unicode MS"/>
                  <a:cs typeface="Arial Unicode MS"/>
                </a:rPr>
                <a:t>Prajāpati</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2. Sun centric </a:t>
              </a:r>
              <a:r>
                <a:rPr lang="en-US" sz="1200" i="1" dirty="0" err="1" smtClean="0">
                  <a:latin typeface="Arial Unicode MS"/>
                  <a:ea typeface="Arial Unicode MS"/>
                  <a:cs typeface="Arial Unicode MS"/>
                </a:rPr>
                <a:t>Trişţup</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chhanda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Trişţup</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chhanda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has 4 parts of 11 letters each. 3 parts are</a:t>
              </a:r>
            </a:p>
            <a:p>
              <a:pPr marL="228600" indent="-228600"/>
              <a:r>
                <a:rPr lang="en-US" sz="1200" dirty="0" smtClean="0">
                  <a:latin typeface="Arial Unicode MS"/>
                  <a:ea typeface="Arial Unicode MS"/>
                  <a:cs typeface="Arial Unicode MS"/>
                </a:rPr>
                <a:t>3 zones of solar system called 3 steps of </a:t>
              </a:r>
              <a:r>
                <a:rPr lang="en-US" sz="1200" i="1" dirty="0" err="1" smtClean="0">
                  <a:latin typeface="Arial Unicode MS"/>
                  <a:ea typeface="Arial Unicode MS"/>
                  <a:cs typeface="Arial Unicode MS"/>
                </a:rPr>
                <a:t>Viş</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u</a:t>
              </a:r>
              <a:r>
                <a:rPr lang="en-US" sz="1200" dirty="0" smtClean="0">
                  <a:latin typeface="Arial Unicode MS"/>
                  <a:ea typeface="Arial Unicode MS"/>
                  <a:cs typeface="Arial Unicode MS"/>
                </a:rPr>
                <a:t>. Complete </a:t>
              </a:r>
              <a:r>
                <a:rPr lang="en-US" sz="1200" i="1" dirty="0" err="1" smtClean="0">
                  <a:latin typeface="Arial Unicode MS"/>
                  <a:ea typeface="Arial Unicode MS"/>
                  <a:cs typeface="Arial Unicode MS"/>
                </a:rPr>
                <a:t>Chhanda</a:t>
              </a:r>
              <a:r>
                <a:rPr lang="en-US" sz="1200" dirty="0" smtClean="0">
                  <a:latin typeface="Arial Unicode MS"/>
                  <a:ea typeface="Arial Unicode MS"/>
                  <a:cs typeface="Arial Unicode MS"/>
                </a:rPr>
                <a:t> is of 44 letters. That is </a:t>
              </a:r>
            </a:p>
            <a:p>
              <a:pPr marL="228600" indent="-228600"/>
              <a:r>
                <a:rPr lang="en-US" sz="1200" dirty="0" smtClean="0">
                  <a:latin typeface="Arial Unicode MS"/>
                  <a:ea typeface="Arial Unicode MS"/>
                  <a:cs typeface="Arial Unicode MS"/>
                </a:rPr>
                <a:t>measure  of </a:t>
              </a:r>
              <a:r>
                <a:rPr lang="en-US" sz="1200" i="1" dirty="0" err="1" smtClean="0">
                  <a:latin typeface="Arial Unicode MS"/>
                  <a:ea typeface="Arial Unicode MS"/>
                  <a:cs typeface="Arial Unicode MS"/>
                </a:rPr>
                <a:t>Maharloka</a:t>
              </a:r>
              <a:r>
                <a:rPr lang="en-US" sz="1200" dirty="0" smtClean="0">
                  <a:latin typeface="Arial Unicode MS"/>
                  <a:ea typeface="Arial Unicode MS"/>
                  <a:cs typeface="Arial Unicode MS"/>
                </a:rPr>
                <a:t>. It is taken 43 only as </a:t>
              </a:r>
              <a:r>
                <a:rPr lang="en-US" sz="1200" i="1" dirty="0" err="1" smtClean="0">
                  <a:latin typeface="Arial Unicode MS"/>
                  <a:ea typeface="Arial Unicode MS"/>
                  <a:cs typeface="Arial Unicode MS"/>
                </a:rPr>
                <a:t>Chhanda</a:t>
              </a:r>
              <a:r>
                <a:rPr lang="en-US" sz="1200" dirty="0" smtClean="0">
                  <a:latin typeface="Arial Unicode MS"/>
                  <a:ea typeface="Arial Unicode MS"/>
                  <a:cs typeface="Arial Unicode MS"/>
                </a:rPr>
                <a:t> can be of 2 letters more or less.</a:t>
              </a:r>
            </a:p>
            <a:p>
              <a:pPr marL="228600" indent="-228600"/>
              <a:r>
                <a:rPr lang="en-US" sz="1200" dirty="0" smtClean="0">
                  <a:latin typeface="Arial Unicode MS"/>
                  <a:ea typeface="Arial Unicode MS"/>
                  <a:cs typeface="Arial Unicode MS"/>
                </a:rPr>
                <a:t>It is equal to width of spiral arm of galaxy, called </a:t>
              </a:r>
              <a:r>
                <a:rPr lang="en-US" sz="1200" i="1" dirty="0" err="1" smtClean="0">
                  <a:latin typeface="Arial Unicode MS"/>
                  <a:ea typeface="Arial Unicode MS"/>
                  <a:cs typeface="Arial Unicode MS"/>
                </a:rPr>
                <a:t>Śeşa-nāga</a:t>
              </a:r>
              <a:r>
                <a:rPr lang="en-US" sz="1200" dirty="0" smtClean="0">
                  <a:latin typeface="Arial Unicode MS"/>
                  <a:ea typeface="Arial Unicode MS"/>
                  <a:cs typeface="Arial Unicode MS"/>
                </a:rPr>
                <a:t>. It has about 1000 stars called </a:t>
              </a:r>
            </a:p>
            <a:p>
              <a:pPr marL="228600" indent="-228600"/>
              <a:r>
                <a:rPr lang="en-US" sz="1200" dirty="0" smtClean="0">
                  <a:latin typeface="Arial Unicode MS"/>
                  <a:ea typeface="Arial Unicode MS"/>
                  <a:cs typeface="Arial Unicode MS"/>
                </a:rPr>
                <a:t>1000 heads of </a:t>
              </a:r>
              <a:r>
                <a:rPr lang="en-US" sz="1200" i="1" dirty="0" err="1" smtClean="0">
                  <a:latin typeface="Arial Unicode MS"/>
                  <a:ea typeface="Arial Unicode MS"/>
                  <a:cs typeface="Arial Unicode MS"/>
                </a:rPr>
                <a:t>Śeşa</a:t>
              </a:r>
              <a:r>
                <a:rPr lang="en-US" sz="1200" dirty="0" smtClean="0">
                  <a:latin typeface="Arial Unicode MS"/>
                  <a:ea typeface="Arial Unicode MS"/>
                  <a:cs typeface="Arial Unicode MS"/>
                </a:rPr>
                <a:t>. The 3 zones or steps of </a:t>
              </a:r>
              <a:r>
                <a:rPr lang="en-US" sz="1200" i="1" dirty="0" err="1" smtClean="0">
                  <a:latin typeface="Arial Unicode MS"/>
                  <a:ea typeface="Arial Unicode MS"/>
                  <a:cs typeface="Arial Unicode MS"/>
                </a:rPr>
                <a:t>Viş</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u </a:t>
              </a:r>
              <a:r>
                <a:rPr lang="en-US" sz="1200" dirty="0" smtClean="0">
                  <a:latin typeface="Arial Unicode MS"/>
                  <a:ea typeface="Arial Unicode MS"/>
                  <a:cs typeface="Arial Unicode MS"/>
                </a:rPr>
                <a:t>are zones of heat, brightness and light.</a:t>
              </a:r>
            </a:p>
            <a:p>
              <a:pPr marL="228600" indent="-228600"/>
              <a:r>
                <a:rPr lang="en-US" sz="1200" dirty="0" smtClean="0">
                  <a:latin typeface="Arial Unicode MS"/>
                  <a:ea typeface="Arial Unicode MS"/>
                  <a:cs typeface="Arial Unicode MS"/>
                </a:rPr>
                <a:t>3. Two parts-Planetary zone is called </a:t>
              </a:r>
              <a:r>
                <a:rPr lang="en-US" sz="1200" i="1" dirty="0" smtClean="0">
                  <a:latin typeface="Arial Unicode MS"/>
                  <a:ea typeface="Arial Unicode MS"/>
                  <a:cs typeface="Arial Unicode MS"/>
                </a:rPr>
                <a:t>B</a:t>
              </a:r>
              <a:r>
                <a:rPr lang="lv-LV" sz="1200" i="1" dirty="0" smtClean="0">
                  <a:latin typeface="Arial Unicode MS"/>
                  <a:ea typeface="Arial Unicode MS"/>
                  <a:cs typeface="Arial Unicode MS"/>
                </a:rPr>
                <a:t>ŗ</a:t>
              </a:r>
              <a:r>
                <a:rPr lang="en-US" sz="1200" i="1" dirty="0" err="1" smtClean="0">
                  <a:latin typeface="Arial Unicode MS"/>
                  <a:ea typeface="Arial Unicode MS"/>
                  <a:cs typeface="Arial Unicode MS"/>
                </a:rPr>
                <a:t>haspati</a:t>
              </a:r>
              <a:r>
                <a:rPr lang="en-US" sz="1200" dirty="0" smtClean="0">
                  <a:latin typeface="Arial Unicode MS"/>
                  <a:ea typeface="Arial Unicode MS"/>
                  <a:cs typeface="Arial Unicode MS"/>
                </a:rPr>
                <a:t>, the largest planet. Outer zone is after </a:t>
              </a:r>
            </a:p>
            <a:p>
              <a:pPr marL="228600" indent="-228600"/>
              <a:r>
                <a:rPr lang="en-US" sz="1200" dirty="0" smtClean="0">
                  <a:latin typeface="Arial Unicode MS"/>
                  <a:ea typeface="Arial Unicode MS"/>
                  <a:cs typeface="Arial Unicode MS"/>
                </a:rPr>
                <a:t>1000 Sun-diameters = </a:t>
              </a:r>
              <a:r>
                <a:rPr lang="en-US" sz="1200" i="1" dirty="0" err="1" smtClean="0">
                  <a:latin typeface="Arial Unicode MS"/>
                  <a:ea typeface="Arial Unicode MS"/>
                  <a:cs typeface="Arial Unicode MS"/>
                </a:rPr>
                <a:t>Sahasrākśa</a:t>
              </a:r>
              <a:r>
                <a:rPr lang="en-US" sz="1200" dirty="0" smtClean="0">
                  <a:latin typeface="Arial Unicode MS"/>
                  <a:ea typeface="Arial Unicode MS"/>
                  <a:cs typeface="Arial Unicode MS"/>
                </a:rPr>
                <a:t> or </a:t>
              </a:r>
              <a:r>
                <a:rPr lang="en-US" sz="1200" i="1" dirty="0" err="1" smtClean="0">
                  <a:latin typeface="Arial Unicode MS"/>
                  <a:ea typeface="Arial Unicode MS"/>
                  <a:cs typeface="Arial Unicode MS"/>
                </a:rPr>
                <a:t>Indra</a:t>
              </a:r>
              <a:r>
                <a:rPr lang="en-US" sz="1200" dirty="0" smtClean="0">
                  <a:latin typeface="Arial Unicode MS"/>
                  <a:ea typeface="Arial Unicode MS"/>
                  <a:cs typeface="Arial Unicode MS"/>
                </a:rPr>
                <a:t>-</a:t>
              </a:r>
            </a:p>
            <a:p>
              <a:pPr marL="228600" indent="-228600"/>
              <a:r>
                <a:rPr lang="hi-IN" sz="1400" dirty="0" smtClean="0">
                  <a:latin typeface="Arial Unicode MS"/>
                  <a:ea typeface="Arial Unicode MS"/>
                  <a:cs typeface="Arial Unicode MS"/>
                </a:rPr>
                <a:t>शं</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इन्द्रो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बृहस्पति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विष्णुरुरुक्रमः।</a:t>
              </a:r>
              <a:endParaRPr lang="en-IN" sz="14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604963" y="152400"/>
            <a:ext cx="5786437" cy="6029325"/>
            <a:chOff x="1604963" y="152400"/>
            <a:chExt cx="5786437" cy="6029325"/>
          </a:xfrm>
        </p:grpSpPr>
        <p:pic>
          <p:nvPicPr>
            <p:cNvPr id="3" name="Picture 2"/>
            <p:cNvPicPr>
              <a:picLocks noChangeAspect="1" noChangeArrowheads="1"/>
            </p:cNvPicPr>
            <p:nvPr/>
          </p:nvPicPr>
          <p:blipFill>
            <a:blip r:embed="rId2"/>
            <a:srcRect/>
            <a:stretch>
              <a:fillRect/>
            </a:stretch>
          </p:blipFill>
          <p:spPr bwMode="auto">
            <a:xfrm>
              <a:off x="1604963" y="813249"/>
              <a:ext cx="5786437" cy="5368476"/>
            </a:xfrm>
            <a:prstGeom prst="rect">
              <a:avLst/>
            </a:prstGeom>
            <a:noFill/>
            <a:ln w="9525">
              <a:noFill/>
              <a:miter lim="800000"/>
              <a:headEnd/>
              <a:tailEnd/>
            </a:ln>
            <a:effectLst/>
          </p:spPr>
        </p:pic>
        <p:sp>
          <p:nvSpPr>
            <p:cNvPr id="4" name="TextBox 3"/>
            <p:cNvSpPr txBox="1"/>
            <p:nvPr/>
          </p:nvSpPr>
          <p:spPr>
            <a:xfrm>
              <a:off x="3200400" y="152400"/>
              <a:ext cx="2470100" cy="369332"/>
            </a:xfrm>
            <a:prstGeom prst="rect">
              <a:avLst/>
            </a:prstGeom>
            <a:noFill/>
          </p:spPr>
          <p:txBody>
            <a:bodyPr wrap="none" rtlCol="0">
              <a:spAutoFit/>
            </a:bodyPr>
            <a:lstStyle/>
            <a:p>
              <a:r>
                <a:rPr lang="en-US" dirty="0" smtClean="0"/>
                <a:t>Galaxy and its spiral arm</a:t>
              </a:r>
              <a:endParaRPr lang="en-IN"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371600" y="152400"/>
            <a:ext cx="7505581" cy="5289292"/>
            <a:chOff x="1371600" y="152400"/>
            <a:chExt cx="7505581" cy="5289292"/>
          </a:xfrm>
        </p:grpSpPr>
        <p:sp>
          <p:nvSpPr>
            <p:cNvPr id="2" name="TextBox 1"/>
            <p:cNvSpPr txBox="1"/>
            <p:nvPr/>
          </p:nvSpPr>
          <p:spPr>
            <a:xfrm>
              <a:off x="3733800" y="152400"/>
              <a:ext cx="1380506" cy="338554"/>
            </a:xfrm>
            <a:prstGeom prst="rect">
              <a:avLst/>
            </a:prstGeom>
            <a:noFill/>
          </p:spPr>
          <p:txBody>
            <a:bodyPr wrap="none" rtlCol="0">
              <a:spAutoFit/>
            </a:bodyPr>
            <a:lstStyle/>
            <a:p>
              <a:r>
                <a:rPr lang="en-US" sz="1600" b="1" dirty="0" smtClean="0">
                  <a:latin typeface="Arial Unicode MS" pitchFamily="34" charset="-128"/>
                  <a:ea typeface="Arial Unicode MS" pitchFamily="34" charset="-128"/>
                  <a:cs typeface="Arial Unicode MS" pitchFamily="34" charset="-128"/>
                </a:rPr>
                <a:t>Solar </a:t>
              </a:r>
              <a:r>
                <a:rPr lang="en-US" sz="1600" b="1" i="1" dirty="0" smtClean="0">
                  <a:latin typeface="Arial Unicode MS" pitchFamily="34" charset="-128"/>
                  <a:ea typeface="Arial Unicode MS" pitchFamily="34" charset="-128"/>
                  <a:cs typeface="Arial Unicode MS" pitchFamily="34" charset="-128"/>
                </a:rPr>
                <a:t> </a:t>
              </a:r>
              <a:r>
                <a:rPr lang="en-US" sz="1600" b="1" i="1" dirty="0" err="1" smtClean="0">
                  <a:latin typeface="Arial Unicode MS" pitchFamily="34" charset="-128"/>
                  <a:ea typeface="Arial Unicode MS" pitchFamily="34" charset="-128"/>
                  <a:cs typeface="Arial Unicode MS" pitchFamily="34" charset="-128"/>
                </a:rPr>
                <a:t>yojana</a:t>
              </a:r>
              <a:endParaRPr lang="en-IN" sz="1600" b="1" i="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1371600" y="609600"/>
              <a:ext cx="7505581" cy="4832092"/>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For measure of solar system, diameter of sun itself has been taken as a </a:t>
              </a:r>
              <a:r>
                <a:rPr lang="en-US" sz="1400" i="1" dirty="0" err="1" smtClean="0">
                  <a:latin typeface="Arial Unicode MS" pitchFamily="34" charset="-128"/>
                  <a:ea typeface="Arial Unicode MS" pitchFamily="34" charset="-128"/>
                  <a:cs typeface="Arial Unicode MS" pitchFamily="34" charset="-128"/>
                </a:rPr>
                <a:t>yojana</a:t>
              </a:r>
              <a:r>
                <a:rPr lang="en-US" sz="1400" dirty="0" smtClean="0">
                  <a:latin typeface="Arial Unicode MS" pitchFamily="34" charset="-128"/>
                  <a:ea typeface="Arial Unicode MS" pitchFamily="34" charset="-128"/>
                  <a:cs typeface="Arial Unicode MS" pitchFamily="34" charset="-128"/>
                </a:rPr>
                <a:t>. It can be </a:t>
              </a:r>
            </a:p>
            <a:p>
              <a:r>
                <a:rPr lang="en-US" sz="1400" dirty="0" smtClean="0">
                  <a:latin typeface="Arial Unicode MS" pitchFamily="34" charset="-128"/>
                  <a:ea typeface="Arial Unicode MS" pitchFamily="34" charset="-128"/>
                  <a:cs typeface="Arial Unicode MS" pitchFamily="34" charset="-128"/>
                </a:rPr>
                <a:t>also called </a:t>
              </a:r>
              <a:r>
                <a:rPr lang="en-US" sz="1400" i="1" dirty="0" err="1" smtClean="0">
                  <a:latin typeface="Arial Unicode MS"/>
                  <a:ea typeface="Arial Unicode MS"/>
                  <a:cs typeface="Arial Unicode MS"/>
                </a:rPr>
                <a:t>Ātmā-yojana</a:t>
              </a:r>
              <a:r>
                <a:rPr lang="en-US" sz="1400" dirty="0" smtClean="0">
                  <a:latin typeface="Arial Unicode MS"/>
                  <a:ea typeface="Arial Unicode MS"/>
                  <a:cs typeface="Arial Unicode MS"/>
                </a:rPr>
                <a:t>, as sun is </a:t>
              </a:r>
              <a:r>
                <a:rPr lang="en-US" sz="1400" i="1" dirty="0" err="1" smtClean="0">
                  <a:latin typeface="Arial Unicode MS"/>
                  <a:ea typeface="Arial Unicode MS"/>
                  <a:cs typeface="Arial Unicode MS"/>
                </a:rPr>
                <a:t>ātmā</a:t>
              </a:r>
              <a:r>
                <a:rPr lang="en-US" sz="1400" dirty="0" smtClean="0">
                  <a:latin typeface="Arial Unicode MS"/>
                  <a:ea typeface="Arial Unicode MS"/>
                  <a:cs typeface="Arial Unicode MS"/>
                </a:rPr>
                <a:t> (soul) of universe (</a:t>
              </a:r>
              <a:r>
                <a:rPr lang="en-US" sz="1400" i="1" dirty="0" err="1" smtClean="0">
                  <a:latin typeface="Arial Unicode MS"/>
                  <a:ea typeface="Arial Unicode MS"/>
                  <a:cs typeface="Arial Unicode MS"/>
                </a:rPr>
                <a:t>Yajurveda</a:t>
              </a:r>
              <a:r>
                <a:rPr lang="en-US" sz="1400" dirty="0" smtClean="0">
                  <a:latin typeface="Arial Unicode MS"/>
                  <a:ea typeface="Arial Unicode MS"/>
                  <a:cs typeface="Arial Unicode MS"/>
                </a:rPr>
                <a:t> 7/42 etc.)</a:t>
              </a:r>
            </a:p>
            <a:p>
              <a:r>
                <a:rPr lang="en-US" sz="1400" dirty="0" smtClean="0">
                  <a:latin typeface="Arial Unicode MS" pitchFamily="34" charset="-128"/>
                  <a:ea typeface="Arial Unicode MS" pitchFamily="34" charset="-128"/>
                  <a:cs typeface="Arial Unicode MS" pitchFamily="34" charset="-128"/>
                </a:rPr>
                <a:t>It is seen from </a:t>
              </a:r>
              <a:r>
                <a:rPr lang="en-US" sz="1400" i="1" dirty="0" err="1" smtClean="0">
                  <a:latin typeface="Arial Unicode MS" pitchFamily="34" charset="-128"/>
                  <a:ea typeface="Arial Unicode MS" pitchFamily="34" charset="-128"/>
                  <a:cs typeface="Arial Unicode MS" pitchFamily="34" charset="-128"/>
                </a:rPr>
                <a:t>V</a:t>
              </a:r>
              <a:r>
                <a:rPr lang="en-US" sz="1400" i="1" dirty="0" err="1" smtClean="0">
                  <a:latin typeface="Arial Unicode MS"/>
                  <a:ea typeface="Arial Unicode MS"/>
                  <a:cs typeface="Arial Unicode MS"/>
                </a:rPr>
                <a:t>āyu</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purā</a:t>
              </a:r>
              <a:r>
                <a:rPr lang="lv-LV" sz="1400" i="1" dirty="0" smtClean="0">
                  <a:latin typeface="Arial Unicode MS"/>
                  <a:ea typeface="Arial Unicode MS"/>
                  <a:cs typeface="Arial Unicode MS"/>
                </a:rPr>
                <a:t>ņ</a:t>
              </a:r>
              <a:r>
                <a:rPr lang="en-US" sz="1400" i="1" dirty="0" smtClean="0">
                  <a:latin typeface="Arial Unicode MS"/>
                  <a:ea typeface="Arial Unicode MS"/>
                  <a:cs typeface="Arial Unicode MS"/>
                </a:rPr>
                <a:t>a </a:t>
              </a:r>
              <a:r>
                <a:rPr lang="en-US" sz="1400" dirty="0" smtClean="0">
                  <a:latin typeface="Arial Unicode MS"/>
                  <a:ea typeface="Arial Unicode MS"/>
                  <a:cs typeface="Arial Unicode MS"/>
                </a:rPr>
                <a:t>(6/12) where </a:t>
              </a:r>
              <a:r>
                <a:rPr lang="en-US" sz="1400" i="1" dirty="0" err="1" smtClean="0">
                  <a:latin typeface="Arial Unicode MS"/>
                  <a:ea typeface="Arial Unicode MS"/>
                  <a:cs typeface="Arial Unicode MS"/>
                </a:rPr>
                <a:t>Varāha</a:t>
              </a:r>
              <a:r>
                <a:rPr lang="en-US" sz="1400" dirty="0" smtClean="0">
                  <a:latin typeface="Arial Unicode MS"/>
                  <a:ea typeface="Arial Unicode MS"/>
                  <a:cs typeface="Arial Unicode MS"/>
                </a:rPr>
                <a:t> is stated 100 </a:t>
              </a:r>
              <a:r>
                <a:rPr lang="en-US" sz="1400" i="1" dirty="0" err="1" smtClean="0">
                  <a:latin typeface="Arial Unicode MS"/>
                  <a:ea typeface="Arial Unicode MS"/>
                  <a:cs typeface="Arial Unicode MS"/>
                </a:rPr>
                <a:t>yojana</a:t>
              </a:r>
              <a:r>
                <a:rPr lang="en-US" sz="1400" dirty="0" smtClean="0">
                  <a:latin typeface="Arial Unicode MS"/>
                  <a:ea typeface="Arial Unicode MS"/>
                  <a:cs typeface="Arial Unicode MS"/>
                </a:rPr>
                <a:t> high and 10  </a:t>
              </a:r>
              <a:r>
                <a:rPr lang="en-US" sz="1400" i="1" dirty="0" err="1" smtClean="0">
                  <a:latin typeface="Arial Unicode MS"/>
                  <a:ea typeface="Arial Unicode MS"/>
                  <a:cs typeface="Arial Unicode MS"/>
                </a:rPr>
                <a:t>yojana</a:t>
              </a:r>
              <a:endParaRPr lang="en-US" sz="1400" i="1" dirty="0" smtClean="0">
                <a:latin typeface="Arial Unicode MS"/>
                <a:ea typeface="Arial Unicode MS"/>
                <a:cs typeface="Arial Unicode MS"/>
              </a:endParaRPr>
            </a:p>
            <a:p>
              <a:r>
                <a:rPr lang="en-US" sz="1400" dirty="0" smtClean="0">
                  <a:latin typeface="Arial Unicode MS"/>
                  <a:ea typeface="Arial Unicode MS"/>
                  <a:cs typeface="Arial Unicode MS"/>
                </a:rPr>
                <a:t>wide. As it is description of solar system, height of from sun is 100 </a:t>
              </a:r>
              <a:r>
                <a:rPr lang="en-US" sz="1400" i="1" dirty="0" err="1" smtClean="0">
                  <a:latin typeface="Arial Unicode MS"/>
                  <a:ea typeface="Arial Unicode MS"/>
                  <a:cs typeface="Arial Unicode MS"/>
                </a:rPr>
                <a:t>yojana</a:t>
              </a:r>
              <a:r>
                <a:rPr lang="en-US" sz="1400" dirty="0" smtClean="0">
                  <a:latin typeface="Arial Unicode MS"/>
                  <a:ea typeface="Arial Unicode MS"/>
                  <a:cs typeface="Arial Unicode MS"/>
                </a:rPr>
                <a:t> and in its body of </a:t>
              </a:r>
            </a:p>
            <a:p>
              <a:r>
                <a:rPr lang="en-US" sz="1400" dirty="0" smtClean="0">
                  <a:latin typeface="Arial Unicode MS"/>
                  <a:ea typeface="Arial Unicode MS"/>
                  <a:cs typeface="Arial Unicode MS"/>
                </a:rPr>
                <a:t>10 </a:t>
              </a:r>
              <a:r>
                <a:rPr lang="en-US" sz="1400" i="1" dirty="0" err="1" smtClean="0">
                  <a:latin typeface="Arial Unicode MS"/>
                  <a:ea typeface="Arial Unicode MS"/>
                  <a:cs typeface="Arial Unicode MS"/>
                </a:rPr>
                <a:t>yojana</a:t>
              </a:r>
              <a:r>
                <a:rPr lang="en-US" sz="1400" dirty="0" smtClean="0">
                  <a:latin typeface="Arial Unicode MS"/>
                  <a:ea typeface="Arial Unicode MS"/>
                  <a:cs typeface="Arial Unicode MS"/>
                </a:rPr>
                <a:t>, earth is like a dot on its tooth. Thus earth is between 100 and110 </a:t>
              </a:r>
              <a:r>
                <a:rPr lang="en-US" sz="1400" i="1" dirty="0" err="1" smtClean="0">
                  <a:latin typeface="Arial Unicode MS"/>
                  <a:ea typeface="Arial Unicode MS"/>
                  <a:cs typeface="Arial Unicode MS"/>
                </a:rPr>
                <a:t>yojanas</a:t>
              </a:r>
              <a:r>
                <a:rPr lang="en-US" sz="1400" dirty="0" smtClean="0">
                  <a:latin typeface="Arial Unicode MS"/>
                  <a:ea typeface="Arial Unicode MS"/>
                  <a:cs typeface="Arial Unicode MS"/>
                </a:rPr>
                <a:t> from </a:t>
              </a:r>
            </a:p>
            <a:p>
              <a:r>
                <a:rPr lang="en-US" sz="1400" dirty="0" smtClean="0">
                  <a:latin typeface="Arial Unicode MS"/>
                  <a:ea typeface="Arial Unicode MS"/>
                  <a:cs typeface="Arial Unicode MS"/>
                </a:rPr>
                <a:t>sun. Taking sun-diameter as unit, it is 108-109 diameters.  </a:t>
              </a:r>
            </a:p>
            <a:p>
              <a:r>
                <a:rPr lang="en-US" sz="1400" dirty="0" smtClean="0">
                  <a:latin typeface="Arial Unicode MS"/>
                  <a:ea typeface="Arial Unicode MS"/>
                  <a:cs typeface="Arial Unicode MS"/>
                </a:rPr>
                <a:t>Examples-</a:t>
              </a:r>
            </a:p>
            <a:p>
              <a:pPr marL="228600" indent="-228600">
                <a:buAutoNum type="arabicParenBoth"/>
              </a:pPr>
              <a:r>
                <a:rPr lang="en-US" sz="1400" dirty="0" smtClean="0">
                  <a:latin typeface="Arial Unicode MS"/>
                  <a:ea typeface="Arial Unicode MS"/>
                  <a:cs typeface="Arial Unicode MS"/>
                </a:rPr>
                <a:t>Heat zone (</a:t>
              </a:r>
              <a:r>
                <a:rPr lang="en-US" sz="1400" i="1" dirty="0" err="1" smtClean="0">
                  <a:latin typeface="Arial Unicode MS"/>
                  <a:ea typeface="Arial Unicode MS"/>
                  <a:cs typeface="Arial Unicode MS"/>
                </a:rPr>
                <a:t>Tāpa-kśetra</a:t>
              </a:r>
              <a:r>
                <a:rPr lang="en-US" sz="1400" dirty="0" smtClean="0">
                  <a:latin typeface="Arial Unicode MS"/>
                  <a:ea typeface="Arial Unicode MS"/>
                  <a:cs typeface="Arial Unicode MS"/>
                </a:rPr>
                <a:t>)-Up to 100 </a:t>
              </a:r>
              <a:r>
                <a:rPr lang="en-US" sz="1400" i="1" dirty="0" err="1" smtClean="0">
                  <a:latin typeface="Arial Unicode MS"/>
                  <a:ea typeface="Arial Unicode MS"/>
                  <a:cs typeface="Arial Unicode MS"/>
                </a:rPr>
                <a:t>yojanas</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from sun-</a:t>
              </a:r>
            </a:p>
            <a:p>
              <a:pPr marL="228600" indent="-228600"/>
              <a:r>
                <a:rPr lang="hi-IN" sz="1400" dirty="0" smtClean="0">
                  <a:latin typeface="Arial Unicode MS"/>
                  <a:ea typeface="Arial Unicode MS"/>
                  <a:cs typeface="Arial Unicode MS"/>
                </a:rPr>
                <a:t>शत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योजने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ह</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एष</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आदित्य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इतस्तपति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कौषीतकि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ब्राह्मण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उपनिषद्</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८</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३</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एष</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आदित्यः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एक</a:t>
              </a:r>
              <a:r>
                <a:rPr lang="en-US" sz="1400" dirty="0" smtClean="0">
                  <a:latin typeface="Arial Unicode MS"/>
                  <a:ea typeface="Arial Unicode MS"/>
                  <a:cs typeface="Arial Unicode MS"/>
                </a:rPr>
                <a:t> </a:t>
              </a:r>
            </a:p>
            <a:p>
              <a:pPr marL="228600" indent="-228600"/>
              <a:r>
                <a:rPr lang="hi-IN" sz="1400" dirty="0" smtClean="0">
                  <a:latin typeface="Arial Unicode MS"/>
                  <a:ea typeface="Arial Unicode MS"/>
                  <a:cs typeface="Arial Unicode MS"/>
                </a:rPr>
                <a:t>शतविधस्तस्य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रश्मयः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शतविधा</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एष एवैक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शततमो</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य एष</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तपति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शतपथ ब्राह्मण १०</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२</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४</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३</a:t>
              </a:r>
              <a:r>
                <a:rPr lang="en-US" sz="1400" dirty="0" smtClean="0">
                  <a:latin typeface="Arial Unicode MS"/>
                  <a:ea typeface="Arial Unicode MS"/>
                  <a:cs typeface="Arial Unicode MS"/>
                </a:rPr>
                <a:t>)</a:t>
              </a:r>
            </a:p>
            <a:p>
              <a:pPr marL="228600" indent="-228600"/>
              <a:r>
                <a:rPr lang="en-US" sz="1400" dirty="0" smtClean="0">
                  <a:latin typeface="Arial Unicode MS" pitchFamily="34" charset="-128"/>
                  <a:ea typeface="Arial Unicode MS" pitchFamily="34" charset="-128"/>
                  <a:cs typeface="Arial Unicode MS" pitchFamily="34" charset="-128"/>
                  <a:sym typeface="Wingdings" pitchFamily="2" charset="2"/>
                </a:rPr>
                <a:t>(2) Bright zone (</a:t>
              </a:r>
              <a:r>
                <a:rPr lang="en-US" sz="1400" i="1" dirty="0" err="1" smtClean="0">
                  <a:latin typeface="Arial Unicode MS" pitchFamily="34" charset="-128"/>
                  <a:ea typeface="Arial Unicode MS" pitchFamily="34" charset="-128"/>
                  <a:cs typeface="Arial Unicode MS" pitchFamily="34" charset="-128"/>
                  <a:sym typeface="Wingdings" pitchFamily="2" charset="2"/>
                </a:rPr>
                <a:t>Ra</a:t>
              </a:r>
              <a:r>
                <a:rPr lang="en-US" sz="1400" i="1" dirty="0" err="1" smtClean="0">
                  <a:latin typeface="Arial Unicode MS"/>
                  <a:ea typeface="Arial Unicode MS"/>
                  <a:cs typeface="Arial Unicode MS"/>
                  <a:sym typeface="Wingdings" pitchFamily="2" charset="2"/>
                </a:rPr>
                <a:t>śmi-kśetra</a:t>
              </a:r>
              <a:r>
                <a:rPr lang="en-US" sz="1400" dirty="0" smtClean="0">
                  <a:latin typeface="Arial Unicode MS"/>
                  <a:ea typeface="Arial Unicode MS"/>
                  <a:cs typeface="Arial Unicode MS"/>
                  <a:sym typeface="Wingdings" pitchFamily="2" charset="2"/>
                </a:rPr>
                <a:t>)-Up to 1000</a:t>
              </a:r>
              <a:r>
                <a:rPr lang="en-US" sz="1400" i="1" dirty="0" smtClean="0">
                  <a:latin typeface="Arial Unicode MS"/>
                  <a:ea typeface="Arial Unicode MS"/>
                  <a:cs typeface="Arial Unicode MS"/>
                  <a:sym typeface="Wingdings" pitchFamily="2" charset="2"/>
                </a:rPr>
                <a:t> </a:t>
              </a:r>
              <a:r>
                <a:rPr lang="en-US" sz="1400" i="1" dirty="0" err="1" smtClean="0">
                  <a:latin typeface="Arial Unicode MS"/>
                  <a:ea typeface="Arial Unicode MS"/>
                  <a:cs typeface="Arial Unicode MS"/>
                  <a:sym typeface="Wingdings" pitchFamily="2" charset="2"/>
                </a:rPr>
                <a:t>yojanas</a:t>
              </a:r>
              <a:r>
                <a:rPr lang="en-US" sz="1400" i="1" dirty="0" smtClean="0">
                  <a:latin typeface="Arial Unicode MS"/>
                  <a:ea typeface="Arial Unicode MS"/>
                  <a:cs typeface="Arial Unicode MS"/>
                  <a:sym typeface="Wingdings" pitchFamily="2" charset="2"/>
                </a:rPr>
                <a:t> </a:t>
              </a:r>
              <a:r>
                <a:rPr lang="en-US" sz="1400" dirty="0" smtClean="0">
                  <a:latin typeface="Arial Unicode MS"/>
                  <a:ea typeface="Arial Unicode MS"/>
                  <a:cs typeface="Arial Unicode MS"/>
                  <a:sym typeface="Wingdings" pitchFamily="2" charset="2"/>
                </a:rPr>
                <a:t>from sun-</a:t>
              </a:r>
              <a:r>
                <a:rPr lang="hi-IN" sz="1400" dirty="0" smtClean="0">
                  <a:latin typeface="Arial Unicode MS"/>
                  <a:ea typeface="Arial Unicode MS"/>
                  <a:cs typeface="Arial Unicode MS"/>
                  <a:sym typeface="Wingdings" pitchFamily="2" charset="2"/>
                </a:rPr>
                <a:t>युक्ता</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ह्यस्य</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इन्द्रस्य</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हरयः</a:t>
              </a:r>
              <a:r>
                <a:rPr lang="en-US" sz="1400" dirty="0" smtClean="0">
                  <a:latin typeface="Arial Unicode MS"/>
                  <a:ea typeface="Arial Unicode MS"/>
                  <a:cs typeface="Arial Unicode MS"/>
                  <a:sym typeface="Wingdings" pitchFamily="2" charset="2"/>
                </a:rPr>
                <a:t> </a:t>
              </a:r>
            </a:p>
            <a:p>
              <a:pPr marL="228600" indent="-228600"/>
              <a:r>
                <a:rPr lang="hi-IN" sz="1400" dirty="0" smtClean="0">
                  <a:latin typeface="Arial Unicode MS"/>
                  <a:ea typeface="Arial Unicode MS"/>
                  <a:cs typeface="Arial Unicode MS"/>
                  <a:sym typeface="Wingdings" pitchFamily="2" charset="2"/>
                </a:rPr>
                <a:t>शतादशेति</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सहस्रं</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हैत</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आदित्यस्य</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रश्मयः</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इन्द्रः</a:t>
              </a:r>
              <a:r>
                <a:rPr lang="en-US" sz="1400" dirty="0" smtClean="0">
                  <a:latin typeface="Arial Unicode MS"/>
                  <a:ea typeface="Arial Unicode MS"/>
                  <a:cs typeface="Arial Unicode MS"/>
                  <a:sym typeface="Wingdings" pitchFamily="2" charset="2"/>
                </a:rPr>
                <a:t>=</a:t>
              </a:r>
              <a:r>
                <a:rPr lang="hi-IN" sz="1400" dirty="0" smtClean="0">
                  <a:latin typeface="Arial Unicode MS"/>
                  <a:ea typeface="Arial Unicode MS"/>
                  <a:cs typeface="Arial Unicode MS"/>
                  <a:sym typeface="Wingdings" pitchFamily="2" charset="2"/>
                </a:rPr>
                <a:t>आदित्यः</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जैमिनीय</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rPr>
                <a:t>उपनिषद्</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ब्राह्मण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sym typeface="Wingdings" pitchFamily="2" charset="2"/>
                </a:rPr>
                <a:t>१</a:t>
              </a:r>
              <a:r>
                <a:rPr lang="en-US" sz="1400" dirty="0" smtClean="0">
                  <a:latin typeface="Arial Unicode MS"/>
                  <a:ea typeface="Arial Unicode MS"/>
                  <a:cs typeface="Arial Unicode MS"/>
                  <a:sym typeface="Wingdings" pitchFamily="2" charset="2"/>
                </a:rPr>
                <a:t>/</a:t>
              </a:r>
              <a:r>
                <a:rPr lang="hi-IN" sz="1400" dirty="0" smtClean="0">
                  <a:latin typeface="Arial Unicode MS"/>
                  <a:ea typeface="Arial Unicode MS"/>
                  <a:cs typeface="Arial Unicode MS"/>
                  <a:sym typeface="Wingdings" pitchFamily="2" charset="2"/>
                </a:rPr>
                <a:t>४४</a:t>
              </a:r>
              <a:r>
                <a:rPr lang="en-US" sz="1400" dirty="0" smtClean="0">
                  <a:latin typeface="Arial Unicode MS"/>
                  <a:ea typeface="Arial Unicode MS"/>
                  <a:cs typeface="Arial Unicode MS"/>
                  <a:sym typeface="Wingdings" pitchFamily="2" charset="2"/>
                </a:rPr>
                <a:t>/</a:t>
              </a:r>
              <a:r>
                <a:rPr lang="hi-IN" sz="1400" dirty="0" smtClean="0">
                  <a:latin typeface="Arial Unicode MS"/>
                  <a:ea typeface="Arial Unicode MS"/>
                  <a:cs typeface="Arial Unicode MS"/>
                  <a:sym typeface="Wingdings" pitchFamily="2" charset="2"/>
                </a:rPr>
                <a:t>५</a:t>
              </a:r>
              <a:r>
                <a:rPr lang="en-US" sz="1400" dirty="0" smtClean="0">
                  <a:latin typeface="Arial Unicode MS"/>
                  <a:ea typeface="Arial Unicode MS"/>
                  <a:cs typeface="Arial Unicode MS"/>
                  <a:sym typeface="Wingdings" pitchFamily="2" charset="2"/>
                </a:rPr>
                <a:t>)</a:t>
              </a:r>
            </a:p>
            <a:p>
              <a:pPr marL="228600" indent="-228600"/>
              <a:r>
                <a:rPr lang="en-US" sz="1400" dirty="0" smtClean="0">
                  <a:latin typeface="Arial Unicode MS"/>
                  <a:ea typeface="Arial Unicode MS"/>
                  <a:cs typeface="Arial Unicode MS"/>
                  <a:sym typeface="Wingdings" pitchFamily="2" charset="2"/>
                </a:rPr>
                <a:t>अ</a:t>
              </a:r>
              <a:r>
                <a:rPr lang="hi-IN" sz="1400" dirty="0" smtClean="0">
                  <a:latin typeface="Arial Unicode MS"/>
                  <a:ea typeface="Arial Unicode MS"/>
                  <a:cs typeface="Arial Unicode MS"/>
                  <a:sym typeface="Wingdings" pitchFamily="2" charset="2"/>
                </a:rPr>
                <a:t>सौ</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यस्ताम्रो</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अरुण</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उत</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बभ्रुः</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सुमङ्गलः</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ये</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चैनं</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रुद्रा</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अभितो</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दिक्षु</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श्रिताः</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सहस्रोऽवैषां</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हेड</a:t>
              </a:r>
              <a:r>
                <a:rPr lang="en-US" sz="1400" dirty="0" smtClean="0">
                  <a:latin typeface="Arial Unicode MS"/>
                  <a:ea typeface="Arial Unicode MS"/>
                  <a:cs typeface="Arial Unicode MS"/>
                  <a:sym typeface="Wingdings" pitchFamily="2" charset="2"/>
                </a:rPr>
                <a:t> </a:t>
              </a:r>
              <a:r>
                <a:rPr lang="hi-IN" sz="1400" dirty="0" smtClean="0">
                  <a:latin typeface="Arial Unicode MS"/>
                  <a:ea typeface="Arial Unicode MS"/>
                  <a:cs typeface="Arial Unicode MS"/>
                  <a:sym typeface="Wingdings" pitchFamily="2" charset="2"/>
                </a:rPr>
                <a:t>ईमहे</a:t>
              </a:r>
              <a:r>
                <a:rPr lang="en-US" sz="1400" dirty="0" smtClean="0">
                  <a:latin typeface="Arial Unicode MS"/>
                  <a:ea typeface="Arial Unicode MS"/>
                  <a:cs typeface="Arial Unicode MS"/>
                  <a:sym typeface="Wingdings" pitchFamily="2" charset="2"/>
                </a:rPr>
                <a:t> ॥ (</a:t>
              </a:r>
              <a:r>
                <a:rPr lang="hi-IN" sz="1400" dirty="0" smtClean="0">
                  <a:latin typeface="Arial Unicode MS"/>
                  <a:ea typeface="Arial Unicode MS"/>
                  <a:cs typeface="Arial Unicode MS"/>
                  <a:sym typeface="Wingdings" pitchFamily="2" charset="2"/>
                </a:rPr>
                <a:t>वा</a:t>
              </a:r>
              <a:r>
                <a:rPr lang="en-US" sz="1400" dirty="0" smtClean="0">
                  <a:latin typeface="Arial Unicode MS"/>
                  <a:ea typeface="Arial Unicode MS"/>
                  <a:cs typeface="Arial Unicode MS"/>
                  <a:sym typeface="Wingdings" pitchFamily="2" charset="2"/>
                </a:rPr>
                <a:t>.</a:t>
              </a:r>
              <a:r>
                <a:rPr lang="hi-IN" sz="1400" dirty="0" smtClean="0">
                  <a:latin typeface="Arial Unicode MS"/>
                  <a:ea typeface="Arial Unicode MS"/>
                  <a:cs typeface="Arial Unicode MS"/>
                  <a:sym typeface="Wingdings" pitchFamily="2" charset="2"/>
                </a:rPr>
                <a:t>यजु</a:t>
              </a:r>
              <a:r>
                <a:rPr lang="en-US" sz="1400" dirty="0" smtClean="0">
                  <a:latin typeface="Arial Unicode MS"/>
                  <a:ea typeface="Arial Unicode MS"/>
                  <a:cs typeface="Arial Unicode MS"/>
                  <a:sym typeface="Wingdings" pitchFamily="2" charset="2"/>
                </a:rPr>
                <a:t>.</a:t>
              </a:r>
              <a:r>
                <a:rPr lang="hi-IN" sz="1400" dirty="0" smtClean="0">
                  <a:latin typeface="Arial Unicode MS"/>
                  <a:ea typeface="Arial Unicode MS"/>
                  <a:cs typeface="Arial Unicode MS"/>
                  <a:sym typeface="Wingdings" pitchFamily="2" charset="2"/>
                </a:rPr>
                <a:t>१६</a:t>
              </a:r>
              <a:r>
                <a:rPr lang="en-US" sz="1400" dirty="0" smtClean="0">
                  <a:latin typeface="Arial Unicode MS"/>
                  <a:ea typeface="Arial Unicode MS"/>
                  <a:cs typeface="Arial Unicode MS"/>
                  <a:sym typeface="Wingdings" pitchFamily="2" charset="2"/>
                </a:rPr>
                <a:t>/</a:t>
              </a:r>
              <a:r>
                <a:rPr lang="hi-IN" sz="1400" dirty="0" smtClean="0">
                  <a:latin typeface="Arial Unicode MS"/>
                  <a:ea typeface="Arial Unicode MS"/>
                  <a:cs typeface="Arial Unicode MS"/>
                  <a:sym typeface="Wingdings" pitchFamily="2" charset="2"/>
                </a:rPr>
                <a:t>६</a:t>
              </a:r>
              <a:r>
                <a:rPr lang="en-US" sz="1400" dirty="0" smtClean="0">
                  <a:latin typeface="Arial Unicode MS"/>
                  <a:ea typeface="Arial Unicode MS"/>
                  <a:cs typeface="Arial Unicode MS"/>
                  <a:sym typeface="Wingdings" pitchFamily="2" charset="2"/>
                </a:rPr>
                <a:t>)</a:t>
              </a:r>
            </a:p>
            <a:p>
              <a:pPr marL="228600" indent="-228600"/>
              <a:r>
                <a:rPr lang="en-US" sz="1400" dirty="0" smtClean="0">
                  <a:latin typeface="Arial Unicode MS" pitchFamily="34" charset="-128"/>
                  <a:ea typeface="Arial Unicode MS" pitchFamily="34" charset="-128"/>
                  <a:cs typeface="Arial Unicode MS" pitchFamily="34" charset="-128"/>
                  <a:sym typeface="Wingdings" pitchFamily="2" charset="2"/>
                </a:rPr>
                <a:t>(3) </a:t>
              </a:r>
              <a:r>
                <a:rPr lang="en-US" sz="1400" i="1" dirty="0" err="1" smtClean="0">
                  <a:latin typeface="Arial Unicode MS" pitchFamily="34" charset="-128"/>
                  <a:ea typeface="Arial Unicode MS" pitchFamily="34" charset="-128"/>
                  <a:cs typeface="Arial Unicode MS" pitchFamily="34" charset="-128"/>
                  <a:sym typeface="Wingdings" pitchFamily="2" charset="2"/>
                </a:rPr>
                <a:t>Maitreya</a:t>
              </a:r>
              <a:r>
                <a:rPr lang="en-US" sz="1400" i="1" dirty="0" smtClean="0">
                  <a:latin typeface="Arial Unicode MS" pitchFamily="34" charset="-128"/>
                  <a:ea typeface="Arial Unicode MS" pitchFamily="34" charset="-128"/>
                  <a:cs typeface="Arial Unicode MS" pitchFamily="34" charset="-128"/>
                  <a:sym typeface="Wingdings" pitchFamily="2" charset="2"/>
                </a:rPr>
                <a:t> Ma</a:t>
              </a:r>
              <a:r>
                <a:rPr lang="lv-LV" sz="1400" i="1" dirty="0" smtClean="0">
                  <a:latin typeface="Arial Unicode MS"/>
                  <a:ea typeface="Arial Unicode MS"/>
                  <a:cs typeface="Arial Unicode MS"/>
                  <a:sym typeface="Wingdings" pitchFamily="2" charset="2"/>
                </a:rPr>
                <a:t>ņɖ</a:t>
              </a:r>
              <a:r>
                <a:rPr lang="en-US" sz="1400" i="1" dirty="0" smtClean="0">
                  <a:latin typeface="Arial Unicode MS"/>
                  <a:ea typeface="Arial Unicode MS"/>
                  <a:cs typeface="Arial Unicode MS"/>
                  <a:sym typeface="Wingdings" pitchFamily="2" charset="2"/>
                </a:rPr>
                <a:t>ala </a:t>
              </a:r>
              <a:r>
                <a:rPr lang="en-US" sz="1400" dirty="0" smtClean="0">
                  <a:latin typeface="Arial Unicode MS"/>
                  <a:ea typeface="Arial Unicode MS"/>
                  <a:cs typeface="Arial Unicode MS"/>
                  <a:sym typeface="Wingdings" pitchFamily="2" charset="2"/>
                </a:rPr>
                <a:t>-1 </a:t>
              </a:r>
              <a:r>
                <a:rPr lang="en-US" sz="1400" i="1" dirty="0" err="1" smtClean="0">
                  <a:latin typeface="Arial Unicode MS"/>
                  <a:ea typeface="Arial Unicode MS"/>
                  <a:cs typeface="Arial Unicode MS"/>
                  <a:sym typeface="Wingdings" pitchFamily="2" charset="2"/>
                </a:rPr>
                <a:t>lakh</a:t>
              </a:r>
              <a:r>
                <a:rPr lang="en-US" sz="1400" i="1" dirty="0" smtClean="0">
                  <a:latin typeface="Arial Unicode MS"/>
                  <a:ea typeface="Arial Unicode MS"/>
                  <a:cs typeface="Arial Unicode MS"/>
                  <a:sym typeface="Wingdings" pitchFamily="2" charset="2"/>
                </a:rPr>
                <a:t> </a:t>
              </a:r>
              <a:r>
                <a:rPr lang="en-US" sz="1400" i="1" dirty="0" err="1" smtClean="0">
                  <a:latin typeface="Arial Unicode MS"/>
                  <a:ea typeface="Arial Unicode MS"/>
                  <a:cs typeface="Arial Unicode MS"/>
                  <a:sym typeface="Wingdings" pitchFamily="2" charset="2"/>
                </a:rPr>
                <a:t>yojanas-Viş</a:t>
              </a:r>
              <a:r>
                <a:rPr lang="lv-LV" sz="1400" i="1" dirty="0" smtClean="0">
                  <a:latin typeface="Arial Unicode MS"/>
                  <a:ea typeface="Arial Unicode MS"/>
                  <a:cs typeface="Arial Unicode MS"/>
                  <a:sym typeface="Wingdings" pitchFamily="2" charset="2"/>
                </a:rPr>
                <a:t>ņ</a:t>
              </a:r>
              <a:r>
                <a:rPr lang="en-US" sz="1400" i="1" dirty="0" smtClean="0">
                  <a:latin typeface="Arial Unicode MS"/>
                  <a:ea typeface="Arial Unicode MS"/>
                  <a:cs typeface="Arial Unicode MS"/>
                  <a:sym typeface="Wingdings" pitchFamily="2" charset="2"/>
                </a:rPr>
                <a:t>u </a:t>
              </a:r>
              <a:r>
                <a:rPr lang="en-US" sz="1400" i="1" dirty="0" err="1" smtClean="0">
                  <a:latin typeface="Arial Unicode MS"/>
                  <a:ea typeface="Arial Unicode MS"/>
                  <a:cs typeface="Arial Unicode MS"/>
                  <a:sym typeface="Wingdings" pitchFamily="2" charset="2"/>
                </a:rPr>
                <a:t>pur</a:t>
              </a:r>
              <a:r>
                <a:rPr lang="lv-LV" sz="1400" i="1" dirty="0" smtClean="0">
                  <a:latin typeface="Arial Unicode MS"/>
                  <a:ea typeface="Arial Unicode MS"/>
                  <a:cs typeface="Arial Unicode MS"/>
                  <a:sym typeface="Wingdings" pitchFamily="2" charset="2"/>
                </a:rPr>
                <a:t>āņ</a:t>
              </a:r>
              <a:r>
                <a:rPr lang="en-US" sz="1400" i="1" dirty="0" smtClean="0">
                  <a:latin typeface="Arial Unicode MS"/>
                  <a:ea typeface="Arial Unicode MS"/>
                  <a:cs typeface="Arial Unicode MS"/>
                  <a:sym typeface="Wingdings" pitchFamily="2" charset="2"/>
                </a:rPr>
                <a:t>a </a:t>
              </a:r>
              <a:r>
                <a:rPr lang="en-US" sz="1400" dirty="0" smtClean="0">
                  <a:latin typeface="Arial Unicode MS"/>
                  <a:ea typeface="Arial Unicode MS"/>
                  <a:cs typeface="Arial Unicode MS"/>
                  <a:sym typeface="Wingdings" pitchFamily="2" charset="2"/>
                </a:rPr>
                <a:t>(2/8)</a:t>
              </a:r>
            </a:p>
            <a:p>
              <a:pPr marL="228600" indent="-228600"/>
              <a:r>
                <a:rPr lang="en-US" sz="1400" dirty="0" smtClean="0">
                  <a:latin typeface="Arial Unicode MS"/>
                  <a:ea typeface="Arial Unicode MS"/>
                  <a:cs typeface="Arial Unicode MS"/>
                  <a:sym typeface="Wingdings" pitchFamily="2" charset="2"/>
                </a:rPr>
                <a:t>Wheel of </a:t>
              </a:r>
              <a:r>
                <a:rPr lang="en-US" sz="1400" i="1" dirty="0" smtClean="0">
                  <a:latin typeface="Arial Unicode MS"/>
                  <a:ea typeface="Arial Unicode MS"/>
                  <a:cs typeface="Arial Unicode MS"/>
                  <a:sym typeface="Wingdings" pitchFamily="2" charset="2"/>
                </a:rPr>
                <a:t>ratha</a:t>
              </a:r>
              <a:r>
                <a:rPr lang="en-US" sz="1400" dirty="0" smtClean="0">
                  <a:latin typeface="Arial Unicode MS"/>
                  <a:ea typeface="Arial Unicode MS"/>
                  <a:cs typeface="Arial Unicode MS"/>
                  <a:sym typeface="Wingdings" pitchFamily="2" charset="2"/>
                </a:rPr>
                <a:t>-1000 </a:t>
              </a:r>
              <a:r>
                <a:rPr lang="en-US" sz="1400" i="1" dirty="0" err="1" smtClean="0">
                  <a:latin typeface="Arial Unicode MS"/>
                  <a:ea typeface="Arial Unicode MS"/>
                  <a:cs typeface="Arial Unicode MS"/>
                  <a:sym typeface="Wingdings" pitchFamily="2" charset="2"/>
                </a:rPr>
                <a:t>yojana</a:t>
              </a:r>
              <a:r>
                <a:rPr lang="en-US" sz="1400" i="1" dirty="0" smtClean="0">
                  <a:latin typeface="Arial Unicode MS"/>
                  <a:ea typeface="Arial Unicode MS"/>
                  <a:cs typeface="Arial Unicode MS"/>
                  <a:sym typeface="Wingdings" pitchFamily="2" charset="2"/>
                </a:rPr>
                <a:t> </a:t>
              </a:r>
              <a:r>
                <a:rPr lang="en-US" sz="1400" dirty="0" smtClean="0">
                  <a:latin typeface="Arial Unicode MS"/>
                  <a:ea typeface="Arial Unicode MS"/>
                  <a:cs typeface="Arial Unicode MS"/>
                  <a:sym typeface="Wingdings" pitchFamily="2" charset="2"/>
                </a:rPr>
                <a:t>=zone of </a:t>
              </a:r>
              <a:r>
                <a:rPr lang="en-US" sz="1400" dirty="0" err="1" smtClean="0">
                  <a:latin typeface="Arial Unicode MS"/>
                  <a:ea typeface="Arial Unicode MS"/>
                  <a:cs typeface="Arial Unicode MS"/>
                  <a:sym typeface="Wingdings" pitchFamily="2" charset="2"/>
                </a:rPr>
                <a:t>I</a:t>
              </a:r>
              <a:r>
                <a:rPr lang="en-US" sz="1400" i="1" dirty="0" err="1" smtClean="0">
                  <a:latin typeface="Arial Unicode MS"/>
                  <a:ea typeface="Arial Unicode MS"/>
                  <a:cs typeface="Arial Unicode MS"/>
                  <a:sym typeface="Wingdings" pitchFamily="2" charset="2"/>
                </a:rPr>
                <a:t>ndra</a:t>
              </a:r>
              <a:r>
                <a:rPr lang="en-US" sz="1400" dirty="0" smtClean="0">
                  <a:latin typeface="Arial Unicode MS"/>
                  <a:ea typeface="Arial Unicode MS"/>
                  <a:cs typeface="Arial Unicode MS"/>
                  <a:sym typeface="Wingdings" pitchFamily="2" charset="2"/>
                </a:rPr>
                <a:t> (</a:t>
              </a:r>
              <a:r>
                <a:rPr lang="en-US" sz="1400" i="1" dirty="0" err="1" smtClean="0">
                  <a:latin typeface="Arial Unicode MS"/>
                  <a:ea typeface="Arial Unicode MS"/>
                  <a:cs typeface="Arial Unicode MS"/>
                  <a:sym typeface="Wingdings" pitchFamily="2" charset="2"/>
                </a:rPr>
                <a:t>Sahasrākśa</a:t>
              </a:r>
              <a:r>
                <a:rPr lang="en-US" sz="1400" i="1" dirty="0" smtClean="0">
                  <a:latin typeface="Arial Unicode MS"/>
                  <a:ea typeface="Arial Unicode MS"/>
                  <a:cs typeface="Arial Unicode MS"/>
                  <a:sym typeface="Wingdings" pitchFamily="2" charset="2"/>
                </a:rPr>
                <a:t>, </a:t>
              </a:r>
              <a:r>
                <a:rPr lang="en-US" sz="1400" i="1" dirty="0" err="1" smtClean="0">
                  <a:latin typeface="Arial Unicode MS"/>
                  <a:ea typeface="Arial Unicode MS"/>
                  <a:cs typeface="Arial Unicode MS"/>
                  <a:sym typeface="Wingdings" pitchFamily="2" charset="2"/>
                </a:rPr>
                <a:t>akśa</a:t>
              </a:r>
              <a:r>
                <a:rPr lang="en-US" sz="1400" i="1" dirty="0" smtClean="0">
                  <a:latin typeface="Arial Unicode MS"/>
                  <a:ea typeface="Arial Unicode MS"/>
                  <a:cs typeface="Arial Unicode MS"/>
                  <a:sym typeface="Wingdings" pitchFamily="2" charset="2"/>
                </a:rPr>
                <a:t> </a:t>
              </a:r>
              <a:r>
                <a:rPr lang="en-US" sz="1400" dirty="0" smtClean="0">
                  <a:latin typeface="Arial Unicode MS"/>
                  <a:ea typeface="Arial Unicode MS"/>
                  <a:cs typeface="Arial Unicode MS"/>
                  <a:sym typeface="Wingdings" pitchFamily="2" charset="2"/>
                </a:rPr>
                <a:t>or </a:t>
              </a:r>
              <a:r>
                <a:rPr lang="en-US" sz="1400" i="1" dirty="0" err="1" smtClean="0">
                  <a:latin typeface="Arial Unicode MS"/>
                  <a:ea typeface="Arial Unicode MS"/>
                  <a:cs typeface="Arial Unicode MS"/>
                  <a:sym typeface="Wingdings" pitchFamily="2" charset="2"/>
                </a:rPr>
                <a:t>chakśu</a:t>
              </a:r>
              <a:r>
                <a:rPr lang="en-US" sz="1400" dirty="0" smtClean="0">
                  <a:latin typeface="Arial Unicode MS"/>
                  <a:ea typeface="Arial Unicode MS"/>
                  <a:cs typeface="Arial Unicode MS"/>
                  <a:sym typeface="Wingdings" pitchFamily="2" charset="2"/>
                </a:rPr>
                <a:t> = eye which is sun,</a:t>
              </a:r>
            </a:p>
            <a:p>
              <a:pPr marL="228600" indent="-228600"/>
              <a:r>
                <a:rPr lang="en-US" sz="1400" i="1" dirty="0" err="1" smtClean="0">
                  <a:latin typeface="Arial Unicode MS"/>
                  <a:ea typeface="Arial Unicode MS"/>
                  <a:cs typeface="Arial Unicode MS"/>
                  <a:sym typeface="Wingdings" pitchFamily="2" charset="2"/>
                </a:rPr>
                <a:t>Sahasra</a:t>
              </a:r>
              <a:r>
                <a:rPr lang="en-US" sz="1400" dirty="0" smtClean="0">
                  <a:latin typeface="Arial Unicode MS"/>
                  <a:ea typeface="Arial Unicode MS"/>
                  <a:cs typeface="Arial Unicode MS"/>
                  <a:sym typeface="Wingdings" pitchFamily="2" charset="2"/>
                </a:rPr>
                <a:t> =1000)-This is grand cycle of planetary motions up to Saturn, so it is wheel. That</a:t>
              </a:r>
            </a:p>
            <a:p>
              <a:pPr marL="228600" indent="-228600"/>
              <a:r>
                <a:rPr lang="en-US" sz="1400" dirty="0" smtClean="0">
                  <a:latin typeface="Arial Unicode MS"/>
                  <a:ea typeface="Arial Unicode MS"/>
                  <a:cs typeface="Arial Unicode MS"/>
                  <a:sym typeface="Wingdings" pitchFamily="2" charset="2"/>
                </a:rPr>
                <a:t>Is basis of </a:t>
              </a:r>
              <a:r>
                <a:rPr lang="en-US" sz="1400" dirty="0" err="1" smtClean="0">
                  <a:latin typeface="Arial Unicode MS"/>
                  <a:ea typeface="Arial Unicode MS"/>
                  <a:cs typeface="Arial Unicode MS"/>
                  <a:sym typeface="Wingdings" pitchFamily="2" charset="2"/>
                </a:rPr>
                <a:t>yugas</a:t>
              </a:r>
              <a:r>
                <a:rPr lang="en-US" sz="1400" dirty="0" smtClean="0">
                  <a:latin typeface="Arial Unicode MS"/>
                  <a:ea typeface="Arial Unicode MS"/>
                  <a:cs typeface="Arial Unicode MS"/>
                  <a:sym typeface="Wingdings" pitchFamily="2" charset="2"/>
                </a:rPr>
                <a:t> in which revolution of planets are stated (</a:t>
              </a:r>
              <a:r>
                <a:rPr lang="en-US" sz="1400" i="1" dirty="0" err="1" smtClean="0">
                  <a:latin typeface="Arial Unicode MS"/>
                  <a:ea typeface="Arial Unicode MS"/>
                  <a:cs typeface="Arial Unicode MS"/>
                  <a:sym typeface="Wingdings" pitchFamily="2" charset="2"/>
                </a:rPr>
                <a:t>Bhaga</a:t>
              </a:r>
              <a:r>
                <a:rPr lang="lv-LV" sz="1400" i="1" dirty="0" smtClean="0">
                  <a:latin typeface="Arial Unicode MS"/>
                  <a:ea typeface="Arial Unicode MS"/>
                  <a:cs typeface="Arial Unicode MS"/>
                  <a:sym typeface="Wingdings" pitchFamily="2" charset="2"/>
                </a:rPr>
                <a:t>ņ</a:t>
              </a:r>
              <a:r>
                <a:rPr lang="en-US" sz="1400" i="1" dirty="0" err="1" smtClean="0">
                  <a:latin typeface="Arial Unicode MS"/>
                  <a:ea typeface="Arial Unicode MS"/>
                  <a:cs typeface="Arial Unicode MS"/>
                  <a:sym typeface="Wingdings" pitchFamily="2" charset="2"/>
                </a:rPr>
                <a:t>opapatti</a:t>
              </a:r>
              <a:r>
                <a:rPr lang="en-US" sz="1400" dirty="0" smtClean="0">
                  <a:latin typeface="Arial Unicode MS"/>
                  <a:ea typeface="Arial Unicode MS"/>
                  <a:cs typeface="Arial Unicode MS"/>
                  <a:sym typeface="Wingdings" pitchFamily="2" charset="2"/>
                </a:rPr>
                <a:t>)</a:t>
              </a:r>
            </a:p>
            <a:p>
              <a:pPr marL="228600" indent="-228600"/>
              <a:r>
                <a:rPr lang="en-US" sz="1400" i="1" dirty="0" err="1" smtClean="0">
                  <a:latin typeface="Arial Unicode MS"/>
                  <a:ea typeface="Arial Unicode MS"/>
                  <a:cs typeface="Arial Unicode MS"/>
                  <a:sym typeface="Wingdings" pitchFamily="2" charset="2"/>
                </a:rPr>
                <a:t>Ratha</a:t>
              </a:r>
              <a:r>
                <a:rPr lang="en-US" sz="1400" i="1" dirty="0" smtClean="0">
                  <a:latin typeface="Arial Unicode MS"/>
                  <a:ea typeface="Arial Unicode MS"/>
                  <a:cs typeface="Arial Unicode MS"/>
                  <a:sym typeface="Wingdings" pitchFamily="2" charset="2"/>
                </a:rPr>
                <a:t> </a:t>
              </a:r>
              <a:r>
                <a:rPr lang="en-US" sz="1400" dirty="0" smtClean="0">
                  <a:latin typeface="Arial Unicode MS"/>
                  <a:ea typeface="Arial Unicode MS"/>
                  <a:cs typeface="Arial Unicode MS"/>
                  <a:sym typeface="Wingdings" pitchFamily="2" charset="2"/>
                </a:rPr>
                <a:t>= Diameter 9000 </a:t>
              </a:r>
              <a:r>
                <a:rPr lang="en-US" sz="1400" i="1" dirty="0" err="1" smtClean="0">
                  <a:latin typeface="Arial Unicode MS"/>
                  <a:ea typeface="Arial Unicode MS"/>
                  <a:cs typeface="Arial Unicode MS"/>
                  <a:sym typeface="Wingdings" pitchFamily="2" charset="2"/>
                </a:rPr>
                <a:t>yojana</a:t>
              </a:r>
              <a:r>
                <a:rPr lang="en-US" sz="1400" i="1" dirty="0" smtClean="0">
                  <a:latin typeface="Arial Unicode MS"/>
                  <a:ea typeface="Arial Unicode MS"/>
                  <a:cs typeface="Arial Unicode MS"/>
                  <a:sym typeface="Wingdings" pitchFamily="2" charset="2"/>
                </a:rPr>
                <a:t>. </a:t>
              </a:r>
              <a:r>
                <a:rPr lang="en-US" sz="1400" dirty="0" smtClean="0">
                  <a:latin typeface="Arial Unicode MS"/>
                  <a:ea typeface="Arial Unicode MS"/>
                  <a:cs typeface="Arial Unicode MS"/>
                  <a:sym typeface="Wingdings" pitchFamily="2" charset="2"/>
                </a:rPr>
                <a:t>Radius = 4500 </a:t>
              </a:r>
              <a:r>
                <a:rPr lang="en-US" sz="1400" i="1" dirty="0" err="1" smtClean="0">
                  <a:latin typeface="Arial Unicode MS"/>
                  <a:ea typeface="Arial Unicode MS"/>
                  <a:cs typeface="Arial Unicode MS"/>
                  <a:sym typeface="Wingdings" pitchFamily="2" charset="2"/>
                </a:rPr>
                <a:t>yojana</a:t>
              </a:r>
              <a:r>
                <a:rPr lang="en-US" sz="1400" dirty="0" smtClean="0">
                  <a:latin typeface="SHREE-DEV7-0706" pitchFamily="2" charset="0"/>
                  <a:ea typeface="Arial Unicode MS" pitchFamily="34" charset="-128"/>
                  <a:cs typeface="Arial Unicode MS" pitchFamily="34" charset="-128"/>
                  <a:sym typeface="Wingdings" pitchFamily="2" charset="2"/>
                </a:rPr>
                <a:t>, </a:t>
              </a:r>
              <a:r>
                <a:rPr lang="en-US" sz="1400" dirty="0" smtClean="0">
                  <a:latin typeface="Arial Unicode MS" pitchFamily="34" charset="-128"/>
                  <a:ea typeface="Arial Unicode MS" pitchFamily="34" charset="-128"/>
                  <a:cs typeface="Arial Unicode MS" pitchFamily="34" charset="-128"/>
                  <a:sym typeface="Wingdings" pitchFamily="2" charset="2"/>
                </a:rPr>
                <a:t>up to orbit of Pluto.</a:t>
              </a:r>
            </a:p>
            <a:p>
              <a:pPr marL="228600" indent="-228600"/>
              <a:r>
                <a:rPr lang="en-US" sz="1400" i="1" dirty="0" err="1" smtClean="0">
                  <a:latin typeface="Arial Unicode MS" pitchFamily="34" charset="-128"/>
                  <a:ea typeface="Arial Unicode MS" pitchFamily="34" charset="-128"/>
                  <a:cs typeface="Arial Unicode MS" pitchFamily="34" charset="-128"/>
                  <a:sym typeface="Wingdings" pitchFamily="2" charset="2"/>
                </a:rPr>
                <a:t>Ī</a:t>
              </a:r>
              <a:r>
                <a:rPr lang="en-US" sz="1400" i="1" dirty="0" err="1" smtClean="0">
                  <a:latin typeface="Arial Unicode MS"/>
                  <a:ea typeface="Arial Unicode MS"/>
                  <a:cs typeface="Arial Unicode MS"/>
                  <a:sym typeface="Wingdings" pitchFamily="2" charset="2"/>
                </a:rPr>
                <a:t>şā-da</a:t>
              </a:r>
              <a:r>
                <a:rPr lang="lv-LV" sz="1400" i="1" dirty="0" smtClean="0">
                  <a:latin typeface="Arial Unicode MS"/>
                  <a:ea typeface="Arial Unicode MS"/>
                  <a:cs typeface="Arial Unicode MS"/>
                  <a:sym typeface="Wingdings" pitchFamily="2" charset="2"/>
                </a:rPr>
                <a:t>ņɖ</a:t>
              </a:r>
              <a:r>
                <a:rPr lang="en-US" sz="1400" i="1" dirty="0" smtClean="0">
                  <a:latin typeface="Arial Unicode MS"/>
                  <a:ea typeface="Arial Unicode MS"/>
                  <a:cs typeface="Arial Unicode MS"/>
                  <a:sym typeface="Wingdings" pitchFamily="2" charset="2"/>
                </a:rPr>
                <a:t>a </a:t>
              </a:r>
              <a:r>
                <a:rPr lang="en-US" sz="1400" dirty="0" smtClean="0">
                  <a:latin typeface="Arial Unicode MS"/>
                  <a:ea typeface="Arial Unicode MS"/>
                  <a:cs typeface="Arial Unicode MS"/>
                  <a:sym typeface="Wingdings" pitchFamily="2" charset="2"/>
                </a:rPr>
                <a:t>(axle rod)-Extent of solar wind up to 9000 </a:t>
              </a:r>
              <a:r>
                <a:rPr lang="en-US" sz="1400" i="1" dirty="0" err="1" smtClean="0">
                  <a:latin typeface="Arial Unicode MS"/>
                  <a:ea typeface="Arial Unicode MS"/>
                  <a:cs typeface="Arial Unicode MS"/>
                  <a:sym typeface="Wingdings" pitchFamily="2" charset="2"/>
                </a:rPr>
                <a:t>yojana</a:t>
              </a:r>
              <a:r>
                <a:rPr lang="en-US" sz="1400" dirty="0" smtClean="0">
                  <a:latin typeface="Arial Unicode MS"/>
                  <a:ea typeface="Arial Unicode MS"/>
                  <a:cs typeface="Arial Unicode MS"/>
                  <a:sym typeface="Wingdings" pitchFamily="2" charset="2"/>
                </a:rPr>
                <a:t>. Its middle zone is at 6750, </a:t>
              </a:r>
            </a:p>
            <a:p>
              <a:pPr marL="228600" indent="-228600"/>
              <a:r>
                <a:rPr lang="en-US" sz="1400" dirty="0" smtClean="0">
                  <a:latin typeface="Arial Unicode MS"/>
                  <a:ea typeface="Arial Unicode MS"/>
                  <a:cs typeface="Arial Unicode MS"/>
                  <a:sym typeface="Wingdings" pitchFamily="2" charset="2"/>
                </a:rPr>
                <a:t>Which is </a:t>
              </a:r>
              <a:r>
                <a:rPr lang="en-US" sz="1400" i="1" dirty="0" err="1" smtClean="0">
                  <a:latin typeface="Arial Unicode MS"/>
                  <a:ea typeface="Arial Unicode MS"/>
                  <a:cs typeface="Arial Unicode MS"/>
                  <a:sym typeface="Wingdings" pitchFamily="2" charset="2"/>
                </a:rPr>
                <a:t>Nakśatra-kakśā</a:t>
              </a:r>
              <a:r>
                <a:rPr lang="en-US" sz="1400" dirty="0" smtClean="0">
                  <a:latin typeface="Arial Unicode MS"/>
                  <a:ea typeface="Arial Unicode MS"/>
                  <a:cs typeface="Arial Unicode MS"/>
                  <a:sym typeface="Wingdings" pitchFamily="2" charset="2"/>
                </a:rPr>
                <a:t> (orbit of small bodies, </a:t>
              </a:r>
              <a:r>
                <a:rPr lang="en-US" sz="1400" i="1" dirty="0" err="1" smtClean="0">
                  <a:latin typeface="Arial Unicode MS"/>
                  <a:ea typeface="Arial Unicode MS"/>
                  <a:cs typeface="Arial Unicode MS"/>
                  <a:sym typeface="Wingdings" pitchFamily="2" charset="2"/>
                </a:rPr>
                <a:t>Bālakhilya</a:t>
              </a:r>
              <a:r>
                <a:rPr lang="en-US" sz="1400" dirty="0" smtClean="0">
                  <a:latin typeface="Arial Unicode MS"/>
                  <a:ea typeface="Arial Unicode MS"/>
                  <a:cs typeface="Arial Unicode MS"/>
                  <a:sym typeface="Wingdings" pitchFamily="2" charset="2"/>
                </a:rPr>
                <a:t> = small planets at end) at 60 </a:t>
              </a:r>
            </a:p>
            <a:p>
              <a:pPr marL="228600" indent="-228600"/>
              <a:r>
                <a:rPr lang="en-US" sz="1400" dirty="0" smtClean="0">
                  <a:latin typeface="Arial Unicode MS"/>
                  <a:ea typeface="Arial Unicode MS"/>
                  <a:cs typeface="Arial Unicode MS"/>
                  <a:sym typeface="Wingdings" pitchFamily="2" charset="2"/>
                </a:rPr>
                <a:t>AU i.e. 60 times distance of sun (</a:t>
              </a:r>
              <a:r>
                <a:rPr lang="en-US" sz="1400" i="1" dirty="0" err="1" smtClean="0">
                  <a:latin typeface="Arial Unicode MS"/>
                  <a:ea typeface="Arial Unicode MS"/>
                  <a:cs typeface="Arial Unicode MS"/>
                  <a:sym typeface="Wingdings" pitchFamily="2" charset="2"/>
                </a:rPr>
                <a:t>Sūrya-siddhānta</a:t>
              </a:r>
              <a:r>
                <a:rPr lang="en-US" sz="1400" dirty="0" smtClean="0">
                  <a:latin typeface="Arial Unicode MS"/>
                  <a:ea typeface="Arial Unicode MS"/>
                  <a:cs typeface="Arial Unicode MS"/>
                  <a:sym typeface="Wingdings" pitchFamily="2" charset="2"/>
                </a:rPr>
                <a:t> 12/80)</a:t>
              </a:r>
            </a:p>
            <a:p>
              <a:pPr marL="228600" indent="-228600"/>
              <a:r>
                <a:rPr lang="en-US" sz="1400" dirty="0" smtClean="0">
                  <a:latin typeface="Arial Unicode MS"/>
                  <a:ea typeface="Arial Unicode MS"/>
                  <a:cs typeface="Arial Unicode MS"/>
                  <a:sym typeface="Wingdings" pitchFamily="2" charset="2"/>
                </a:rPr>
                <a:t>Spread of Solar </a:t>
              </a:r>
              <a:r>
                <a:rPr lang="en-US" sz="1400" i="1" dirty="0" err="1" smtClean="0">
                  <a:latin typeface="Arial Unicode MS"/>
                  <a:ea typeface="Arial Unicode MS"/>
                  <a:cs typeface="Arial Unicode MS"/>
                  <a:sym typeface="Wingdings" pitchFamily="2" charset="2"/>
                </a:rPr>
                <a:t>Ratha</a:t>
              </a:r>
              <a:r>
                <a:rPr lang="en-US" sz="1400" dirty="0" smtClean="0">
                  <a:latin typeface="Arial Unicode MS"/>
                  <a:ea typeface="Arial Unicode MS"/>
                  <a:cs typeface="Arial Unicode MS"/>
                  <a:sym typeface="Wingdings" pitchFamily="2" charset="2"/>
                </a:rPr>
                <a:t> (=body)-157 </a:t>
              </a:r>
              <a:r>
                <a:rPr lang="en-US" sz="1400" i="1" dirty="0" err="1" smtClean="0">
                  <a:latin typeface="Arial Unicode MS"/>
                  <a:ea typeface="Arial Unicode MS"/>
                  <a:cs typeface="Arial Unicode MS"/>
                  <a:sym typeface="Wingdings" pitchFamily="2" charset="2"/>
                </a:rPr>
                <a:t>lakh</a:t>
              </a:r>
              <a:r>
                <a:rPr lang="en-US" sz="1400" i="1" dirty="0" smtClean="0">
                  <a:latin typeface="Arial Unicode MS"/>
                  <a:ea typeface="Arial Unicode MS"/>
                  <a:cs typeface="Arial Unicode MS"/>
                  <a:sym typeface="Wingdings" pitchFamily="2" charset="2"/>
                </a:rPr>
                <a:t> </a:t>
              </a:r>
              <a:r>
                <a:rPr lang="en-US" sz="1400" i="1" dirty="0" err="1" smtClean="0">
                  <a:latin typeface="Arial Unicode MS"/>
                  <a:ea typeface="Arial Unicode MS"/>
                  <a:cs typeface="Arial Unicode MS"/>
                  <a:sym typeface="Wingdings" pitchFamily="2" charset="2"/>
                </a:rPr>
                <a:t>yojanas</a:t>
              </a:r>
              <a:r>
                <a:rPr lang="en-US" sz="1400" i="1" dirty="0" smtClean="0">
                  <a:latin typeface="Arial Unicode MS"/>
                  <a:ea typeface="Arial Unicode MS"/>
                  <a:cs typeface="Arial Unicode MS"/>
                  <a:sym typeface="Wingdings" pitchFamily="2" charset="2"/>
                </a:rPr>
                <a:t>  </a:t>
              </a:r>
              <a:r>
                <a:rPr lang="en-US" sz="1400" dirty="0" smtClean="0">
                  <a:latin typeface="Arial Unicode MS"/>
                  <a:ea typeface="Arial Unicode MS"/>
                  <a:cs typeface="Arial Unicode MS"/>
                  <a:sym typeface="Wingdings" pitchFamily="2" charset="2"/>
                </a:rPr>
                <a:t>x 1392000 </a:t>
              </a:r>
              <a:r>
                <a:rPr lang="en-US" sz="1400" dirty="0" err="1" smtClean="0">
                  <a:latin typeface="Arial Unicode MS"/>
                  <a:ea typeface="Arial Unicode MS"/>
                  <a:cs typeface="Arial Unicode MS"/>
                  <a:sym typeface="Wingdings" pitchFamily="2" charset="2"/>
                </a:rPr>
                <a:t>kms</a:t>
              </a:r>
              <a:r>
                <a:rPr lang="en-US" sz="1400" dirty="0" smtClean="0">
                  <a:latin typeface="Arial Unicode MS"/>
                  <a:ea typeface="Arial Unicode MS"/>
                  <a:cs typeface="Arial Unicode MS"/>
                  <a:sym typeface="Wingdings" pitchFamily="2" charset="2"/>
                </a:rPr>
                <a:t>.= 2 LY diameter</a:t>
              </a:r>
              <a:endParaRPr lang="en-US" sz="1600" dirty="0" smtClean="0">
                <a:latin typeface="SHREE-DEV7-0706" pitchFamily="2" charset="0"/>
                <a:ea typeface="Arial Unicode MS" pitchFamily="34" charset="-128"/>
                <a:cs typeface="Arial Unicode MS" pitchFamily="34" charset="-128"/>
                <a:sym typeface="Wingdings" pitchFamily="2" charset="2"/>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14400" y="152400"/>
            <a:ext cx="6773008" cy="6491109"/>
            <a:chOff x="914400" y="152400"/>
            <a:chExt cx="6773008" cy="6491109"/>
          </a:xfrm>
        </p:grpSpPr>
        <p:sp>
          <p:nvSpPr>
            <p:cNvPr id="2" name="TextBox 1"/>
            <p:cNvSpPr txBox="1"/>
            <p:nvPr/>
          </p:nvSpPr>
          <p:spPr>
            <a:xfrm>
              <a:off x="2667000" y="152400"/>
              <a:ext cx="3498073" cy="307777"/>
            </a:xfrm>
            <a:prstGeom prst="rect">
              <a:avLst/>
            </a:prstGeom>
            <a:noFill/>
          </p:spPr>
          <p:txBody>
            <a:bodyPr wrap="none" rtlCol="0">
              <a:spAutoFit/>
            </a:bodyPr>
            <a:lstStyle/>
            <a:p>
              <a:r>
                <a:rPr lang="en-US" sz="1400" i="1" dirty="0" err="1" smtClean="0">
                  <a:latin typeface="Arial Unicode MS" pitchFamily="34" charset="-128"/>
                  <a:ea typeface="Arial Unicode MS" pitchFamily="34" charset="-128"/>
                  <a:cs typeface="Arial Unicode MS" pitchFamily="34" charset="-128"/>
                </a:rPr>
                <a:t>Prak</a:t>
              </a:r>
              <a:r>
                <a:rPr lang="en-US" sz="1400" i="1" dirty="0" err="1" smtClean="0">
                  <a:latin typeface="Arial Unicode MS"/>
                  <a:ea typeface="Arial Unicode MS"/>
                  <a:cs typeface="Arial Unicode MS"/>
                </a:rPr>
                <a:t>āśa</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a:t>
              </a:r>
              <a:r>
                <a:rPr lang="en-US" sz="1400" dirty="0" smtClean="0">
                  <a:latin typeface="Arial Unicode MS"/>
                  <a:ea typeface="Arial Unicode MS"/>
                  <a:cs typeface="Arial Unicode MS"/>
                </a:rPr>
                <a:t>-Length by Speed of Light</a:t>
              </a:r>
              <a:endParaRPr lang="en-IN" sz="1400"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914400" y="457200"/>
              <a:ext cx="6773008" cy="6186309"/>
            </a:xfrm>
            <a:prstGeom prst="rect">
              <a:avLst/>
            </a:prstGeom>
            <a:noFill/>
          </p:spPr>
          <p:txBody>
            <a:bodyPr wrap="none" rtlCol="0">
              <a:spAutoFit/>
            </a:bodyPr>
            <a:lstStyle/>
            <a:p>
              <a:r>
                <a:rPr lang="en-US" sz="1200" i="1" dirty="0" err="1" smtClean="0">
                  <a:latin typeface="Arial Unicode MS" pitchFamily="34" charset="-128"/>
                  <a:ea typeface="Arial Unicode MS" pitchFamily="34" charset="-128"/>
                  <a:cs typeface="Arial Unicode MS" pitchFamily="34" charset="-128"/>
                </a:rPr>
                <a:t>Tru</a:t>
              </a:r>
              <a:r>
                <a:rPr lang="en-US" sz="1200" i="1" dirty="0" err="1" smtClean="0">
                  <a:latin typeface="Arial Unicode MS"/>
                  <a:ea typeface="Arial Unicode MS"/>
                  <a:cs typeface="Arial Unicode MS"/>
                </a:rPr>
                <a:t>ţi</a:t>
              </a:r>
              <a:r>
                <a:rPr lang="en-US" sz="1200" dirty="0" smtClean="0">
                  <a:latin typeface="Arial Unicode MS"/>
                  <a:ea typeface="Arial Unicode MS"/>
                  <a:cs typeface="Arial Unicode MS"/>
                </a:rPr>
                <a:t> has been defined as time taken by a sharp needle to pierce a petal of rose.</a:t>
              </a:r>
            </a:p>
            <a:p>
              <a:r>
                <a:rPr lang="en-US" sz="1200" dirty="0" smtClean="0">
                  <a:latin typeface="Arial Unicode MS"/>
                  <a:ea typeface="Arial Unicode MS"/>
                  <a:cs typeface="Arial Unicode MS"/>
                </a:rPr>
                <a:t>-</a:t>
              </a:r>
              <a:r>
                <a:rPr lang="en-US" sz="1200" i="1" dirty="0" err="1" smtClean="0">
                  <a:latin typeface="Arial Unicode MS"/>
                  <a:ea typeface="Arial Unicode MS"/>
                  <a:cs typeface="Arial Unicode MS"/>
                </a:rPr>
                <a:t>Vaţeśvara-siddhānta</a:t>
              </a:r>
              <a:r>
                <a:rPr lang="en-US" sz="1200" i="1" dirty="0" smtClean="0">
                  <a:latin typeface="Arial Unicode MS"/>
                  <a:ea typeface="Arial Unicode MS"/>
                  <a:cs typeface="Arial Unicode MS"/>
                </a:rPr>
                <a:t>, madhyamādhikāra,7</a:t>
              </a:r>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Siddhānta-śiroma</a:t>
              </a:r>
              <a:r>
                <a:rPr lang="lv-LV" sz="1200" i="1" dirty="0" smtClean="0">
                  <a:latin typeface="Arial Unicode MS"/>
                  <a:ea typeface="Arial Unicode MS"/>
                  <a:cs typeface="Arial Unicode MS"/>
                </a:rPr>
                <a:t>ņ</a:t>
              </a:r>
              <a:r>
                <a:rPr lang="en-US" sz="1200" i="1" dirty="0" err="1" smtClean="0">
                  <a:latin typeface="Arial Unicode MS"/>
                  <a:ea typeface="Arial Unicode MS"/>
                  <a:cs typeface="Arial Unicode MS"/>
                </a:rPr>
                <a:t>i</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madhyamādhikāra</a:t>
              </a:r>
              <a:r>
                <a:rPr lang="en-US" sz="1200" dirty="0" smtClean="0">
                  <a:latin typeface="Arial Unicode MS"/>
                  <a:ea typeface="Arial Unicode MS"/>
                  <a:cs typeface="Arial Unicode MS"/>
                </a:rPr>
                <a:t>, 26</a:t>
              </a:r>
            </a:p>
            <a:p>
              <a:r>
                <a:rPr lang="en-US" sz="1200" dirty="0" smtClean="0">
                  <a:latin typeface="Arial Unicode MS"/>
                  <a:ea typeface="Arial Unicode MS"/>
                  <a:cs typeface="Arial Unicode MS"/>
                </a:rPr>
                <a:t>But this is not a definition of unit-hardness and width of rose-petal, sharpness of needle </a:t>
              </a:r>
            </a:p>
            <a:p>
              <a:r>
                <a:rPr lang="en-US" sz="1200" dirty="0" smtClean="0">
                  <a:latin typeface="Arial Unicode MS"/>
                  <a:ea typeface="Arial Unicode MS"/>
                  <a:cs typeface="Arial Unicode MS"/>
                </a:rPr>
                <a:t>and force applied to it are unspecified.</a:t>
              </a:r>
            </a:p>
            <a:p>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Bhāgavata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purā</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(3/11/5) defines it as time taken by light to cross 3 </a:t>
              </a:r>
              <a:r>
                <a:rPr lang="en-US" sz="1200" i="1" dirty="0" err="1" smtClean="0">
                  <a:latin typeface="Arial Unicode MS"/>
                  <a:ea typeface="Arial Unicode MS"/>
                  <a:cs typeface="Arial Unicode MS"/>
                </a:rPr>
                <a:t>Trasare</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u </a:t>
              </a:r>
            </a:p>
            <a:p>
              <a:r>
                <a:rPr lang="en-US" sz="1200" dirty="0" smtClean="0">
                  <a:latin typeface="Arial Unicode MS"/>
                  <a:ea typeface="Arial Unicode MS"/>
                  <a:cs typeface="Arial Unicode MS"/>
                </a:rPr>
                <a:t>or 3 units larger than it which are missing-</a:t>
              </a:r>
            </a:p>
            <a:p>
              <a:r>
                <a:rPr lang="hi-IN" sz="1200" dirty="0" smtClean="0">
                  <a:latin typeface="Arial Unicode MS"/>
                  <a:ea typeface="Arial Unicode MS"/>
                  <a:cs typeface="Arial Unicode MS"/>
                </a:rPr>
                <a:t>जालार्क</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रश्म्यवगतः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खमेवानुपतन्नगात्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a:t>
              </a:r>
              <a:r>
                <a:rPr lang="en-US" sz="1200" dirty="0" smtClean="0">
                  <a:latin typeface="Arial Unicode MS"/>
                  <a:ea typeface="Arial Unicode MS"/>
                  <a:cs typeface="Arial Unicode MS"/>
                </a:rPr>
                <a:t> </a:t>
              </a:r>
              <a:r>
                <a:rPr lang="en-US" sz="1200" dirty="0" smtClean="0">
                  <a:latin typeface="Arial Unicode MS" pitchFamily="34" charset="-128"/>
                  <a:ea typeface="Arial Unicode MS" pitchFamily="34" charset="-128"/>
                  <a:cs typeface="Arial Unicode MS" pitchFamily="34" charset="-128"/>
                </a:rPr>
                <a:t>त</a:t>
              </a:r>
              <a:r>
                <a:rPr lang="hi-IN" sz="1200" dirty="0" smtClean="0">
                  <a:latin typeface="Arial Unicode MS"/>
                  <a:ea typeface="Arial Unicode MS"/>
                  <a:cs typeface="Arial Unicode MS"/>
                </a:rPr>
                <a:t>्रसरेणु</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त्रिकं</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भुङ्कते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कालः</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स</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त्रुटिः</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स्मृतः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भागवत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पुराण</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३</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११</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५</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Both can be explained by the fact that earth is called a big lotus in space –</a:t>
              </a:r>
            </a:p>
            <a:p>
              <a:r>
                <a:rPr lang="en-US" sz="1200" dirty="0" smtClean="0">
                  <a:latin typeface="Arial Unicode MS"/>
                  <a:ea typeface="Arial Unicode MS"/>
                  <a:cs typeface="Arial Unicode MS"/>
                </a:rPr>
                <a:t>प</a:t>
              </a:r>
              <a:r>
                <a:rPr lang="hi-IN" sz="1200" dirty="0" smtClean="0">
                  <a:latin typeface="Arial Unicode MS"/>
                  <a:ea typeface="Arial Unicode MS"/>
                  <a:cs typeface="Arial Unicode MS"/>
                </a:rPr>
                <a:t>द्भ्यां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भूमिः</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पुरुष</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सूक्त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यजुर्वेद</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३१</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१३</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Last step of creation is earth, so it is foot. It is base (foot, </a:t>
              </a:r>
              <a:r>
                <a:rPr lang="en-US" sz="1200" i="1" dirty="0" err="1" smtClean="0">
                  <a:latin typeface="Arial Unicode MS"/>
                  <a:ea typeface="Arial Unicode MS"/>
                  <a:cs typeface="Arial Unicode MS"/>
                </a:rPr>
                <a:t>pada</a:t>
              </a:r>
              <a:r>
                <a:rPr lang="en-US" sz="1200" dirty="0" smtClean="0">
                  <a:latin typeface="Arial Unicode MS"/>
                  <a:ea typeface="Arial Unicode MS"/>
                  <a:cs typeface="Arial Unicode MS"/>
                </a:rPr>
                <a:t>) of life, so it is </a:t>
              </a:r>
              <a:r>
                <a:rPr lang="en-US" sz="1200" i="1" dirty="0" err="1" smtClean="0">
                  <a:latin typeface="Arial Unicode MS"/>
                  <a:ea typeface="Arial Unicode MS"/>
                  <a:cs typeface="Arial Unicode MS"/>
                </a:rPr>
                <a:t>padma</a:t>
              </a:r>
              <a:r>
                <a:rPr lang="en-US" sz="1200" dirty="0" smtClean="0">
                  <a:latin typeface="Arial Unicode MS"/>
                  <a:ea typeface="Arial Unicode MS"/>
                  <a:cs typeface="Arial Unicode MS"/>
                </a:rPr>
                <a:t> (lotus).</a:t>
              </a:r>
            </a:p>
            <a:p>
              <a:r>
                <a:rPr lang="en-US" sz="1200" dirty="0" smtClean="0">
                  <a:latin typeface="Arial Unicode MS"/>
                  <a:ea typeface="Arial Unicode MS"/>
                  <a:cs typeface="Arial Unicode MS"/>
                </a:rPr>
                <a:t>This is the lotus coming from navel of Sun as </a:t>
              </a:r>
              <a:r>
                <a:rPr lang="en-US" sz="1200" i="1" dirty="0" err="1" smtClean="0">
                  <a:latin typeface="Arial Unicode MS"/>
                  <a:ea typeface="Arial Unicode MS"/>
                  <a:cs typeface="Arial Unicode MS"/>
                </a:rPr>
                <a:t>Viş</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u</a:t>
              </a:r>
              <a:r>
                <a:rPr lang="en-US" sz="1200" dirty="0" smtClean="0">
                  <a:latin typeface="Arial Unicode MS"/>
                  <a:ea typeface="Arial Unicode MS"/>
                  <a:cs typeface="Arial Unicode MS"/>
                </a:rPr>
                <a:t>. Seen from earth, it is at focus of the </a:t>
              </a:r>
            </a:p>
            <a:p>
              <a:r>
                <a:rPr lang="en-US" sz="1200" dirty="0" smtClean="0">
                  <a:latin typeface="Arial Unicode MS"/>
                  <a:ea typeface="Arial Unicode MS"/>
                  <a:cs typeface="Arial Unicode MS"/>
                </a:rPr>
                <a:t>apparent orbit of sun. That focus is navel (</a:t>
              </a:r>
              <a:r>
                <a:rPr lang="en-US" sz="1200" i="1" dirty="0" err="1" smtClean="0">
                  <a:latin typeface="Arial Unicode MS"/>
                  <a:ea typeface="Arial Unicode MS"/>
                  <a:cs typeface="Arial Unicode MS"/>
                </a:rPr>
                <a:t>nābhi</a:t>
              </a:r>
              <a:r>
                <a:rPr lang="en-US" sz="1200" dirty="0" smtClean="0">
                  <a:latin typeface="Arial Unicode MS"/>
                  <a:ea typeface="Arial Unicode MS"/>
                  <a:cs typeface="Arial Unicode MS"/>
                </a:rPr>
                <a:t>).</a:t>
              </a:r>
            </a:p>
            <a:p>
              <a:r>
                <a:rPr lang="en-US" sz="1200" i="1" dirty="0" err="1" smtClean="0">
                  <a:latin typeface="Arial Unicode MS" pitchFamily="34" charset="-128"/>
                  <a:ea typeface="Arial Unicode MS" pitchFamily="34" charset="-128"/>
                  <a:cs typeface="Arial Unicode MS" pitchFamily="34" charset="-128"/>
                </a:rPr>
                <a:t>Tru</a:t>
              </a:r>
              <a:r>
                <a:rPr lang="en-US" sz="1200" i="1" dirty="0" err="1" smtClean="0">
                  <a:latin typeface="Arial Unicode MS"/>
                  <a:ea typeface="Arial Unicode MS"/>
                  <a:cs typeface="Arial Unicode MS"/>
                </a:rPr>
                <a:t>ţi</a:t>
              </a:r>
              <a:r>
                <a:rPr lang="en-US" sz="1200" dirty="0" smtClean="0">
                  <a:latin typeface="Arial Unicode MS"/>
                  <a:ea typeface="Arial Unicode MS"/>
                  <a:cs typeface="Arial Unicode MS"/>
                </a:rPr>
                <a:t>  is 33750 parts of 1 second. It is time taken by light to cross a </a:t>
              </a:r>
              <a:r>
                <a:rPr lang="en-US" sz="1200" i="1" dirty="0" err="1" smtClean="0">
                  <a:latin typeface="Arial Unicode MS"/>
                  <a:ea typeface="Arial Unicode MS"/>
                  <a:cs typeface="Arial Unicode MS"/>
                </a:rPr>
                <a:t>yojana</a:t>
              </a:r>
              <a:r>
                <a:rPr lang="en-US" sz="1200" dirty="0" smtClean="0">
                  <a:latin typeface="Arial Unicode MS"/>
                  <a:ea typeface="Arial Unicode MS"/>
                  <a:cs typeface="Arial Unicode MS"/>
                </a:rPr>
                <a:t>, which may be </a:t>
              </a:r>
            </a:p>
            <a:p>
              <a:r>
                <a:rPr lang="en-US" sz="1200" dirty="0" smtClean="0">
                  <a:latin typeface="Arial Unicode MS"/>
                  <a:ea typeface="Arial Unicode MS"/>
                  <a:cs typeface="Arial Unicode MS"/>
                </a:rPr>
                <a:t>1000 or 1600 parts of its diameter.</a:t>
              </a:r>
            </a:p>
            <a:p>
              <a:r>
                <a:rPr lang="en-US" sz="1200" dirty="0" smtClean="0">
                  <a:latin typeface="Arial Unicode MS"/>
                  <a:ea typeface="Arial Unicode MS"/>
                  <a:cs typeface="Arial Unicode MS"/>
                </a:rPr>
                <a:t>Examples-</a:t>
              </a:r>
            </a:p>
            <a:p>
              <a:pPr marL="228600" indent="-228600">
                <a:buAutoNum type="arabicParenBoth"/>
              </a:pPr>
              <a:r>
                <a:rPr lang="en-US" sz="1200" dirty="0" smtClean="0">
                  <a:latin typeface="Arial Unicode MS"/>
                  <a:ea typeface="Arial Unicode MS"/>
                  <a:cs typeface="Arial Unicode MS"/>
                </a:rPr>
                <a:t>Radius of solar system is distance travelled by light in 1 year. That was the region whose </a:t>
              </a:r>
            </a:p>
            <a:p>
              <a:pPr marL="228600" indent="-228600"/>
              <a:r>
                <a:rPr lang="en-US" sz="1200" dirty="0" smtClean="0">
                  <a:latin typeface="Arial Unicode MS"/>
                  <a:ea typeface="Arial Unicode MS"/>
                  <a:cs typeface="Arial Unicode MS"/>
                </a:rPr>
                <a:t>material started creation of sun, so it is </a:t>
              </a:r>
              <a:r>
                <a:rPr lang="en-US" sz="1200" i="1" dirty="0" err="1" smtClean="0">
                  <a:latin typeface="Arial Unicode MS"/>
                  <a:ea typeface="Arial Unicode MS"/>
                  <a:cs typeface="Arial Unicode MS"/>
                </a:rPr>
                <a:t>Āditya</a:t>
              </a:r>
              <a:r>
                <a:rPr lang="en-US" sz="1200" dirty="0" smtClean="0">
                  <a:latin typeface="Arial Unicode MS"/>
                  <a:ea typeface="Arial Unicode MS"/>
                  <a:cs typeface="Arial Unicode MS"/>
                </a:rPr>
                <a:t>. Thus is called </a:t>
              </a:r>
              <a:r>
                <a:rPr lang="en-US" sz="1200" i="1" dirty="0" err="1" smtClean="0">
                  <a:latin typeface="Arial Unicode MS"/>
                  <a:ea typeface="Arial Unicode MS"/>
                  <a:cs typeface="Arial Unicode MS"/>
                </a:rPr>
                <a:t>samvatsara</a:t>
              </a:r>
              <a:r>
                <a:rPr lang="en-US" sz="1200" dirty="0" smtClean="0">
                  <a:latin typeface="Arial Unicode MS"/>
                  <a:ea typeface="Arial Unicode MS"/>
                  <a:cs typeface="Arial Unicode MS"/>
                </a:rPr>
                <a:t> (year)-</a:t>
              </a:r>
            </a:p>
            <a:p>
              <a:pPr marL="228600" indent="-228600"/>
              <a:r>
                <a:rPr lang="en-US" sz="1200" dirty="0" smtClean="0">
                  <a:latin typeface="Arial Unicode MS"/>
                  <a:ea typeface="Arial Unicode MS"/>
                  <a:cs typeface="Arial Unicode MS"/>
                </a:rPr>
                <a:t>स</a:t>
              </a:r>
              <a:r>
                <a:rPr lang="hi-IN" sz="1200" dirty="0" smtClean="0">
                  <a:latin typeface="Arial Unicode MS"/>
                  <a:ea typeface="Arial Unicode MS"/>
                  <a:cs typeface="Arial Unicode MS"/>
                </a:rPr>
                <a:t>ंवत्सरः</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स्वर्गा</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सौरक्षेत्र</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कारः</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तैत्तिरीय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ब्राह्मण</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२</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१</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५</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२</a:t>
              </a:r>
              <a:r>
                <a:rPr lang="en-US" sz="1200" dirty="0" smtClean="0">
                  <a:latin typeface="Arial Unicode MS"/>
                  <a:ea typeface="Arial Unicode MS"/>
                  <a:cs typeface="Arial Unicode MS"/>
                </a:rPr>
                <a:t>) </a:t>
              </a:r>
            </a:p>
            <a:p>
              <a:pPr marL="228600" indent="-228600"/>
              <a:r>
                <a:rPr lang="hi-IN" sz="1200" dirty="0" smtClean="0">
                  <a:latin typeface="Arial Unicode MS"/>
                  <a:ea typeface="Arial Unicode MS"/>
                  <a:cs typeface="Arial Unicode MS"/>
                </a:rPr>
                <a:t>वाक्</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सौरक्षेत्र</a:t>
              </a:r>
              <a:r>
                <a:rPr lang="en-US" sz="1200" dirty="0" smtClean="0">
                  <a:latin typeface="Arial Unicode MS"/>
                  <a:ea typeface="Arial Unicode MS"/>
                  <a:cs typeface="Arial Unicode MS"/>
                </a:rPr>
                <a:t>) स</a:t>
              </a:r>
              <a:r>
                <a:rPr lang="hi-IN" sz="1200" dirty="0" smtClean="0">
                  <a:latin typeface="Arial Unicode MS"/>
                  <a:ea typeface="Arial Unicode MS"/>
                  <a:cs typeface="Arial Unicode MS"/>
                </a:rPr>
                <a:t>ंवत्सरः</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ताण्ड्य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महा</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ब्राह्मण</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१०</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१२</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७</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Within this region, </a:t>
              </a:r>
              <a:r>
                <a:rPr lang="en-US" sz="1200" i="1" dirty="0" err="1" smtClean="0">
                  <a:latin typeface="Arial Unicode MS"/>
                  <a:ea typeface="Arial Unicode MS"/>
                  <a:cs typeface="Arial Unicode MS"/>
                </a:rPr>
                <a:t>devas</a:t>
              </a:r>
              <a:r>
                <a:rPr lang="en-US" sz="1200" dirty="0" smtClean="0">
                  <a:latin typeface="Arial Unicode MS"/>
                  <a:ea typeface="Arial Unicode MS"/>
                  <a:cs typeface="Arial Unicode MS"/>
                </a:rPr>
                <a:t> are created-</a:t>
              </a:r>
              <a:r>
                <a:rPr lang="hi-IN" sz="1200" dirty="0" smtClean="0">
                  <a:latin typeface="Arial Unicode MS"/>
                  <a:ea typeface="Arial Unicode MS"/>
                  <a:cs typeface="Arial Unicode MS"/>
                </a:rPr>
                <a:t>प्रजापतिः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शतपथ ब्राह्मण १</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६</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३</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३५</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१०</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२</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६</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१</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ऐतरेय ब्राह्मण १</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१</a:t>
              </a:r>
              <a:r>
                <a:rPr lang="en-US" sz="1200" dirty="0" smtClean="0">
                  <a:latin typeface="Arial Unicode MS"/>
                  <a:ea typeface="Arial Unicode MS"/>
                  <a:cs typeface="Arial Unicode MS"/>
                </a:rPr>
                <a:t>,</a:t>
              </a:r>
            </a:p>
            <a:p>
              <a:pPr marL="228600" indent="-228600"/>
              <a:r>
                <a:rPr lang="hi-IN" sz="1200" dirty="0" smtClean="0">
                  <a:latin typeface="Arial Unicode MS"/>
                  <a:ea typeface="Arial Unicode MS"/>
                  <a:cs typeface="Arial Unicode MS"/>
                </a:rPr>
                <a:t>१३</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२८</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२</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१७</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४</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२५</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आदि</a:t>
              </a:r>
              <a:r>
                <a:rPr lang="en-US" sz="1200" dirty="0" smtClean="0">
                  <a:latin typeface="Arial Unicode MS"/>
                  <a:ea typeface="Arial Unicode MS"/>
                  <a:cs typeface="Arial Unicode MS"/>
                </a:rPr>
                <a:t>) स</a:t>
              </a:r>
              <a:r>
                <a:rPr lang="hi-IN" sz="1200" dirty="0" smtClean="0">
                  <a:latin typeface="Arial Unicode MS"/>
                  <a:ea typeface="Arial Unicode MS"/>
                  <a:cs typeface="Arial Unicode MS"/>
                </a:rPr>
                <a:t>ंवत्सरो</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वैदेवानां</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जन्म</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शतपथ ब्राह्मण ८</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७</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३</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२१</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After </a:t>
              </a:r>
              <a:r>
                <a:rPr lang="en-US" sz="1200" i="1" dirty="0" err="1" smtClean="0">
                  <a:latin typeface="Arial Unicode MS"/>
                  <a:ea typeface="Arial Unicode MS"/>
                  <a:cs typeface="Arial Unicode MS"/>
                </a:rPr>
                <a:t>samvatsara</a:t>
              </a:r>
              <a:r>
                <a:rPr lang="en-US" sz="1200" dirty="0" smtClean="0">
                  <a:latin typeface="Arial Unicode MS"/>
                  <a:ea typeface="Arial Unicode MS"/>
                  <a:cs typeface="Arial Unicode MS"/>
                </a:rPr>
                <a:t> is </a:t>
              </a:r>
              <a:r>
                <a:rPr lang="en-US" sz="1200" i="1" dirty="0" err="1" smtClean="0">
                  <a:latin typeface="Arial Unicode MS"/>
                  <a:ea typeface="Arial Unicode MS"/>
                  <a:cs typeface="Arial Unicode MS"/>
                </a:rPr>
                <a:t>Varu</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region- स</a:t>
              </a:r>
              <a:r>
                <a:rPr lang="hi-IN" sz="1200" dirty="0" smtClean="0">
                  <a:latin typeface="Arial Unicode MS"/>
                  <a:ea typeface="Arial Unicode MS"/>
                  <a:cs typeface="Arial Unicode MS"/>
                </a:rPr>
                <a:t>ंवत्सरो</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वरुणः</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शतपथ ब्राह्मण ४</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४</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५</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१८</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आदि</a:t>
              </a:r>
              <a:r>
                <a:rPr lang="en-US" sz="1200" dirty="0" smtClean="0">
                  <a:latin typeface="Arial Unicode MS"/>
                  <a:ea typeface="Arial Unicode MS"/>
                  <a:cs typeface="Arial Unicode MS"/>
                </a:rPr>
                <a:t>) </a:t>
              </a:r>
            </a:p>
            <a:p>
              <a:pPr marL="228600" indent="-228600"/>
              <a:r>
                <a:rPr lang="en-US" sz="1200" dirty="0" smtClean="0">
                  <a:latin typeface="Arial Unicode MS"/>
                  <a:ea typeface="Arial Unicode MS"/>
                  <a:cs typeface="Arial Unicode MS"/>
                </a:rPr>
                <a:t>(2) </a:t>
              </a:r>
              <a:r>
                <a:rPr lang="en-US" sz="1200" i="1" dirty="0" err="1" smtClean="0">
                  <a:latin typeface="Arial Unicode MS"/>
                  <a:ea typeface="Arial Unicode MS"/>
                  <a:cs typeface="Arial Unicode MS"/>
                </a:rPr>
                <a:t>Tapah</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loka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of </a:t>
              </a:r>
              <a:r>
                <a:rPr lang="en-US" sz="1200" i="1" dirty="0" err="1" smtClean="0">
                  <a:latin typeface="Arial Unicode MS"/>
                  <a:ea typeface="Arial Unicode MS"/>
                  <a:cs typeface="Arial Unicode MS"/>
                </a:rPr>
                <a:t>Brahmā</a:t>
              </a:r>
              <a:r>
                <a:rPr lang="en-US" sz="1200" dirty="0" smtClean="0">
                  <a:latin typeface="Arial Unicode MS"/>
                  <a:ea typeface="Arial Unicode MS"/>
                  <a:cs typeface="Arial Unicode MS"/>
                </a:rPr>
                <a:t> is the region which receives light (or heated) from other parts. It is </a:t>
              </a:r>
            </a:p>
            <a:p>
              <a:pPr marL="228600" indent="-228600"/>
              <a:r>
                <a:rPr lang="en-US" sz="1200" dirty="0" smtClean="0">
                  <a:latin typeface="Arial Unicode MS"/>
                  <a:ea typeface="Arial Unicode MS"/>
                  <a:cs typeface="Arial Unicode MS"/>
                </a:rPr>
                <a:t>Called visible universe in modern physics.</a:t>
              </a:r>
              <a:r>
                <a:rPr lang="hi-IN" sz="1200" dirty="0" smtClean="0">
                  <a:latin typeface="Arial Unicode MS"/>
                  <a:ea typeface="Arial Unicode MS"/>
                  <a:cs typeface="Arial Unicode MS"/>
                </a:rPr>
                <a:t>ब्रह्मा</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तपसि</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प्रतिष्ठितम्</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ऐतरेय ब्राह्मण ३</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६</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गोपथ ब्राह्मण </a:t>
              </a:r>
              <a:endParaRPr lang="en-US" sz="1200" dirty="0" smtClean="0">
                <a:latin typeface="Arial Unicode MS"/>
                <a:ea typeface="Arial Unicode MS"/>
                <a:cs typeface="Arial Unicode MS"/>
              </a:endParaRPr>
            </a:p>
            <a:p>
              <a:pPr marL="228600" indent="-228600"/>
              <a:r>
                <a:rPr lang="hi-IN" sz="1200" dirty="0" smtClean="0">
                  <a:latin typeface="Arial Unicode MS"/>
                  <a:ea typeface="Arial Unicode MS"/>
                  <a:cs typeface="Arial Unicode MS"/>
                </a:rPr>
                <a:t>उत्तर३</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२</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तपोऽसि</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लोके</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श्रितम्</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तेजसःप्रतिष्ठा। </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तैत्तिरीय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ब्राह्मण</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३</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११</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१</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२</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(3) </a:t>
              </a:r>
              <a:r>
                <a:rPr lang="en-US" sz="1200" i="1" dirty="0" err="1" smtClean="0">
                  <a:latin typeface="Arial Unicode MS"/>
                  <a:ea typeface="Arial Unicode MS"/>
                  <a:cs typeface="Arial Unicode MS"/>
                </a:rPr>
                <a:t>Vijñāna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ātmā</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in heart region is connected up to </a:t>
              </a:r>
              <a:r>
                <a:rPr lang="en-US" sz="1200" i="1" dirty="0" smtClean="0">
                  <a:latin typeface="Arial Unicode MS"/>
                  <a:ea typeface="Arial Unicode MS"/>
                  <a:cs typeface="Arial Unicode MS"/>
                </a:rPr>
                <a:t>Brahma-</a:t>
              </a:r>
              <a:r>
                <a:rPr lang="en-US" sz="1200" i="1" dirty="0" err="1" smtClean="0">
                  <a:latin typeface="Arial Unicode MS"/>
                  <a:ea typeface="Arial Unicode MS"/>
                  <a:cs typeface="Arial Unicode MS"/>
                </a:rPr>
                <a:t>randhra</a:t>
              </a:r>
              <a:r>
                <a:rPr lang="en-US" sz="1200" dirty="0" smtClean="0">
                  <a:latin typeface="Arial Unicode MS"/>
                  <a:ea typeface="Arial Unicode MS"/>
                  <a:cs typeface="Arial Unicode MS"/>
                </a:rPr>
                <a:t> by lanes in individual bodies.</a:t>
              </a:r>
            </a:p>
            <a:p>
              <a:pPr marL="228600" indent="-228600"/>
              <a:r>
                <a:rPr lang="en-US" sz="1200" dirty="0" smtClean="0">
                  <a:latin typeface="Arial Unicode MS"/>
                  <a:ea typeface="Arial Unicode MS"/>
                  <a:cs typeface="Arial Unicode MS"/>
                </a:rPr>
                <a:t>(</a:t>
              </a:r>
              <a:r>
                <a:rPr lang="en-US" sz="1200" i="1" dirty="0" smtClean="0">
                  <a:latin typeface="Arial Unicode MS"/>
                  <a:ea typeface="Arial Unicode MS"/>
                  <a:cs typeface="Arial Unicode MS"/>
                </a:rPr>
                <a:t>B</a:t>
              </a:r>
              <a:r>
                <a:rPr lang="lv-LV" sz="1200" i="1" dirty="0" smtClean="0">
                  <a:latin typeface="Arial Unicode MS"/>
                  <a:ea typeface="Arial Unicode MS"/>
                  <a:cs typeface="Arial Unicode MS"/>
                </a:rPr>
                <a:t>ŗ</a:t>
              </a:r>
              <a:r>
                <a:rPr lang="en-US" sz="1200" i="1" dirty="0" smtClean="0">
                  <a:latin typeface="Arial Unicode MS"/>
                  <a:ea typeface="Arial Unicode MS"/>
                  <a:cs typeface="Arial Unicode MS"/>
                </a:rPr>
                <a:t>had</a:t>
              </a:r>
              <a:r>
                <a:rPr lang="lv-LV" sz="1200" i="1" dirty="0" smtClean="0">
                  <a:latin typeface="Arial Unicode MS"/>
                  <a:ea typeface="Arial Unicode MS"/>
                  <a:cs typeface="Arial Unicode MS"/>
                </a:rPr>
                <a:t>ā</a:t>
              </a:r>
              <a:r>
                <a:rPr lang="en-US" sz="1200" i="1" dirty="0" err="1" smtClean="0">
                  <a:latin typeface="Arial Unicode MS"/>
                  <a:ea typeface="Arial Unicode MS"/>
                  <a:cs typeface="Arial Unicode MS"/>
                </a:rPr>
                <a:t>ra</a:t>
              </a:r>
              <a:r>
                <a:rPr lang="lv-LV" sz="1200" i="1" dirty="0" smtClean="0">
                  <a:latin typeface="Arial Unicode MS"/>
                  <a:ea typeface="Arial Unicode MS"/>
                  <a:cs typeface="Arial Unicode MS"/>
                </a:rPr>
                <a:t>ņ</a:t>
              </a:r>
              <a:r>
                <a:rPr lang="en-US" sz="1200" i="1" dirty="0" err="1" smtClean="0">
                  <a:latin typeface="Arial Unicode MS"/>
                  <a:ea typeface="Arial Unicode MS"/>
                  <a:cs typeface="Arial Unicode MS"/>
                </a:rPr>
                <a:t>yaka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upani</a:t>
              </a:r>
              <a:r>
                <a:rPr lang="lv-LV" sz="1200" i="1" dirty="0" smtClean="0">
                  <a:latin typeface="Arial Unicode MS"/>
                  <a:ea typeface="Arial Unicode MS"/>
                  <a:cs typeface="Arial Unicode MS"/>
                </a:rPr>
                <a:t>ş</a:t>
              </a:r>
              <a:r>
                <a:rPr lang="en-US" sz="1200" i="1" dirty="0" smtClean="0">
                  <a:latin typeface="Arial Unicode MS"/>
                  <a:ea typeface="Arial Unicode MS"/>
                  <a:cs typeface="Arial Unicode MS"/>
                </a:rPr>
                <a:t>ad </a:t>
              </a:r>
              <a:r>
                <a:rPr lang="en-US" sz="1200" dirty="0" smtClean="0">
                  <a:latin typeface="Arial Unicode MS"/>
                  <a:ea typeface="Arial Unicode MS"/>
                  <a:cs typeface="Arial Unicode MS"/>
                </a:rPr>
                <a:t>4/4/8,9; </a:t>
              </a:r>
              <a:r>
                <a:rPr lang="en-US" sz="1200" i="1" dirty="0" err="1" smtClean="0">
                  <a:latin typeface="Arial Unicode MS"/>
                  <a:ea typeface="Arial Unicode MS"/>
                  <a:cs typeface="Arial Unicode MS"/>
                </a:rPr>
                <a:t>Chh</a:t>
              </a:r>
              <a:r>
                <a:rPr lang="lv-LV" sz="1200" i="1" dirty="0" smtClean="0">
                  <a:latin typeface="Arial Unicode MS"/>
                  <a:ea typeface="Arial Unicode MS"/>
                  <a:cs typeface="Arial Unicode MS"/>
                </a:rPr>
                <a:t>ā</a:t>
              </a:r>
              <a:r>
                <a:rPr lang="en-US" sz="1200" i="1" dirty="0" err="1" smtClean="0">
                  <a:latin typeface="Arial Unicode MS"/>
                  <a:ea typeface="Arial Unicode MS"/>
                  <a:cs typeface="Arial Unicode MS"/>
                </a:rPr>
                <a:t>ndogya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upani</a:t>
              </a:r>
              <a:r>
                <a:rPr lang="lv-LV" sz="1200" i="1" dirty="0" smtClean="0">
                  <a:latin typeface="Arial Unicode MS"/>
                  <a:ea typeface="Arial Unicode MS"/>
                  <a:cs typeface="Arial Unicode MS"/>
                </a:rPr>
                <a:t>ş</a:t>
              </a:r>
              <a:r>
                <a:rPr lang="en-US" sz="1200" i="1" dirty="0" smtClean="0">
                  <a:latin typeface="Arial Unicode MS"/>
                  <a:ea typeface="Arial Unicode MS"/>
                  <a:cs typeface="Arial Unicode MS"/>
                </a:rPr>
                <a:t>ad </a:t>
              </a:r>
              <a:r>
                <a:rPr lang="en-US" sz="1200" dirty="0" smtClean="0">
                  <a:latin typeface="Arial Unicode MS"/>
                  <a:ea typeface="Arial Unicode MS"/>
                  <a:cs typeface="Arial Unicode MS"/>
                </a:rPr>
                <a:t>8/6/1,2,5; </a:t>
              </a:r>
              <a:r>
                <a:rPr lang="en-US" sz="1200" i="1" dirty="0" smtClean="0">
                  <a:latin typeface="Arial Unicode MS"/>
                  <a:ea typeface="Arial Unicode MS"/>
                  <a:cs typeface="Arial Unicode MS"/>
                </a:rPr>
                <a:t>Brahma-s</a:t>
              </a:r>
              <a:r>
                <a:rPr lang="lv-LV" sz="1200" i="1" dirty="0" smtClean="0">
                  <a:latin typeface="Arial Unicode MS"/>
                  <a:ea typeface="Arial Unicode MS"/>
                  <a:cs typeface="Arial Unicode MS"/>
                </a:rPr>
                <a:t>ū</a:t>
              </a:r>
              <a:r>
                <a:rPr lang="en-US" sz="1200" i="1" dirty="0" err="1" smtClean="0">
                  <a:latin typeface="Arial Unicode MS"/>
                  <a:ea typeface="Arial Unicode MS"/>
                  <a:cs typeface="Arial Unicode MS"/>
                </a:rPr>
                <a:t>tra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4/2/17-20)</a:t>
              </a:r>
            </a:p>
            <a:p>
              <a:pPr marL="228600" indent="-228600"/>
              <a:r>
                <a:rPr lang="en-US" sz="1200" dirty="0" smtClean="0">
                  <a:latin typeface="Arial Unicode MS"/>
                  <a:ea typeface="Arial Unicode MS"/>
                  <a:cs typeface="Arial Unicode MS"/>
                </a:rPr>
                <a:t>From that it goes to Sun at speed of light. </a:t>
              </a:r>
              <a:r>
                <a:rPr lang="en-US" sz="1200" i="1" dirty="0" err="1" smtClean="0">
                  <a:latin typeface="Arial Unicode MS"/>
                  <a:ea typeface="Arial Unicode MS"/>
                  <a:cs typeface="Arial Unicode MS"/>
                </a:rPr>
                <a:t>Ŗgveda</a:t>
              </a:r>
              <a:r>
                <a:rPr lang="en-US" sz="1200" dirty="0" smtClean="0">
                  <a:latin typeface="Arial Unicode MS"/>
                  <a:ea typeface="Arial Unicode MS"/>
                  <a:cs typeface="Arial Unicode MS"/>
                </a:rPr>
                <a:t> (3/53/8) tells that this link goes and returns 6 </a:t>
              </a:r>
            </a:p>
            <a:p>
              <a:pPr marL="228600" indent="-228600"/>
              <a:r>
                <a:rPr lang="en-US" sz="1200" dirty="0" smtClean="0">
                  <a:latin typeface="Arial Unicode MS"/>
                  <a:ea typeface="Arial Unicode MS"/>
                  <a:cs typeface="Arial Unicode MS"/>
                </a:rPr>
                <a:t>times in a </a:t>
              </a:r>
              <a:r>
                <a:rPr lang="en-US" sz="1200" i="1" dirty="0" err="1" smtClean="0">
                  <a:latin typeface="Arial Unicode MS"/>
                  <a:ea typeface="Arial Unicode MS"/>
                  <a:cs typeface="Arial Unicode MS"/>
                </a:rPr>
                <a:t>muhūrtta</a:t>
              </a:r>
              <a:r>
                <a:rPr lang="en-US" sz="1200" dirty="0" smtClean="0">
                  <a:latin typeface="Arial Unicode MS"/>
                  <a:ea typeface="Arial Unicode MS"/>
                  <a:cs typeface="Arial Unicode MS"/>
                </a:rPr>
                <a:t> (48 minutes). Light travels 3 </a:t>
              </a:r>
              <a:r>
                <a:rPr lang="en-US" sz="1200" i="1" dirty="0" err="1" smtClean="0">
                  <a:latin typeface="Arial Unicode MS"/>
                  <a:ea typeface="Arial Unicode MS"/>
                  <a:cs typeface="Arial Unicode MS"/>
                </a:rPr>
                <a:t>lakh</a:t>
              </a:r>
              <a:r>
                <a:rPr lang="en-US" sz="1200" dirty="0" smtClean="0">
                  <a:latin typeface="Arial Unicode MS"/>
                  <a:ea typeface="Arial Unicode MS"/>
                  <a:cs typeface="Arial Unicode MS"/>
                </a:rPr>
                <a:t> </a:t>
              </a:r>
              <a:r>
                <a:rPr lang="en-US" sz="1200" dirty="0" err="1" smtClean="0">
                  <a:latin typeface="Arial Unicode MS"/>
                  <a:ea typeface="Arial Unicode MS"/>
                  <a:cs typeface="Arial Unicode MS"/>
                </a:rPr>
                <a:t>kms</a:t>
              </a:r>
              <a:r>
                <a:rPr lang="en-US" sz="1200" dirty="0" smtClean="0">
                  <a:latin typeface="Arial Unicode MS"/>
                  <a:ea typeface="Arial Unicode MS"/>
                  <a:cs typeface="Arial Unicode MS"/>
                </a:rPr>
                <a:t>. In 1 second. It will take 500 seconds </a:t>
              </a:r>
            </a:p>
            <a:p>
              <a:pPr marL="228600" indent="-228600"/>
              <a:r>
                <a:rPr lang="en-US" sz="1200" dirty="0" smtClean="0">
                  <a:latin typeface="Arial Unicode MS"/>
                  <a:ea typeface="Arial Unicode MS"/>
                  <a:cs typeface="Arial Unicode MS"/>
                </a:rPr>
                <a:t>or 8 minutes to reach. It will go and return 3 times in 8 x 6= 48 minutes.-</a:t>
              </a:r>
            </a:p>
            <a:p>
              <a:pPr marL="228600" indent="-228600"/>
              <a:r>
                <a:rPr lang="hi-IN" sz="1200" dirty="0" smtClean="0">
                  <a:latin typeface="Arial Unicode MS"/>
                  <a:ea typeface="Arial Unicode MS"/>
                  <a:cs typeface="Arial Unicode MS"/>
                </a:rPr>
                <a:t>अथ</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एता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हृदयस्य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नाड्यः</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१।</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तद्यथा</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महापथ</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आदित्यात्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प्रतायन्ते</a:t>
              </a:r>
              <a:r>
                <a:rPr lang="en-US" sz="1200" dirty="0" smtClean="0">
                  <a:latin typeface="Arial Unicode MS"/>
                  <a:ea typeface="Arial Unicode MS"/>
                  <a:cs typeface="Arial Unicode MS"/>
                </a:rPr>
                <a:t> … </a:t>
              </a:r>
              <a:r>
                <a:rPr lang="hi-IN" sz="1200" dirty="0" smtClean="0">
                  <a:latin typeface="Arial Unicode MS"/>
                  <a:ea typeface="Arial Unicode MS"/>
                  <a:cs typeface="Arial Unicode MS"/>
                </a:rPr>
                <a:t>नाड़ीभ्यः प्रतायन्ते ॥२॥</a:t>
              </a:r>
              <a:endParaRPr lang="en-US" sz="1200" dirty="0" smtClean="0">
                <a:latin typeface="Arial Unicode MS"/>
                <a:ea typeface="Arial Unicode MS"/>
                <a:cs typeface="Arial Unicode MS"/>
              </a:endParaRPr>
            </a:p>
            <a:p>
              <a:pPr marL="228600" indent="-228600"/>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रश्मिभिरूर्ध्वमाक्रामते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॥३ ॥ </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छान्दोग्यउपनिषद्</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८</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६</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१</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३</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त</a:t>
              </a:r>
              <a:r>
                <a:rPr lang="hi-IN" sz="1200" dirty="0" smtClean="0">
                  <a:latin typeface="Arial Unicode MS"/>
                  <a:ea typeface="Arial Unicode MS"/>
                  <a:cs typeface="Arial Unicode MS"/>
                </a:rPr>
                <a:t>्रिर्यद्दिवःपरिमुहूर्त्तमागात्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स्वैर्मन्त्रैरनृतुपा</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ऋतावा</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ऋक्</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३</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५३</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८</a:t>
              </a:r>
              <a:r>
                <a:rPr lang="en-US" sz="1200" dirty="0" smtClean="0">
                  <a:latin typeface="Arial Unicode MS"/>
                  <a:ea typeface="Arial Unicode MS"/>
                  <a:cs typeface="Arial Unicode MS"/>
                </a:rPr>
                <a:t>)</a:t>
              </a:r>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066801" y="381000"/>
            <a:ext cx="7543800" cy="5537002"/>
            <a:chOff x="1430029" y="381000"/>
            <a:chExt cx="7713971" cy="5537002"/>
          </a:xfrm>
        </p:grpSpPr>
        <p:sp>
          <p:nvSpPr>
            <p:cNvPr id="2" name="TextBox 1"/>
            <p:cNvSpPr txBox="1"/>
            <p:nvPr/>
          </p:nvSpPr>
          <p:spPr>
            <a:xfrm>
              <a:off x="3563629" y="381000"/>
              <a:ext cx="1552615" cy="307777"/>
            </a:xfrm>
            <a:prstGeom prst="rect">
              <a:avLst/>
            </a:prstGeom>
            <a:noFill/>
          </p:spPr>
          <p:txBody>
            <a:bodyPr wrap="none" rtlCol="0">
              <a:spAutoFit/>
            </a:bodyPr>
            <a:lstStyle/>
            <a:p>
              <a:r>
                <a:rPr lang="en-US" sz="1400" b="1" i="1" dirty="0" err="1" smtClean="0">
                  <a:latin typeface="Arial Unicode MS" pitchFamily="34" charset="-128"/>
                  <a:ea typeface="Arial Unicode MS" pitchFamily="34" charset="-128"/>
                  <a:cs typeface="Arial Unicode MS" pitchFamily="34" charset="-128"/>
                </a:rPr>
                <a:t>Pram</a:t>
              </a:r>
              <a:r>
                <a:rPr lang="en-US" sz="1400" b="1" i="1" dirty="0" err="1" smtClean="0">
                  <a:latin typeface="Arial Unicode MS"/>
                  <a:ea typeface="Arial Unicode MS"/>
                  <a:cs typeface="Arial Unicode MS"/>
                </a:rPr>
                <a:t>ā</a:t>
              </a:r>
              <a:r>
                <a:rPr lang="lv-LV" sz="1400" b="1" i="1" dirty="0" smtClean="0">
                  <a:latin typeface="Arial Unicode MS"/>
                  <a:ea typeface="Arial Unicode MS"/>
                  <a:cs typeface="Arial Unicode MS"/>
                </a:rPr>
                <a:t>ņ</a:t>
              </a:r>
              <a:r>
                <a:rPr lang="en-US" sz="1400" b="1" i="1" dirty="0" smtClean="0">
                  <a:latin typeface="Arial Unicode MS"/>
                  <a:ea typeface="Arial Unicode MS"/>
                  <a:cs typeface="Arial Unicode MS"/>
                </a:rPr>
                <a:t>a </a:t>
              </a:r>
              <a:r>
                <a:rPr lang="en-US" sz="1400" b="1" i="1" dirty="0" err="1" smtClean="0">
                  <a:latin typeface="Arial Unicode MS"/>
                  <a:ea typeface="Arial Unicode MS"/>
                  <a:cs typeface="Arial Unicode MS"/>
                </a:rPr>
                <a:t>Yojana</a:t>
              </a:r>
              <a:endParaRPr lang="en-IN" sz="1400" b="1" i="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1430029" y="685800"/>
              <a:ext cx="7713971" cy="5232202"/>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Jain Astronomy By S.S. </a:t>
              </a:r>
              <a:r>
                <a:rPr lang="en-US" sz="1400" dirty="0" err="1" smtClean="0">
                  <a:latin typeface="Arial Unicode MS" pitchFamily="34" charset="-128"/>
                  <a:ea typeface="Arial Unicode MS" pitchFamily="34" charset="-128"/>
                  <a:cs typeface="Arial Unicode MS" pitchFamily="34" charset="-128"/>
                </a:rPr>
                <a:t>Lishk-Vidyasagar</a:t>
              </a:r>
              <a:r>
                <a:rPr lang="en-US" sz="1400" dirty="0" smtClean="0">
                  <a:latin typeface="Arial Unicode MS" pitchFamily="34" charset="-128"/>
                  <a:ea typeface="Arial Unicode MS" pitchFamily="34" charset="-128"/>
                  <a:cs typeface="Arial Unicode MS" pitchFamily="34" charset="-128"/>
                </a:rPr>
                <a:t> Publication, Delhi-53,  Pages 28,29-</a:t>
              </a:r>
            </a:p>
            <a:p>
              <a:r>
                <a:rPr lang="en-US" sz="1400" dirty="0" smtClean="0">
                  <a:latin typeface="Arial Unicode MS" pitchFamily="34" charset="-128"/>
                  <a:ea typeface="Arial Unicode MS" pitchFamily="34" charset="-128"/>
                  <a:cs typeface="Arial Unicode MS" pitchFamily="34" charset="-128"/>
                </a:rPr>
                <a:t>1 </a:t>
              </a:r>
              <a:r>
                <a:rPr lang="en-US" sz="1400" i="1" dirty="0" err="1" smtClean="0">
                  <a:latin typeface="Arial Unicode MS" pitchFamily="34" charset="-128"/>
                  <a:ea typeface="Arial Unicode MS" pitchFamily="34" charset="-128"/>
                  <a:cs typeface="Arial Unicode MS" pitchFamily="34" charset="-128"/>
                </a:rPr>
                <a:t>Pram</a:t>
              </a:r>
              <a:r>
                <a:rPr lang="en-US" sz="1400" i="1" dirty="0" err="1" smtClean="0">
                  <a:latin typeface="Arial Unicode MS"/>
                  <a:ea typeface="Arial Unicode MS"/>
                  <a:cs typeface="Arial Unicode MS"/>
                </a:rPr>
                <a:t>ā</a:t>
              </a:r>
              <a:r>
                <a:rPr lang="lv-LV" sz="1400" i="1" dirty="0" smtClean="0">
                  <a:latin typeface="Arial Unicode MS"/>
                  <a:ea typeface="Arial Unicode MS"/>
                  <a:cs typeface="Arial Unicode MS"/>
                </a:rPr>
                <a:t>ņ</a:t>
              </a:r>
              <a:r>
                <a:rPr lang="en-US" sz="1400" i="1" dirty="0" smtClean="0">
                  <a:latin typeface="Arial Unicode MS"/>
                  <a:ea typeface="Arial Unicode MS"/>
                  <a:cs typeface="Arial Unicode MS"/>
                </a:rPr>
                <a:t>a </a:t>
              </a:r>
              <a:r>
                <a:rPr lang="en-US" sz="1400" i="1" dirty="0" err="1" smtClean="0">
                  <a:latin typeface="Arial Unicode MS"/>
                  <a:ea typeface="Arial Unicode MS"/>
                  <a:cs typeface="Arial Unicode MS"/>
                </a:rPr>
                <a:t>yojana</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 500 </a:t>
              </a:r>
              <a:r>
                <a:rPr lang="en-US" sz="1400" i="1" dirty="0" err="1" smtClean="0">
                  <a:latin typeface="Arial Unicode MS"/>
                  <a:ea typeface="Arial Unicode MS"/>
                  <a:cs typeface="Arial Unicode MS"/>
                </a:rPr>
                <a:t>Ātmā</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 1000 </a:t>
              </a:r>
              <a:r>
                <a:rPr lang="en-US" sz="1400" i="1" dirty="0" err="1" smtClean="0">
                  <a:latin typeface="Arial Unicode MS"/>
                  <a:ea typeface="Arial Unicode MS"/>
                  <a:cs typeface="Arial Unicode MS"/>
                </a:rPr>
                <a:t>Utsedha</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a:t>
              </a:r>
              <a:r>
                <a:rPr lang="en-US" sz="1400" dirty="0" smtClean="0">
                  <a:latin typeface="Arial Unicode MS"/>
                  <a:ea typeface="Arial Unicode MS"/>
                  <a:cs typeface="Arial Unicode MS"/>
                </a:rPr>
                <a:t>.</a:t>
              </a:r>
            </a:p>
            <a:p>
              <a:r>
                <a:rPr lang="en-US" sz="1400" dirty="0" smtClean="0">
                  <a:latin typeface="Arial Unicode MS"/>
                  <a:ea typeface="Arial Unicode MS"/>
                  <a:cs typeface="Arial Unicode MS"/>
                </a:rPr>
                <a:t>Here Sun is </a:t>
              </a:r>
              <a:r>
                <a:rPr lang="en-US" sz="1400" i="1" dirty="0" err="1" smtClean="0">
                  <a:latin typeface="Arial Unicode MS"/>
                  <a:ea typeface="Arial Unicode MS"/>
                  <a:cs typeface="Arial Unicode MS"/>
                </a:rPr>
                <a:t>ātmā</a:t>
              </a:r>
              <a:r>
                <a:rPr lang="en-US" sz="1400" dirty="0" smtClean="0">
                  <a:latin typeface="Arial Unicode MS"/>
                  <a:ea typeface="Arial Unicode MS"/>
                  <a:cs typeface="Arial Unicode MS"/>
                </a:rPr>
                <a:t> of universe, so its diameter is </a:t>
              </a:r>
              <a:r>
                <a:rPr lang="en-US" sz="1400" i="1" dirty="0" err="1" smtClean="0">
                  <a:latin typeface="Arial Unicode MS"/>
                  <a:ea typeface="Arial Unicode MS"/>
                  <a:cs typeface="Arial Unicode MS"/>
                </a:rPr>
                <a:t>ātmā-yojana</a:t>
              </a:r>
              <a:r>
                <a:rPr lang="en-US" sz="1400" dirty="0" smtClean="0">
                  <a:latin typeface="Arial Unicode MS"/>
                  <a:ea typeface="Arial Unicode MS"/>
                  <a:cs typeface="Arial Unicode MS"/>
                </a:rPr>
                <a:t>.</a:t>
              </a:r>
            </a:p>
            <a:p>
              <a:r>
                <a:rPr lang="en-US" sz="1400" dirty="0" smtClean="0">
                  <a:latin typeface="Arial Unicode MS"/>
                  <a:ea typeface="Arial Unicode MS"/>
                  <a:cs typeface="Arial Unicode MS"/>
                </a:rPr>
                <a:t>…… स</a:t>
              </a:r>
              <a:r>
                <a:rPr lang="hi-IN" sz="1400" dirty="0" smtClean="0">
                  <a:latin typeface="Arial Unicode MS"/>
                  <a:ea typeface="Arial Unicode MS"/>
                  <a:cs typeface="Arial Unicode MS"/>
                </a:rPr>
                <a:t>ूर्य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आत्मा</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जगतस्थुषश्च</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यजुर्वेद</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७</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४२</a:t>
              </a:r>
              <a:r>
                <a:rPr lang="en-US" sz="1400" dirty="0" smtClean="0">
                  <a:latin typeface="Arial Unicode MS"/>
                  <a:ea typeface="Arial Unicode MS"/>
                  <a:cs typeface="Arial Unicode MS"/>
                </a:rPr>
                <a:t>)</a:t>
              </a:r>
            </a:p>
            <a:p>
              <a:r>
                <a:rPr lang="en-US" sz="1400" dirty="0" smtClean="0">
                  <a:latin typeface="Arial Unicode MS"/>
                  <a:ea typeface="Arial Unicode MS"/>
                  <a:cs typeface="Arial Unicode MS"/>
                </a:rPr>
                <a:t>Each start of measure is earth, next</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loka</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is </a:t>
              </a:r>
              <a:r>
                <a:rPr lang="en-US" sz="1400" i="1" dirty="0" err="1" smtClean="0">
                  <a:latin typeface="Arial Unicode MS" pitchFamily="34" charset="-128"/>
                  <a:ea typeface="Arial Unicode MS" pitchFamily="34" charset="-128"/>
                  <a:cs typeface="Arial Unicode MS" pitchFamily="34" charset="-128"/>
                </a:rPr>
                <a:t>Pram</a:t>
              </a:r>
              <a:r>
                <a:rPr lang="en-US" sz="1400" i="1" dirty="0" err="1" smtClean="0">
                  <a:latin typeface="Arial Unicode MS"/>
                  <a:ea typeface="Arial Unicode MS"/>
                  <a:cs typeface="Arial Unicode MS"/>
                </a:rPr>
                <a:t>ā</a:t>
              </a:r>
              <a:r>
                <a:rPr lang="en-US" sz="1400" dirty="0" smtClean="0">
                  <a:latin typeface="Arial Unicode MS"/>
                  <a:ea typeface="Arial Unicode MS"/>
                  <a:cs typeface="Arial Unicode MS"/>
                </a:rPr>
                <a:t> measured in </a:t>
              </a:r>
              <a:r>
                <a:rPr lang="en-US" sz="1400" i="1" dirty="0" err="1" smtClean="0">
                  <a:latin typeface="Arial Unicode MS" pitchFamily="34" charset="-128"/>
                  <a:ea typeface="Arial Unicode MS" pitchFamily="34" charset="-128"/>
                  <a:cs typeface="Arial Unicode MS" pitchFamily="34" charset="-128"/>
                </a:rPr>
                <a:t>Pram</a:t>
              </a:r>
              <a:r>
                <a:rPr lang="en-US" sz="1400" i="1" dirty="0" err="1" smtClean="0">
                  <a:latin typeface="Arial Unicode MS"/>
                  <a:ea typeface="Arial Unicode MS"/>
                  <a:cs typeface="Arial Unicode MS"/>
                </a:rPr>
                <a:t>ā</a:t>
              </a:r>
              <a:r>
                <a:rPr lang="lv-LV" sz="1400" i="1" dirty="0" smtClean="0">
                  <a:latin typeface="Arial Unicode MS"/>
                  <a:ea typeface="Arial Unicode MS"/>
                  <a:cs typeface="Arial Unicode MS"/>
                </a:rPr>
                <a:t>ņ</a:t>
              </a:r>
              <a:r>
                <a:rPr lang="en-US" sz="1400" i="1" dirty="0" smtClean="0">
                  <a:latin typeface="Arial Unicode MS"/>
                  <a:ea typeface="Arial Unicode MS"/>
                  <a:cs typeface="Arial Unicode MS"/>
                </a:rPr>
                <a:t>a </a:t>
              </a:r>
              <a:r>
                <a:rPr lang="en-US" sz="1400" i="1" dirty="0" err="1" smtClean="0">
                  <a:latin typeface="Arial Unicode MS"/>
                  <a:ea typeface="Arial Unicode MS"/>
                  <a:cs typeface="Arial Unicode MS"/>
                </a:rPr>
                <a:t>yojana</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a:t>
              </a:r>
            </a:p>
            <a:p>
              <a:r>
                <a:rPr lang="en-US" sz="1400" dirty="0" smtClean="0">
                  <a:latin typeface="Arial Unicode MS"/>
                  <a:ea typeface="Arial Unicode MS"/>
                  <a:cs typeface="Arial Unicode MS"/>
                </a:rPr>
                <a:t>Lower divisions of standard earth are </a:t>
              </a:r>
              <a:r>
                <a:rPr lang="en-US" sz="1400" i="1" dirty="0" err="1" smtClean="0">
                  <a:latin typeface="Arial Unicode MS"/>
                  <a:ea typeface="Arial Unicode MS"/>
                  <a:cs typeface="Arial Unicode MS"/>
                </a:rPr>
                <a:t>utsedha</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divided into 1000 parts.</a:t>
              </a:r>
            </a:p>
            <a:p>
              <a:r>
                <a:rPr lang="en-US" sz="1400" dirty="0" smtClean="0">
                  <a:latin typeface="Arial Unicode MS"/>
                  <a:ea typeface="Arial Unicode MS"/>
                  <a:cs typeface="Arial Unicode MS"/>
                </a:rPr>
                <a:t>म</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छन्दः</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पृथिवी</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प्रमा</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छन्दः</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 तदन्तरिक्षम्</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मैत्रायणी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संहिता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२</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१४</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९३</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काठक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संहिता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३९</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३९</a:t>
              </a:r>
              <a:r>
                <a:rPr lang="en-US" sz="1400" dirty="0" smtClean="0">
                  <a:latin typeface="Arial Unicode MS"/>
                  <a:ea typeface="Arial Unicode MS"/>
                  <a:cs typeface="Arial Unicode MS"/>
                </a:rPr>
                <a:t>)</a:t>
              </a:r>
            </a:p>
            <a:p>
              <a:r>
                <a:rPr lang="en-US" sz="1400" i="1" dirty="0" err="1" smtClean="0">
                  <a:latin typeface="Arial Unicode MS"/>
                  <a:ea typeface="Arial Unicode MS"/>
                  <a:cs typeface="Arial Unicode MS"/>
                </a:rPr>
                <a:t>Bhāgavata</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purā</a:t>
              </a:r>
              <a:r>
                <a:rPr lang="lv-LV" sz="1400" i="1" dirty="0" smtClean="0">
                  <a:latin typeface="Arial Unicode MS"/>
                  <a:ea typeface="Arial Unicode MS"/>
                  <a:cs typeface="Arial Unicode MS"/>
                </a:rPr>
                <a:t>ņ</a:t>
              </a:r>
              <a:r>
                <a:rPr lang="en-US" sz="1400" i="1" dirty="0" smtClean="0">
                  <a:latin typeface="Arial Unicode MS"/>
                  <a:ea typeface="Arial Unicode MS"/>
                  <a:cs typeface="Arial Unicode MS"/>
                </a:rPr>
                <a:t>a</a:t>
              </a:r>
              <a:r>
                <a:rPr lang="en-US" sz="1400" dirty="0" smtClean="0">
                  <a:latin typeface="Arial Unicode MS"/>
                  <a:ea typeface="Arial Unicode MS"/>
                  <a:cs typeface="Arial Unicode MS"/>
                </a:rPr>
                <a:t>, part 5, </a:t>
              </a:r>
              <a:r>
                <a:rPr lang="en-US" sz="1400" i="1" dirty="0" smtClean="0">
                  <a:latin typeface="Arial Unicode MS"/>
                  <a:ea typeface="Arial Unicode MS"/>
                  <a:cs typeface="Arial Unicode MS"/>
                </a:rPr>
                <a:t>Vi</a:t>
              </a:r>
              <a:r>
                <a:rPr lang="lv-LV" sz="1400" i="1" dirty="0" smtClean="0">
                  <a:latin typeface="Arial Unicode MS"/>
                  <a:ea typeface="Arial Unicode MS"/>
                  <a:cs typeface="Arial Unicode MS"/>
                </a:rPr>
                <a:t>şņ</a:t>
              </a:r>
              <a:r>
                <a:rPr lang="en-US" sz="1400" i="1" dirty="0" smtClean="0">
                  <a:latin typeface="Arial Unicode MS"/>
                  <a:ea typeface="Arial Unicode MS"/>
                  <a:cs typeface="Arial Unicode MS"/>
                </a:rPr>
                <a:t>u </a:t>
              </a:r>
              <a:r>
                <a:rPr lang="en-US" sz="1400" i="1" dirty="0" err="1" smtClean="0">
                  <a:latin typeface="Arial Unicode MS"/>
                  <a:ea typeface="Arial Unicode MS"/>
                  <a:cs typeface="Arial Unicode MS"/>
                </a:rPr>
                <a:t>pur</a:t>
              </a:r>
              <a:r>
                <a:rPr lang="lv-LV" sz="1400" i="1" dirty="0" smtClean="0">
                  <a:latin typeface="Arial Unicode MS"/>
                  <a:ea typeface="Arial Unicode MS"/>
                  <a:cs typeface="Arial Unicode MS"/>
                </a:rPr>
                <a:t>āņ</a:t>
              </a:r>
              <a:r>
                <a:rPr lang="en-US" sz="1400" i="1" dirty="0" smtClean="0">
                  <a:latin typeface="Arial Unicode MS"/>
                  <a:ea typeface="Arial Unicode MS"/>
                  <a:cs typeface="Arial Unicode MS"/>
                </a:rPr>
                <a:t>a </a:t>
              </a:r>
              <a:r>
                <a:rPr lang="en-US" sz="1400" dirty="0" smtClean="0">
                  <a:latin typeface="Arial Unicode MS"/>
                  <a:ea typeface="Arial Unicode MS"/>
                  <a:cs typeface="Arial Unicode MS"/>
                </a:rPr>
                <a:t>2/7 etc give the following measures of 7</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lokas</a:t>
              </a:r>
              <a:r>
                <a:rPr lang="en-US" sz="1400" i="1" dirty="0" smtClean="0">
                  <a:latin typeface="Arial Unicode MS"/>
                  <a:ea typeface="Arial Unicode MS"/>
                  <a:cs typeface="Arial Unicode MS"/>
                </a:rPr>
                <a:t>-</a:t>
              </a:r>
            </a:p>
            <a:p>
              <a:pPr marL="228600" indent="-228600">
                <a:buAutoNum type="arabicParenBoth"/>
              </a:pPr>
              <a:r>
                <a:rPr lang="en-US" sz="1400" i="1" dirty="0" err="1" smtClean="0">
                  <a:latin typeface="Arial Unicode MS"/>
                  <a:ea typeface="Arial Unicode MS"/>
                  <a:cs typeface="Arial Unicode MS"/>
                </a:rPr>
                <a:t>Bhū-loka</a:t>
              </a:r>
              <a:r>
                <a:rPr lang="en-US" sz="1400" dirty="0" smtClean="0">
                  <a:latin typeface="Arial Unicode MS"/>
                  <a:ea typeface="Arial Unicode MS"/>
                  <a:cs typeface="Arial Unicode MS"/>
                </a:rPr>
                <a:t> (Earth) 1000 </a:t>
              </a:r>
              <a:r>
                <a:rPr lang="en-US" sz="1400" i="1" dirty="0" err="1" smtClean="0">
                  <a:latin typeface="Arial Unicode MS"/>
                  <a:ea typeface="Arial Unicode MS"/>
                  <a:cs typeface="Arial Unicode MS"/>
                </a:rPr>
                <a:t>yojana</a:t>
              </a:r>
              <a:r>
                <a:rPr lang="en-US" sz="1400" dirty="0" smtClean="0">
                  <a:latin typeface="Arial Unicode MS"/>
                  <a:ea typeface="Arial Unicode MS"/>
                  <a:cs typeface="Arial Unicode MS"/>
                </a:rPr>
                <a:t>. In </a:t>
              </a:r>
              <a:r>
                <a:rPr lang="en-US" sz="1400" i="1" dirty="0" err="1" smtClean="0">
                  <a:latin typeface="Arial Unicode MS"/>
                  <a:ea typeface="Arial Unicode MS"/>
                  <a:cs typeface="Arial Unicode MS"/>
                </a:rPr>
                <a:t>utsedha</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 1000 parts of earth.</a:t>
              </a:r>
            </a:p>
            <a:p>
              <a:pPr marL="228600" indent="-228600">
                <a:buAutoNum type="arabicParenBoth"/>
              </a:pPr>
              <a:r>
                <a:rPr lang="en-US" sz="1400" dirty="0" smtClean="0">
                  <a:latin typeface="Arial Unicode MS"/>
                  <a:ea typeface="Arial Unicode MS"/>
                  <a:cs typeface="Arial Unicode MS"/>
                </a:rPr>
                <a:t> </a:t>
              </a:r>
              <a:r>
                <a:rPr lang="en-US" sz="1400" i="1" dirty="0" err="1" smtClean="0">
                  <a:latin typeface="Arial Unicode MS"/>
                  <a:ea typeface="Arial Unicode MS"/>
                  <a:cs typeface="Arial Unicode MS"/>
                </a:rPr>
                <a:t>Bhuvar</a:t>
              </a:r>
              <a:r>
                <a:rPr lang="en-US" sz="1400" i="1" dirty="0" smtClean="0">
                  <a:latin typeface="Arial Unicode MS"/>
                  <a:ea typeface="Arial Unicode MS"/>
                  <a:cs typeface="Arial Unicode MS"/>
                </a:rPr>
                <a:t> loka</a:t>
              </a:r>
              <a:r>
                <a:rPr lang="en-US" sz="1400" dirty="0" smtClean="0">
                  <a:latin typeface="Arial Unicode MS"/>
                  <a:ea typeface="Arial Unicode MS"/>
                  <a:cs typeface="Arial Unicode MS"/>
                </a:rPr>
                <a:t>-1 </a:t>
              </a:r>
              <a:r>
                <a:rPr lang="en-US" sz="1400" i="1" dirty="0" err="1" smtClean="0">
                  <a:latin typeface="Arial Unicode MS"/>
                  <a:ea typeface="Arial Unicode MS"/>
                  <a:cs typeface="Arial Unicode MS"/>
                </a:rPr>
                <a:t>lakh</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a:t>
              </a:r>
              <a:r>
                <a:rPr lang="en-US" sz="1400" dirty="0" smtClean="0">
                  <a:latin typeface="Arial Unicode MS"/>
                  <a:ea typeface="Arial Unicode MS"/>
                  <a:cs typeface="Arial Unicode MS"/>
                </a:rPr>
                <a:t>. In earth </a:t>
              </a:r>
              <a:r>
                <a:rPr lang="en-US" sz="1400" i="1" dirty="0" err="1" smtClean="0">
                  <a:latin typeface="Arial Unicode MS"/>
                  <a:ea typeface="Arial Unicode MS"/>
                  <a:cs typeface="Arial Unicode MS"/>
                </a:rPr>
                <a:t>yojanas</a:t>
              </a:r>
              <a:r>
                <a:rPr lang="en-US" sz="1400" dirty="0" smtClean="0">
                  <a:latin typeface="Arial Unicode MS"/>
                  <a:ea typeface="Arial Unicode MS"/>
                  <a:cs typeface="Arial Unicode MS"/>
                </a:rPr>
                <a:t>, it is </a:t>
              </a:r>
              <a:r>
                <a:rPr lang="en-US" sz="1400" i="1" dirty="0" err="1" smtClean="0">
                  <a:latin typeface="Arial Unicode MS"/>
                  <a:ea typeface="Arial Unicode MS"/>
                  <a:cs typeface="Arial Unicode MS"/>
                </a:rPr>
                <a:t>Varāha</a:t>
              </a:r>
              <a:r>
                <a:rPr lang="en-US" sz="1400" dirty="0" smtClean="0">
                  <a:latin typeface="Arial Unicode MS"/>
                  <a:ea typeface="Arial Unicode MS"/>
                  <a:cs typeface="Arial Unicode MS"/>
                </a:rPr>
                <a:t> of 1000 times bigger spread.</a:t>
              </a:r>
            </a:p>
            <a:p>
              <a:pPr marL="228600" indent="-228600">
                <a:buAutoNum type="arabicParenBoth"/>
              </a:pPr>
              <a:r>
                <a:rPr lang="en-US" sz="1400" i="1" dirty="0" err="1" smtClean="0">
                  <a:latin typeface="Arial Unicode MS"/>
                  <a:ea typeface="Arial Unicode MS"/>
                  <a:cs typeface="Arial Unicode MS"/>
                </a:rPr>
                <a:t>Svar</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loka</a:t>
              </a:r>
              <a:r>
                <a:rPr lang="en-US" sz="1400" dirty="0" smtClean="0">
                  <a:latin typeface="Arial Unicode MS"/>
                  <a:ea typeface="Arial Unicode MS"/>
                  <a:cs typeface="Arial Unicode MS"/>
                </a:rPr>
                <a:t>-It is solar system whose </a:t>
              </a:r>
              <a:r>
                <a:rPr lang="en-US" sz="1400" i="1" dirty="0" err="1" smtClean="0">
                  <a:latin typeface="Arial Unicode MS"/>
                  <a:ea typeface="Arial Unicode MS"/>
                  <a:cs typeface="Arial Unicode MS"/>
                </a:rPr>
                <a:t>ratha</a:t>
              </a:r>
              <a:r>
                <a:rPr lang="en-US" sz="1400" dirty="0" smtClean="0">
                  <a:latin typeface="Arial Unicode MS"/>
                  <a:ea typeface="Arial Unicode MS"/>
                  <a:cs typeface="Arial Unicode MS"/>
                </a:rPr>
                <a:t> size is 157 </a:t>
              </a:r>
              <a:r>
                <a:rPr lang="en-US" sz="1400" i="1" dirty="0" err="1" smtClean="0">
                  <a:latin typeface="Arial Unicode MS"/>
                  <a:ea typeface="Arial Unicode MS"/>
                  <a:cs typeface="Arial Unicode MS"/>
                </a:rPr>
                <a:t>lakh</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yojans</a:t>
              </a:r>
              <a:endParaRPr lang="en-US" sz="1400" i="1" dirty="0" smtClean="0">
                <a:latin typeface="Arial Unicode MS"/>
                <a:ea typeface="Arial Unicode MS"/>
                <a:cs typeface="Arial Unicode MS"/>
              </a:endParaRPr>
            </a:p>
            <a:p>
              <a:pPr marL="228600" indent="-228600"/>
              <a:r>
                <a:rPr lang="en-US" sz="1400" dirty="0" smtClean="0">
                  <a:latin typeface="Arial Unicode MS"/>
                  <a:ea typeface="Arial Unicode MS"/>
                  <a:cs typeface="Arial Unicode MS"/>
                </a:rPr>
                <a:t>    = 157,00,000 x 1392000 </a:t>
              </a:r>
              <a:r>
                <a:rPr lang="en-US" sz="1400" dirty="0" err="1" smtClean="0">
                  <a:latin typeface="Arial Unicode MS"/>
                  <a:ea typeface="Arial Unicode MS"/>
                  <a:cs typeface="Arial Unicode MS"/>
                </a:rPr>
                <a:t>kms</a:t>
              </a:r>
              <a:r>
                <a:rPr lang="en-US" sz="1400" dirty="0" smtClean="0">
                  <a:latin typeface="Arial Unicode MS"/>
                  <a:ea typeface="Arial Unicode MS"/>
                  <a:cs typeface="Arial Unicode MS"/>
                </a:rPr>
                <a:t> = about 2 light years diameter.</a:t>
              </a:r>
            </a:p>
            <a:p>
              <a:pPr marL="228600" indent="-228600"/>
              <a:r>
                <a:rPr lang="en-US" sz="1400" dirty="0" smtClean="0">
                  <a:latin typeface="Arial Unicode MS"/>
                  <a:ea typeface="Arial Unicode MS"/>
                  <a:cs typeface="Arial Unicode MS"/>
                </a:rPr>
                <a:t>(4) </a:t>
              </a:r>
              <a:r>
                <a:rPr lang="en-US" sz="1400" i="1" dirty="0" err="1" smtClean="0">
                  <a:latin typeface="Arial Unicode MS"/>
                  <a:ea typeface="Arial Unicode MS"/>
                  <a:cs typeface="Arial Unicode MS"/>
                </a:rPr>
                <a:t>Mahar</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loka</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is 1 </a:t>
              </a:r>
              <a:r>
                <a:rPr lang="en-US" sz="1400" i="1" dirty="0" err="1" smtClean="0">
                  <a:latin typeface="Arial Unicode MS"/>
                  <a:ea typeface="Arial Unicode MS"/>
                  <a:cs typeface="Arial Unicode MS"/>
                </a:rPr>
                <a:t>crore</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a:t>
              </a:r>
              <a:r>
                <a:rPr lang="en-US" sz="1400" dirty="0" smtClean="0">
                  <a:latin typeface="Arial Unicode MS"/>
                  <a:ea typeface="Arial Unicode MS"/>
                  <a:cs typeface="Arial Unicode MS"/>
                </a:rPr>
                <a:t>. It looks smaller than solar system of 1.57</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crore</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size, </a:t>
              </a:r>
            </a:p>
            <a:p>
              <a:pPr marL="228600" indent="-228600"/>
              <a:r>
                <a:rPr lang="en-US" sz="1400" dirty="0" smtClean="0">
                  <a:latin typeface="Arial Unicode MS"/>
                  <a:ea typeface="Arial Unicode MS"/>
                  <a:cs typeface="Arial Unicode MS"/>
                </a:rPr>
                <a:t>    but it is in </a:t>
              </a:r>
              <a:r>
                <a:rPr lang="en-US" sz="1400" i="1" dirty="0" err="1" smtClean="0">
                  <a:latin typeface="Arial Unicode MS"/>
                  <a:ea typeface="Arial Unicode MS"/>
                  <a:cs typeface="Arial Unicode MS"/>
                </a:rPr>
                <a:t>Pramā</a:t>
              </a:r>
              <a:r>
                <a:rPr lang="lv-LV" sz="1400" i="1" dirty="0" smtClean="0">
                  <a:latin typeface="Arial Unicode MS"/>
                  <a:ea typeface="Arial Unicode MS"/>
                  <a:cs typeface="Arial Unicode MS"/>
                </a:rPr>
                <a:t>ņ</a:t>
              </a:r>
              <a:r>
                <a:rPr lang="en-US" sz="1400" i="1" dirty="0" smtClean="0">
                  <a:latin typeface="Arial Unicode MS"/>
                  <a:ea typeface="Arial Unicode MS"/>
                  <a:cs typeface="Arial Unicode MS"/>
                </a:rPr>
                <a:t>a </a:t>
              </a:r>
              <a:r>
                <a:rPr lang="en-US" sz="1400" i="1" dirty="0" err="1" smtClean="0">
                  <a:latin typeface="Arial Unicode MS"/>
                  <a:ea typeface="Arial Unicode MS"/>
                  <a:cs typeface="Arial Unicode MS"/>
                </a:rPr>
                <a:t>yojana</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 sun diameter x 500)</a:t>
              </a:r>
            </a:p>
            <a:p>
              <a:pPr marL="228600" indent="-228600"/>
              <a:r>
                <a:rPr lang="en-US" sz="1400" dirty="0" smtClean="0">
                  <a:latin typeface="Arial Unicode MS"/>
                  <a:ea typeface="Arial Unicode MS"/>
                  <a:cs typeface="Arial Unicode MS"/>
                </a:rPr>
                <a:t>Thus, radius of</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mahar-loka</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=1 </a:t>
              </a:r>
              <a:r>
                <a:rPr lang="en-US" sz="1400" i="1" dirty="0" err="1" smtClean="0">
                  <a:latin typeface="Arial Unicode MS"/>
                  <a:ea typeface="Arial Unicode MS"/>
                  <a:cs typeface="Arial Unicode MS"/>
                </a:rPr>
                <a:t>crore</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a:t>
              </a:r>
              <a:r>
                <a:rPr lang="en-IN" sz="1400" dirty="0" smtClean="0"/>
                <a:t> 10</a:t>
              </a:r>
              <a:r>
                <a:rPr lang="en-IN" sz="1400" baseline="30000" dirty="0" smtClean="0"/>
                <a:t>7</a:t>
              </a:r>
              <a:r>
                <a:rPr lang="en-US" sz="1400" dirty="0" smtClean="0">
                  <a:latin typeface="Arial Unicode MS"/>
                  <a:ea typeface="Arial Unicode MS"/>
                  <a:cs typeface="Arial Unicode MS"/>
                </a:rPr>
                <a:t> x 500 sun diameters =6.96 x</a:t>
              </a:r>
              <a:r>
                <a:rPr lang="en-IN" sz="1400" dirty="0" smtClean="0"/>
                <a:t> 10</a:t>
              </a:r>
              <a:r>
                <a:rPr lang="en-IN" sz="1400" baseline="30000" dirty="0" smtClean="0"/>
                <a:t>15</a:t>
              </a:r>
              <a:r>
                <a:rPr lang="en-US" sz="1400" dirty="0" smtClean="0">
                  <a:latin typeface="Arial Unicode MS"/>
                  <a:ea typeface="Arial Unicode MS"/>
                  <a:cs typeface="Arial Unicode MS"/>
                </a:rPr>
                <a:t>  </a:t>
              </a:r>
              <a:r>
                <a:rPr lang="en-US" sz="1400" dirty="0" err="1" smtClean="0">
                  <a:latin typeface="Arial Unicode MS"/>
                  <a:ea typeface="Arial Unicode MS"/>
                  <a:cs typeface="Arial Unicode MS"/>
                </a:rPr>
                <a:t>Kms</a:t>
              </a:r>
              <a:r>
                <a:rPr lang="en-US" sz="1400" dirty="0" smtClean="0">
                  <a:latin typeface="Arial Unicode MS"/>
                  <a:ea typeface="Arial Unicode MS"/>
                  <a:cs typeface="Arial Unicode MS"/>
                </a:rPr>
                <a:t>. </a:t>
              </a:r>
            </a:p>
            <a:p>
              <a:pPr marL="228600" indent="-228600"/>
              <a:r>
                <a:rPr lang="en-US" sz="1400" dirty="0" smtClean="0">
                  <a:latin typeface="Arial Unicode MS"/>
                  <a:ea typeface="Arial Unicode MS"/>
                  <a:cs typeface="Arial Unicode MS"/>
                </a:rPr>
                <a:t>   = 735 Light years. This is a sphere of width of spiral arm of galaxy near sun.</a:t>
              </a:r>
            </a:p>
            <a:p>
              <a:pPr marL="228600" indent="-228600"/>
              <a:r>
                <a:rPr lang="en-US" sz="1400" dirty="0" smtClean="0">
                  <a:latin typeface="Arial Unicode MS"/>
                  <a:ea typeface="Arial Unicode MS"/>
                  <a:cs typeface="Arial Unicode MS"/>
                </a:rPr>
                <a:t>(5) </a:t>
              </a:r>
              <a:r>
                <a:rPr lang="en-US" sz="1400" i="1" dirty="0" err="1" smtClean="0">
                  <a:latin typeface="Arial Unicode MS"/>
                  <a:ea typeface="Arial Unicode MS"/>
                  <a:cs typeface="Arial Unicode MS"/>
                </a:rPr>
                <a:t>Janah</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loka</a:t>
              </a:r>
              <a:r>
                <a:rPr lang="en-US" sz="1400" dirty="0" smtClean="0">
                  <a:latin typeface="Arial Unicode MS"/>
                  <a:ea typeface="Arial Unicode MS"/>
                  <a:cs typeface="Arial Unicode MS"/>
                </a:rPr>
                <a:t>-Radius is 2 </a:t>
              </a:r>
              <a:r>
                <a:rPr lang="en-US" sz="1400" i="1" dirty="0" err="1" smtClean="0">
                  <a:latin typeface="Arial Unicode MS"/>
                  <a:ea typeface="Arial Unicode MS"/>
                  <a:cs typeface="Arial Unicode MS"/>
                </a:rPr>
                <a:t>crore</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yojanas</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in unit again bigger by 500 times.</a:t>
              </a:r>
            </a:p>
            <a:p>
              <a:pPr marL="228600" indent="-228600"/>
              <a:r>
                <a:rPr lang="en-US" sz="1400" dirty="0" smtClean="0">
                  <a:latin typeface="Arial Unicode MS"/>
                  <a:ea typeface="Arial Unicode MS"/>
                  <a:cs typeface="Arial Unicode MS"/>
                </a:rPr>
                <a:t>Thus it is 6.96 x</a:t>
              </a:r>
              <a:r>
                <a:rPr lang="en-IN" sz="1400" dirty="0" smtClean="0"/>
                <a:t> 10</a:t>
              </a:r>
              <a:r>
                <a:rPr lang="en-IN" sz="1400" baseline="30000" dirty="0" smtClean="0"/>
                <a:t>18</a:t>
              </a:r>
              <a:r>
                <a:rPr lang="en-US" sz="1400" dirty="0" smtClean="0">
                  <a:latin typeface="Arial Unicode MS"/>
                  <a:ea typeface="Arial Unicode MS"/>
                  <a:cs typeface="Arial Unicode MS"/>
                </a:rPr>
                <a:t> </a:t>
              </a:r>
              <a:r>
                <a:rPr lang="en-US" sz="1400" dirty="0" err="1" smtClean="0">
                  <a:latin typeface="Arial Unicode MS"/>
                  <a:ea typeface="Arial Unicode MS"/>
                  <a:cs typeface="Arial Unicode MS"/>
                </a:rPr>
                <a:t>Kms</a:t>
              </a:r>
              <a:r>
                <a:rPr lang="en-US" sz="1400" dirty="0" smtClean="0">
                  <a:latin typeface="Arial Unicode MS"/>
                  <a:ea typeface="Arial Unicode MS"/>
                  <a:cs typeface="Arial Unicode MS"/>
                </a:rPr>
                <a:t>. =73,500 LY.</a:t>
              </a:r>
            </a:p>
            <a:p>
              <a:pPr marL="228600" indent="-228600"/>
              <a:r>
                <a:rPr lang="en-US" sz="1400" dirty="0" smtClean="0">
                  <a:latin typeface="Arial Unicode MS"/>
                  <a:ea typeface="Arial Unicode MS"/>
                  <a:cs typeface="Arial Unicode MS"/>
                </a:rPr>
                <a:t>(6) </a:t>
              </a:r>
              <a:r>
                <a:rPr lang="en-US" sz="1400" i="1" dirty="0" err="1" smtClean="0">
                  <a:latin typeface="Arial Unicode MS"/>
                  <a:ea typeface="Arial Unicode MS"/>
                  <a:cs typeface="Arial Unicode MS"/>
                </a:rPr>
                <a:t>Tapah</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loka</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radius is 4 times bigger in unit 500 times bigger than that of </a:t>
              </a:r>
              <a:r>
                <a:rPr lang="en-US" sz="1400" i="1" dirty="0" err="1" smtClean="0">
                  <a:latin typeface="Arial Unicode MS"/>
                  <a:ea typeface="Arial Unicode MS"/>
                  <a:cs typeface="Arial Unicode MS"/>
                </a:rPr>
                <a:t>mahar-loka</a:t>
              </a:r>
              <a:r>
                <a:rPr lang="en-US" sz="1400" dirty="0" smtClean="0">
                  <a:latin typeface="Arial Unicode MS"/>
                  <a:ea typeface="Arial Unicode MS"/>
                  <a:cs typeface="Arial Unicode MS"/>
                </a:rPr>
                <a:t>.</a:t>
              </a:r>
            </a:p>
            <a:p>
              <a:pPr marL="228600" indent="-228600"/>
              <a:r>
                <a:rPr lang="en-US" sz="1400" dirty="0" smtClean="0">
                  <a:latin typeface="Arial Unicode MS"/>
                  <a:ea typeface="Arial Unicode MS"/>
                  <a:cs typeface="Arial Unicode MS"/>
                </a:rPr>
                <a:t>Radius is 14.7 </a:t>
              </a:r>
              <a:r>
                <a:rPr lang="en-US" sz="1400" dirty="0" err="1" smtClean="0">
                  <a:latin typeface="Arial Unicode MS"/>
                  <a:ea typeface="Arial Unicode MS"/>
                  <a:cs typeface="Arial Unicode MS"/>
                </a:rPr>
                <a:t>crore</a:t>
              </a:r>
              <a:r>
                <a:rPr lang="en-US" sz="1400" dirty="0" smtClean="0">
                  <a:latin typeface="Arial Unicode MS"/>
                  <a:ea typeface="Arial Unicode MS"/>
                  <a:cs typeface="Arial Unicode MS"/>
                </a:rPr>
                <a:t> LY, i.e. 45.1 </a:t>
              </a:r>
              <a:r>
                <a:rPr lang="en-US" sz="1400" dirty="0" err="1" smtClean="0">
                  <a:latin typeface="Arial Unicode MS"/>
                  <a:ea typeface="Arial Unicode MS"/>
                  <a:cs typeface="Arial Unicode MS"/>
                </a:rPr>
                <a:t>Mpc</a:t>
              </a:r>
              <a:r>
                <a:rPr lang="en-US" sz="1400" dirty="0" smtClean="0">
                  <a:latin typeface="Arial Unicode MS"/>
                  <a:ea typeface="Arial Unicode MS"/>
                  <a:cs typeface="Arial Unicode MS"/>
                </a:rPr>
                <a:t> which is distance of local super-</a:t>
              </a:r>
              <a:r>
                <a:rPr lang="en-US" sz="1400" dirty="0" err="1" smtClean="0">
                  <a:latin typeface="Arial Unicode MS"/>
                  <a:ea typeface="Arial Unicode MS"/>
                  <a:cs typeface="Arial Unicode MS"/>
                </a:rPr>
                <a:t>clusture</a:t>
              </a:r>
              <a:r>
                <a:rPr lang="en-US" sz="1400" dirty="0" smtClean="0">
                  <a:latin typeface="Arial Unicode MS"/>
                  <a:ea typeface="Arial Unicode MS"/>
                  <a:cs typeface="Arial Unicode MS"/>
                </a:rPr>
                <a:t>.</a:t>
              </a:r>
            </a:p>
            <a:p>
              <a:pPr marL="228600" indent="-228600"/>
              <a:r>
                <a:rPr lang="en-US" sz="1400" dirty="0" smtClean="0">
                  <a:latin typeface="Arial Unicode MS"/>
                  <a:ea typeface="Arial Unicode MS"/>
                  <a:cs typeface="Arial Unicode MS"/>
                </a:rPr>
                <a:t>(7) </a:t>
              </a:r>
              <a:r>
                <a:rPr lang="en-US" sz="1400" i="1" dirty="0" err="1" smtClean="0">
                  <a:latin typeface="Arial Unicode MS"/>
                  <a:ea typeface="Arial Unicode MS"/>
                  <a:cs typeface="Arial Unicode MS"/>
                </a:rPr>
                <a:t>Satya-loka</a:t>
              </a:r>
              <a:r>
                <a:rPr lang="en-US" sz="1400" dirty="0" smtClean="0">
                  <a:latin typeface="Arial Unicode MS"/>
                  <a:ea typeface="Arial Unicode MS"/>
                  <a:cs typeface="Arial Unicode MS"/>
                </a:rPr>
                <a:t> is 12 </a:t>
              </a:r>
              <a:r>
                <a:rPr lang="en-US" sz="1400" i="1" dirty="0" err="1" smtClean="0">
                  <a:latin typeface="Arial Unicode MS"/>
                  <a:ea typeface="Arial Unicode MS"/>
                  <a:cs typeface="Arial Unicode MS"/>
                </a:rPr>
                <a:t>crore</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yojanas</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in still 500 times bigger unit. I.e. its radius</a:t>
              </a:r>
            </a:p>
            <a:p>
              <a:pPr marL="228600" indent="-228600"/>
              <a:r>
                <a:rPr lang="en-US" sz="1400" dirty="0" smtClean="0">
                  <a:latin typeface="Arial Unicode MS"/>
                  <a:ea typeface="Arial Unicode MS"/>
                  <a:cs typeface="Arial Unicode MS"/>
                </a:rPr>
                <a:t>=98 billion LY. Visible world (called </a:t>
              </a:r>
              <a:r>
                <a:rPr lang="en-US" sz="1400" i="1" dirty="0" err="1" smtClean="0">
                  <a:latin typeface="Arial Unicode MS"/>
                  <a:ea typeface="Arial Unicode MS"/>
                  <a:cs typeface="Arial Unicode MS"/>
                </a:rPr>
                <a:t>Bhūmi</a:t>
              </a:r>
              <a:r>
                <a:rPr lang="en-US" sz="1400" dirty="0" smtClean="0">
                  <a:latin typeface="Arial Unicode MS"/>
                  <a:ea typeface="Arial Unicode MS"/>
                  <a:cs typeface="Arial Unicode MS"/>
                </a:rPr>
                <a:t>)  is of 1/10 size of </a:t>
              </a:r>
              <a:r>
                <a:rPr lang="en-US" sz="1400" i="1" dirty="0" err="1" smtClean="0">
                  <a:latin typeface="Arial Unicode MS"/>
                  <a:ea typeface="Arial Unicode MS"/>
                  <a:cs typeface="Arial Unicode MS"/>
                </a:rPr>
                <a:t>Puruşa</a:t>
              </a:r>
              <a:r>
                <a:rPr lang="en-US" sz="1400" dirty="0" smtClean="0">
                  <a:latin typeface="Arial Unicode MS"/>
                  <a:ea typeface="Arial Unicode MS"/>
                  <a:cs typeface="Arial Unicode MS"/>
                </a:rPr>
                <a:t>, as per in </a:t>
              </a:r>
              <a:r>
                <a:rPr lang="en-US" sz="1400" i="1" dirty="0" err="1" smtClean="0">
                  <a:latin typeface="Arial Unicode MS"/>
                  <a:ea typeface="Arial Unicode MS"/>
                  <a:cs typeface="Arial Unicode MS"/>
                </a:rPr>
                <a:t>Puruşa-sūkta</a:t>
              </a:r>
              <a:r>
                <a:rPr lang="en-US" sz="1400" dirty="0" smtClean="0">
                  <a:latin typeface="Arial Unicode MS"/>
                  <a:ea typeface="Arial Unicode MS"/>
                  <a:cs typeface="Arial Unicode MS"/>
                </a:rPr>
                <a:t>, 1 </a:t>
              </a:r>
            </a:p>
            <a:p>
              <a:pPr marL="228600" indent="-228600"/>
              <a:r>
                <a:rPr lang="en-US" sz="1400" dirty="0" smtClean="0">
                  <a:latin typeface="Arial Unicode MS"/>
                  <a:ea typeface="Arial Unicode MS"/>
                  <a:cs typeface="Arial Unicode MS"/>
                </a:rPr>
                <a:t>Visible world = 9.8 billion LY. Modern estimates range from 8 to 18 billion LY.</a:t>
              </a:r>
            </a:p>
            <a:p>
              <a:pPr marL="228600" indent="-228600"/>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55"/>
          <p:cNvGrpSpPr/>
          <p:nvPr/>
        </p:nvGrpSpPr>
        <p:grpSpPr>
          <a:xfrm>
            <a:off x="381000" y="152400"/>
            <a:ext cx="8382000" cy="6477000"/>
            <a:chOff x="381000" y="149809"/>
            <a:chExt cx="8385858" cy="6366898"/>
          </a:xfrm>
        </p:grpSpPr>
        <p:sp>
          <p:nvSpPr>
            <p:cNvPr id="2" name="TextBox 1"/>
            <p:cNvSpPr txBox="1"/>
            <p:nvPr/>
          </p:nvSpPr>
          <p:spPr>
            <a:xfrm>
              <a:off x="2896757" y="149809"/>
              <a:ext cx="1925527" cy="307777"/>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Reverse tree of World</a:t>
              </a:r>
              <a:endParaRPr lang="en-IN" sz="1400" dirty="0">
                <a:latin typeface="Arial Unicode MS" pitchFamily="34" charset="-128"/>
                <a:ea typeface="Arial Unicode MS" pitchFamily="34" charset="-128"/>
                <a:cs typeface="Arial Unicode MS" pitchFamily="34" charset="-128"/>
              </a:endParaRPr>
            </a:p>
          </p:txBody>
        </p:sp>
        <p:sp>
          <p:nvSpPr>
            <p:cNvPr id="3" name="Oval 2"/>
            <p:cNvSpPr/>
            <p:nvPr/>
          </p:nvSpPr>
          <p:spPr>
            <a:xfrm>
              <a:off x="2057400" y="838200"/>
              <a:ext cx="914400" cy="838200"/>
            </a:xfrm>
            <a:prstGeom prst="ellipse">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Oval 3"/>
            <p:cNvSpPr/>
            <p:nvPr/>
          </p:nvSpPr>
          <p:spPr>
            <a:xfrm>
              <a:off x="2057400" y="1981200"/>
              <a:ext cx="990600" cy="838200"/>
            </a:xfrm>
            <a:prstGeom prst="ellipse">
              <a:avLst/>
            </a:prstGeom>
            <a:blipFill>
              <a:blip r:embed="rId2"/>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Oval 4"/>
            <p:cNvSpPr/>
            <p:nvPr/>
          </p:nvSpPr>
          <p:spPr>
            <a:xfrm>
              <a:off x="2133600" y="3048000"/>
              <a:ext cx="1066800" cy="9906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Oval 5"/>
            <p:cNvSpPr/>
            <p:nvPr/>
          </p:nvSpPr>
          <p:spPr>
            <a:xfrm>
              <a:off x="2590800" y="3429000"/>
              <a:ext cx="152400" cy="152400"/>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Oval 6"/>
            <p:cNvSpPr/>
            <p:nvPr/>
          </p:nvSpPr>
          <p:spPr>
            <a:xfrm>
              <a:off x="2667000" y="37338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Oval 7"/>
            <p:cNvSpPr/>
            <p:nvPr/>
          </p:nvSpPr>
          <p:spPr>
            <a:xfrm>
              <a:off x="2133600" y="4495800"/>
              <a:ext cx="1066800" cy="9906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Oval 8"/>
            <p:cNvSpPr/>
            <p:nvPr/>
          </p:nvSpPr>
          <p:spPr>
            <a:xfrm>
              <a:off x="2590800" y="44958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Oval 9"/>
            <p:cNvSpPr/>
            <p:nvPr/>
          </p:nvSpPr>
          <p:spPr>
            <a:xfrm>
              <a:off x="2590800" y="4876800"/>
              <a:ext cx="152400" cy="152400"/>
            </a:xfrm>
            <a:prstGeom prst="ellipse">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p:cNvSpPr txBox="1"/>
            <p:nvPr/>
          </p:nvSpPr>
          <p:spPr>
            <a:xfrm>
              <a:off x="685800" y="381000"/>
              <a:ext cx="8081058" cy="307777"/>
            </a:xfrm>
            <a:prstGeom prst="rect">
              <a:avLst/>
            </a:prstGeom>
            <a:noFill/>
          </p:spPr>
          <p:txBody>
            <a:bodyPr wrap="none" rtlCol="0">
              <a:spAutoFit/>
            </a:bodyPr>
            <a:lstStyle/>
            <a:p>
              <a:r>
                <a:rPr lang="en-US" sz="1400" b="1" i="1" dirty="0" smtClean="0">
                  <a:latin typeface="Arial Unicode MS" pitchFamily="34" charset="-128"/>
                  <a:ea typeface="Arial Unicode MS" pitchFamily="34" charset="-128"/>
                  <a:cs typeface="Arial Unicode MS" pitchFamily="34" charset="-128"/>
                </a:rPr>
                <a:t>Ma</a:t>
              </a:r>
              <a:r>
                <a:rPr lang="lv-LV" sz="1400" b="1" i="1" dirty="0" smtClean="0">
                  <a:latin typeface="Arial Unicode MS"/>
                  <a:ea typeface="Arial Unicode MS"/>
                  <a:cs typeface="Arial Unicode MS"/>
                </a:rPr>
                <a:t>ņɖ</a:t>
              </a:r>
              <a:r>
                <a:rPr lang="en-US" sz="1400" b="1" i="1" dirty="0" smtClean="0">
                  <a:latin typeface="Arial Unicode MS"/>
                  <a:ea typeface="Arial Unicode MS"/>
                  <a:cs typeface="Arial Unicode MS"/>
                </a:rPr>
                <a:t>ala                     </a:t>
              </a:r>
              <a:r>
                <a:rPr lang="en-US" sz="1400" b="1" dirty="0" smtClean="0">
                  <a:latin typeface="Arial Unicode MS"/>
                  <a:ea typeface="Arial Unicode MS"/>
                  <a:cs typeface="Arial Unicode MS"/>
                </a:rPr>
                <a:t>Figure            God        Element            Symbol            </a:t>
              </a:r>
              <a:r>
                <a:rPr lang="en-US" sz="1400" b="1" i="1" dirty="0" smtClean="0">
                  <a:latin typeface="Arial Unicode MS"/>
                  <a:ea typeface="Arial Unicode MS"/>
                  <a:cs typeface="Arial Unicode MS"/>
                </a:rPr>
                <a:t>Chakra</a:t>
              </a:r>
              <a:r>
                <a:rPr lang="en-US" sz="1400" b="1" dirty="0" smtClean="0">
                  <a:latin typeface="Arial Unicode MS"/>
                  <a:ea typeface="Arial Unicode MS"/>
                  <a:cs typeface="Arial Unicode MS"/>
                </a:rPr>
                <a:t> in spinal cord    </a:t>
              </a:r>
              <a:endParaRPr lang="en-IN" sz="1400" b="1" dirty="0">
                <a:latin typeface="Arial Unicode MS" pitchFamily="34" charset="-128"/>
                <a:ea typeface="Arial Unicode MS" pitchFamily="34" charset="-128"/>
                <a:cs typeface="Arial Unicode MS" pitchFamily="34" charset="-128"/>
              </a:endParaRPr>
            </a:p>
          </p:txBody>
        </p:sp>
        <p:sp>
          <p:nvSpPr>
            <p:cNvPr id="12" name="TextBox 11"/>
            <p:cNvSpPr txBox="1"/>
            <p:nvPr/>
          </p:nvSpPr>
          <p:spPr>
            <a:xfrm>
              <a:off x="533400" y="914400"/>
              <a:ext cx="1156086" cy="1015663"/>
            </a:xfrm>
            <a:prstGeom prst="rect">
              <a:avLst/>
            </a:prstGeom>
            <a:noFill/>
          </p:spPr>
          <p:txBody>
            <a:bodyPr wrap="none" rtlCol="0">
              <a:spAutoFit/>
            </a:bodyPr>
            <a:lstStyle/>
            <a:p>
              <a:r>
                <a:rPr lang="en-US" sz="1200" i="1" dirty="0" err="1" smtClean="0">
                  <a:latin typeface="Arial Unicode MS" pitchFamily="34" charset="-128"/>
                  <a:ea typeface="Arial Unicode MS" pitchFamily="34" charset="-128"/>
                  <a:cs typeface="Arial Unicode MS" pitchFamily="34" charset="-128"/>
                </a:rPr>
                <a:t>Sv</a:t>
              </a:r>
              <a:r>
                <a:rPr lang="en-US" sz="1200" i="1" dirty="0" err="1" smtClean="0">
                  <a:latin typeface="Arial Unicode MS"/>
                  <a:ea typeface="Arial Unicode MS"/>
                  <a:cs typeface="Arial Unicode MS"/>
                </a:rPr>
                <a:t>āyambhuva</a:t>
              </a:r>
              <a:endParaRPr lang="en-US" sz="1200" i="1" dirty="0" smtClean="0">
                <a:latin typeface="Arial Unicode MS"/>
                <a:ea typeface="Arial Unicode MS"/>
                <a:cs typeface="Arial Unicode MS"/>
              </a:endParaRPr>
            </a:p>
            <a:p>
              <a:r>
                <a:rPr lang="en-US" sz="1200" i="1" dirty="0" smtClean="0">
                  <a:latin typeface="Arial Unicode MS"/>
                  <a:ea typeface="Arial Unicode MS"/>
                  <a:cs typeface="Arial Unicode MS"/>
                </a:rPr>
                <a:t>Ma</a:t>
              </a:r>
              <a:r>
                <a:rPr lang="lv-LV" sz="1200" i="1" dirty="0" smtClean="0">
                  <a:latin typeface="Arial Unicode MS"/>
                  <a:ea typeface="Arial Unicode MS"/>
                  <a:cs typeface="Arial Unicode MS"/>
                </a:rPr>
                <a:t>ņɖ</a:t>
              </a:r>
              <a:r>
                <a:rPr lang="en-US" sz="1200" i="1" dirty="0" smtClean="0">
                  <a:latin typeface="Arial Unicode MS"/>
                  <a:ea typeface="Arial Unicode MS"/>
                  <a:cs typeface="Arial Unicode MS"/>
                </a:rPr>
                <a:t>ala</a:t>
              </a:r>
            </a:p>
            <a:p>
              <a:r>
                <a:rPr lang="en-US" sz="1200" dirty="0" smtClean="0">
                  <a:latin typeface="Arial Unicode MS"/>
                  <a:ea typeface="Arial Unicode MS"/>
                  <a:cs typeface="Arial Unicode MS"/>
                </a:rPr>
                <a:t>Universe </a:t>
              </a:r>
            </a:p>
            <a:p>
              <a:r>
                <a:rPr lang="en-IN" sz="1200" dirty="0" smtClean="0"/>
                <a:t>10</a:t>
              </a:r>
              <a:r>
                <a:rPr lang="en-IN" sz="1200" baseline="30000" dirty="0" smtClean="0"/>
                <a:t>11  </a:t>
              </a:r>
              <a:r>
                <a:rPr lang="en-IN" sz="1200" dirty="0" smtClean="0">
                  <a:latin typeface="Arial Unicode MS" pitchFamily="34" charset="-128"/>
                  <a:ea typeface="Arial Unicode MS" pitchFamily="34" charset="-128"/>
                  <a:cs typeface="Arial Unicode MS" pitchFamily="34" charset="-128"/>
                </a:rPr>
                <a:t>galaxies</a:t>
              </a:r>
            </a:p>
            <a:p>
              <a:endParaRPr lang="en-IN" sz="1200" dirty="0">
                <a:latin typeface="Arial Unicode MS" pitchFamily="34" charset="-128"/>
                <a:ea typeface="Arial Unicode MS" pitchFamily="34" charset="-128"/>
                <a:cs typeface="Arial Unicode MS" pitchFamily="34" charset="-128"/>
              </a:endParaRPr>
            </a:p>
          </p:txBody>
        </p:sp>
        <p:sp>
          <p:nvSpPr>
            <p:cNvPr id="13" name="TextBox 12"/>
            <p:cNvSpPr txBox="1"/>
            <p:nvPr/>
          </p:nvSpPr>
          <p:spPr>
            <a:xfrm>
              <a:off x="381000" y="1981200"/>
              <a:ext cx="1702710" cy="1015663"/>
            </a:xfrm>
            <a:prstGeom prst="rect">
              <a:avLst/>
            </a:prstGeom>
            <a:noFill/>
          </p:spPr>
          <p:txBody>
            <a:bodyPr wrap="none" rtlCol="0">
              <a:spAutoFit/>
            </a:bodyPr>
            <a:lstStyle/>
            <a:p>
              <a:r>
                <a:rPr lang="en-US" sz="1200" i="1" dirty="0" err="1" smtClean="0">
                  <a:latin typeface="Arial Unicode MS" pitchFamily="34" charset="-128"/>
                  <a:ea typeface="Arial Unicode MS" pitchFamily="34" charset="-128"/>
                  <a:cs typeface="Arial Unicode MS" pitchFamily="34" charset="-128"/>
                </a:rPr>
                <a:t>Parame</a:t>
              </a:r>
              <a:r>
                <a:rPr lang="en-US" sz="1200" i="1" dirty="0" err="1" smtClean="0">
                  <a:latin typeface="Arial Unicode MS"/>
                  <a:ea typeface="Arial Unicode MS"/>
                  <a:cs typeface="Arial Unicode MS"/>
                </a:rPr>
                <a:t>şţhī</a:t>
              </a:r>
              <a:endParaRPr lang="en-US" sz="1200" i="1" dirty="0" smtClean="0">
                <a:latin typeface="Arial Unicode MS"/>
                <a:ea typeface="Arial Unicode MS"/>
                <a:cs typeface="Arial Unicode MS"/>
              </a:endParaRPr>
            </a:p>
            <a:p>
              <a:r>
                <a:rPr lang="en-US" sz="1200" i="1" dirty="0" smtClean="0">
                  <a:latin typeface="Arial Unicode MS"/>
                  <a:ea typeface="Arial Unicode MS"/>
                  <a:cs typeface="Arial Unicode MS"/>
                </a:rPr>
                <a:t>Ma</a:t>
              </a:r>
              <a:r>
                <a:rPr lang="lv-LV" sz="1200" i="1" dirty="0" smtClean="0">
                  <a:latin typeface="Arial Unicode MS"/>
                  <a:ea typeface="Arial Unicode MS"/>
                  <a:cs typeface="Arial Unicode MS"/>
                </a:rPr>
                <a:t>ņɖ</a:t>
              </a:r>
              <a:r>
                <a:rPr lang="en-US" sz="1200" i="1" dirty="0" smtClean="0">
                  <a:latin typeface="Arial Unicode MS"/>
                  <a:ea typeface="Arial Unicode MS"/>
                  <a:cs typeface="Arial Unicode MS"/>
                </a:rPr>
                <a:t>ala</a:t>
              </a:r>
            </a:p>
            <a:p>
              <a:r>
                <a:rPr lang="en-US" sz="1200" dirty="0" smtClean="0">
                  <a:latin typeface="Arial Unicode MS"/>
                  <a:ea typeface="Arial Unicode MS"/>
                  <a:cs typeface="Arial Unicode MS"/>
                </a:rPr>
                <a:t>Galaxy, </a:t>
              </a:r>
              <a:r>
                <a:rPr lang="en-US" sz="1200" i="1" dirty="0" err="1" smtClean="0">
                  <a:latin typeface="Arial Unicode MS"/>
                  <a:ea typeface="Arial Unicode MS"/>
                  <a:cs typeface="Arial Unicode MS"/>
                </a:rPr>
                <a:t>Ākāśa-gangā</a:t>
              </a:r>
              <a:endParaRPr lang="en-US" sz="1200" i="1" dirty="0" smtClean="0">
                <a:latin typeface="Arial Unicode MS"/>
                <a:ea typeface="Arial Unicode MS"/>
                <a:cs typeface="Arial Unicode MS"/>
              </a:endParaRPr>
            </a:p>
            <a:p>
              <a:r>
                <a:rPr lang="en-US" sz="1200" i="1" dirty="0" err="1" smtClean="0">
                  <a:latin typeface="Arial Unicode MS"/>
                  <a:ea typeface="Arial Unicode MS"/>
                  <a:cs typeface="Arial Unicode MS"/>
                </a:rPr>
                <a:t>Brahmā</a:t>
              </a:r>
              <a:r>
                <a:rPr lang="lv-LV" sz="1200" i="1" dirty="0" smtClean="0">
                  <a:latin typeface="Arial Unicode MS"/>
                  <a:ea typeface="Arial Unicode MS"/>
                  <a:cs typeface="Arial Unicode MS"/>
                </a:rPr>
                <a:t>ņɖ</a:t>
              </a:r>
              <a:r>
                <a:rPr lang="en-US" sz="1200" i="1" dirty="0" smtClean="0">
                  <a:latin typeface="Arial Unicode MS"/>
                  <a:ea typeface="Arial Unicode MS"/>
                  <a:cs typeface="Arial Unicode MS"/>
                </a:rPr>
                <a:t>a,</a:t>
              </a:r>
              <a:r>
                <a:rPr lang="en-IN" sz="1200" dirty="0" smtClean="0"/>
                <a:t>10</a:t>
              </a:r>
              <a:r>
                <a:rPr lang="en-IN" sz="1200" baseline="30000" dirty="0" smtClean="0"/>
                <a:t>11 </a:t>
              </a:r>
              <a:r>
                <a:rPr lang="en-IN" sz="1200" dirty="0" smtClean="0">
                  <a:latin typeface="Arial Unicode MS" pitchFamily="34" charset="-128"/>
                  <a:ea typeface="Arial Unicode MS" pitchFamily="34" charset="-128"/>
                  <a:cs typeface="Arial Unicode MS" pitchFamily="34" charset="-128"/>
                </a:rPr>
                <a:t>stars</a:t>
              </a:r>
            </a:p>
            <a:p>
              <a:endParaRPr lang="en-IN" sz="1200" dirty="0">
                <a:latin typeface="Arial Unicode MS" pitchFamily="34" charset="-128"/>
                <a:ea typeface="Arial Unicode MS" pitchFamily="34" charset="-128"/>
                <a:cs typeface="Arial Unicode MS" pitchFamily="34" charset="-128"/>
              </a:endParaRPr>
            </a:p>
          </p:txBody>
        </p:sp>
        <p:sp>
          <p:nvSpPr>
            <p:cNvPr id="14" name="TextBox 13"/>
            <p:cNvSpPr txBox="1"/>
            <p:nvPr/>
          </p:nvSpPr>
          <p:spPr>
            <a:xfrm>
              <a:off x="533400" y="3200400"/>
              <a:ext cx="1231427" cy="646331"/>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Solar system</a:t>
              </a:r>
            </a:p>
            <a:p>
              <a:r>
                <a:rPr lang="en-US" sz="1200" i="1" dirty="0" err="1" smtClean="0">
                  <a:latin typeface="Arial Unicode MS" pitchFamily="34" charset="-128"/>
                  <a:ea typeface="Arial Unicode MS" pitchFamily="34" charset="-128"/>
                  <a:cs typeface="Arial Unicode MS" pitchFamily="34" charset="-128"/>
                </a:rPr>
                <a:t>Saura</a:t>
              </a:r>
              <a:r>
                <a:rPr lang="en-US" sz="1200" i="1" dirty="0" smtClean="0">
                  <a:latin typeface="Arial Unicode MS" pitchFamily="34" charset="-128"/>
                  <a:ea typeface="Arial Unicode MS" pitchFamily="34" charset="-128"/>
                  <a:cs typeface="Arial Unicode MS" pitchFamily="34" charset="-128"/>
                </a:rPr>
                <a:t>-</a:t>
              </a:r>
              <a:r>
                <a:rPr lang="en-US" sz="1200" i="1" dirty="0" smtClean="0">
                  <a:latin typeface="Arial Unicode MS"/>
                  <a:ea typeface="Arial Unicode MS"/>
                  <a:cs typeface="Arial Unicode MS"/>
                </a:rPr>
                <a:t>Ma</a:t>
              </a:r>
              <a:r>
                <a:rPr lang="lv-LV" sz="1200" i="1" dirty="0" smtClean="0">
                  <a:latin typeface="Arial Unicode MS"/>
                  <a:ea typeface="Arial Unicode MS"/>
                  <a:cs typeface="Arial Unicode MS"/>
                </a:rPr>
                <a:t>ņɖ</a:t>
              </a:r>
              <a:r>
                <a:rPr lang="en-US" sz="1200" i="1" dirty="0" smtClean="0">
                  <a:latin typeface="Arial Unicode MS"/>
                  <a:ea typeface="Arial Unicode MS"/>
                  <a:cs typeface="Arial Unicode MS"/>
                </a:rPr>
                <a:t>ala</a:t>
              </a:r>
            </a:p>
            <a:p>
              <a:endParaRPr lang="en-IN" sz="1200" dirty="0">
                <a:latin typeface="Arial Unicode MS" pitchFamily="34" charset="-128"/>
                <a:ea typeface="Arial Unicode MS" pitchFamily="34" charset="-128"/>
                <a:cs typeface="Arial Unicode MS" pitchFamily="34" charset="-128"/>
              </a:endParaRPr>
            </a:p>
          </p:txBody>
        </p:sp>
        <p:sp>
          <p:nvSpPr>
            <p:cNvPr id="15" name="TextBox 14"/>
            <p:cNvSpPr txBox="1"/>
            <p:nvPr/>
          </p:nvSpPr>
          <p:spPr>
            <a:xfrm>
              <a:off x="533400" y="4267200"/>
              <a:ext cx="1617751" cy="646331"/>
            </a:xfrm>
            <a:prstGeom prst="rect">
              <a:avLst/>
            </a:prstGeom>
            <a:noFill/>
          </p:spPr>
          <p:txBody>
            <a:bodyPr wrap="none" rtlCol="0">
              <a:spAutoFit/>
            </a:bodyPr>
            <a:lstStyle/>
            <a:p>
              <a:r>
                <a:rPr lang="en-US" sz="1200" i="1" dirty="0" err="1" smtClean="0">
                  <a:latin typeface="Arial Unicode MS" pitchFamily="34" charset="-128"/>
                  <a:ea typeface="Arial Unicode MS" pitchFamily="34" charset="-128"/>
                  <a:cs typeface="Arial Unicode MS" pitchFamily="34" charset="-128"/>
                </a:rPr>
                <a:t>Ch</a:t>
              </a:r>
              <a:r>
                <a:rPr lang="en-US" sz="1200" i="1" dirty="0" err="1" smtClean="0">
                  <a:latin typeface="Arial Unicode MS"/>
                  <a:ea typeface="Arial Unicode MS"/>
                  <a:cs typeface="Arial Unicode MS"/>
                </a:rPr>
                <a:t>āndra</a:t>
              </a:r>
              <a:r>
                <a:rPr lang="en-US" sz="1200" i="1" dirty="0" smtClean="0">
                  <a:latin typeface="Arial Unicode MS"/>
                  <a:ea typeface="Arial Unicode MS"/>
                  <a:cs typeface="Arial Unicode MS"/>
                </a:rPr>
                <a:t>-Ma</a:t>
              </a:r>
              <a:r>
                <a:rPr lang="lv-LV" sz="1200" i="1" dirty="0" smtClean="0">
                  <a:latin typeface="Arial Unicode MS"/>
                  <a:ea typeface="Arial Unicode MS"/>
                  <a:cs typeface="Arial Unicode MS"/>
                </a:rPr>
                <a:t>ņɖ</a:t>
              </a:r>
              <a:r>
                <a:rPr lang="en-US" sz="1200" i="1" dirty="0" smtClean="0">
                  <a:latin typeface="Arial Unicode MS"/>
                  <a:ea typeface="Arial Unicode MS"/>
                  <a:cs typeface="Arial Unicode MS"/>
                </a:rPr>
                <a:t>ala</a:t>
              </a:r>
            </a:p>
            <a:p>
              <a:r>
                <a:rPr lang="en-US" sz="1200" dirty="0" smtClean="0">
                  <a:latin typeface="Arial Unicode MS"/>
                  <a:ea typeface="Arial Unicode MS"/>
                  <a:cs typeface="Arial Unicode MS"/>
                </a:rPr>
                <a:t>Sphere of moon orbit</a:t>
              </a:r>
            </a:p>
            <a:p>
              <a:endParaRPr lang="en-IN" sz="1200" dirty="0">
                <a:latin typeface="Arial Unicode MS" pitchFamily="34" charset="-128"/>
                <a:ea typeface="Arial Unicode MS" pitchFamily="34" charset="-128"/>
                <a:cs typeface="Arial Unicode MS" pitchFamily="34" charset="-128"/>
              </a:endParaRPr>
            </a:p>
          </p:txBody>
        </p:sp>
        <p:sp>
          <p:nvSpPr>
            <p:cNvPr id="16" name="TextBox 15"/>
            <p:cNvSpPr txBox="1"/>
            <p:nvPr/>
          </p:nvSpPr>
          <p:spPr>
            <a:xfrm>
              <a:off x="609600" y="4800600"/>
              <a:ext cx="1095172" cy="461665"/>
            </a:xfrm>
            <a:prstGeom prst="rect">
              <a:avLst/>
            </a:prstGeom>
            <a:noFill/>
          </p:spPr>
          <p:txBody>
            <a:bodyPr wrap="none" rtlCol="0">
              <a:spAutoFit/>
            </a:bodyPr>
            <a:lstStyle/>
            <a:p>
              <a:r>
                <a:rPr lang="en-US" sz="1200" i="1" dirty="0" err="1" smtClean="0">
                  <a:latin typeface="Arial Unicode MS" pitchFamily="34" charset="-128"/>
                  <a:ea typeface="Arial Unicode MS" pitchFamily="34" charset="-128"/>
                  <a:cs typeface="Arial Unicode MS" pitchFamily="34" charset="-128"/>
                </a:rPr>
                <a:t>Bh</a:t>
              </a:r>
              <a:r>
                <a:rPr lang="en-US" sz="1200" i="1" dirty="0" err="1" smtClean="0">
                  <a:latin typeface="Arial Unicode MS"/>
                  <a:ea typeface="Arial Unicode MS"/>
                  <a:cs typeface="Arial Unicode MS"/>
                </a:rPr>
                <a:t>ū</a:t>
              </a:r>
              <a:r>
                <a:rPr lang="en-US" sz="1200" i="1" dirty="0" smtClean="0">
                  <a:latin typeface="Arial Unicode MS"/>
                  <a:ea typeface="Arial Unicode MS"/>
                  <a:cs typeface="Arial Unicode MS"/>
                </a:rPr>
                <a:t>-Ma</a:t>
              </a:r>
              <a:r>
                <a:rPr lang="lv-LV" sz="1200" i="1" dirty="0" smtClean="0">
                  <a:latin typeface="Arial Unicode MS"/>
                  <a:ea typeface="Arial Unicode MS"/>
                  <a:cs typeface="Arial Unicode MS"/>
                </a:rPr>
                <a:t>ņɖ</a:t>
              </a:r>
              <a:r>
                <a:rPr lang="en-US" sz="1200" i="1" dirty="0" smtClean="0">
                  <a:latin typeface="Arial Unicode MS"/>
                  <a:ea typeface="Arial Unicode MS"/>
                  <a:cs typeface="Arial Unicode MS"/>
                </a:rPr>
                <a:t>ala</a:t>
              </a:r>
            </a:p>
            <a:p>
              <a:r>
                <a:rPr lang="en-US" sz="1200" dirty="0" smtClean="0">
                  <a:latin typeface="Arial Unicode MS" pitchFamily="34" charset="-128"/>
                  <a:ea typeface="Arial Unicode MS" pitchFamily="34" charset="-128"/>
                  <a:cs typeface="Arial Unicode MS" pitchFamily="34" charset="-128"/>
                </a:rPr>
                <a:t>Earth</a:t>
              </a:r>
              <a:endParaRPr lang="en-IN" sz="1200" dirty="0">
                <a:latin typeface="Arial Unicode MS" pitchFamily="34" charset="-128"/>
                <a:ea typeface="Arial Unicode MS" pitchFamily="34" charset="-128"/>
                <a:cs typeface="Arial Unicode MS" pitchFamily="34" charset="-128"/>
              </a:endParaRPr>
            </a:p>
          </p:txBody>
        </p:sp>
        <p:sp>
          <p:nvSpPr>
            <p:cNvPr id="17" name="TextBox 16"/>
            <p:cNvSpPr txBox="1"/>
            <p:nvPr/>
          </p:nvSpPr>
          <p:spPr>
            <a:xfrm>
              <a:off x="3276600" y="914400"/>
              <a:ext cx="785793" cy="461665"/>
            </a:xfrm>
            <a:prstGeom prst="rect">
              <a:avLst/>
            </a:prstGeom>
            <a:noFill/>
          </p:spPr>
          <p:txBody>
            <a:bodyPr wrap="none" rtlCol="0">
              <a:spAutoFit/>
            </a:bodyPr>
            <a:lstStyle/>
            <a:p>
              <a:r>
                <a:rPr lang="en-US" sz="1200" i="1" dirty="0" err="1" smtClean="0">
                  <a:latin typeface="Arial Unicode MS" pitchFamily="34" charset="-128"/>
                  <a:ea typeface="Arial Unicode MS" pitchFamily="34" charset="-128"/>
                  <a:cs typeface="Arial Unicode MS" pitchFamily="34" charset="-128"/>
                </a:rPr>
                <a:t>Brahm</a:t>
              </a:r>
              <a:r>
                <a:rPr lang="en-US" sz="1200" i="1" dirty="0" err="1" smtClean="0">
                  <a:latin typeface="Arial Unicode MS"/>
                  <a:ea typeface="Arial Unicode MS"/>
                  <a:cs typeface="Arial Unicode MS"/>
                </a:rPr>
                <a:t>ā</a:t>
              </a:r>
              <a:endParaRPr lang="en-US" sz="1200" i="1" dirty="0" smtClean="0">
                <a:latin typeface="Arial Unicode MS"/>
                <a:ea typeface="Arial Unicode MS"/>
                <a:cs typeface="Arial Unicode MS"/>
              </a:endParaRPr>
            </a:p>
            <a:p>
              <a:r>
                <a:rPr lang="en-US" sz="1200" dirty="0" smtClean="0">
                  <a:latin typeface="Arial Unicode MS"/>
                  <a:ea typeface="Arial Unicode MS"/>
                  <a:cs typeface="Arial Unicode MS"/>
                </a:rPr>
                <a:t>=Biggest</a:t>
              </a:r>
              <a:endParaRPr lang="en-IN" sz="1200" dirty="0">
                <a:latin typeface="Arial Unicode MS" pitchFamily="34" charset="-128"/>
                <a:ea typeface="Arial Unicode MS" pitchFamily="34" charset="-128"/>
                <a:cs typeface="Arial Unicode MS" pitchFamily="34" charset="-128"/>
              </a:endParaRPr>
            </a:p>
          </p:txBody>
        </p:sp>
        <p:sp>
          <p:nvSpPr>
            <p:cNvPr id="18" name="TextBox 17"/>
            <p:cNvSpPr txBox="1"/>
            <p:nvPr/>
          </p:nvSpPr>
          <p:spPr>
            <a:xfrm>
              <a:off x="3352800" y="2133600"/>
              <a:ext cx="830677" cy="461665"/>
            </a:xfrm>
            <a:prstGeom prst="rect">
              <a:avLst/>
            </a:prstGeom>
            <a:noFill/>
          </p:spPr>
          <p:txBody>
            <a:bodyPr wrap="none" rtlCol="0">
              <a:spAutoFit/>
            </a:bodyPr>
            <a:lstStyle/>
            <a:p>
              <a:r>
                <a:rPr lang="en-US" sz="1200" i="1" dirty="0" err="1" smtClean="0">
                  <a:latin typeface="Arial Unicode MS" pitchFamily="34" charset="-128"/>
                  <a:ea typeface="Arial Unicode MS" pitchFamily="34" charset="-128"/>
                  <a:cs typeface="Arial Unicode MS" pitchFamily="34" charset="-128"/>
                </a:rPr>
                <a:t>Vi</a:t>
              </a:r>
              <a:r>
                <a:rPr lang="en-US" sz="1200" i="1" dirty="0" err="1" smtClean="0">
                  <a:latin typeface="Arial Unicode MS"/>
                  <a:ea typeface="Arial Unicode MS"/>
                  <a:cs typeface="Arial Unicode MS"/>
                </a:rPr>
                <a:t>ş</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u=</a:t>
              </a:r>
            </a:p>
            <a:p>
              <a:r>
                <a:rPr lang="en-US" sz="1200" dirty="0" smtClean="0">
                  <a:latin typeface="Arial Unicode MS"/>
                  <a:ea typeface="Arial Unicode MS"/>
                  <a:cs typeface="Arial Unicode MS"/>
                </a:rPr>
                <a:t>enclosing</a:t>
              </a:r>
            </a:p>
          </p:txBody>
        </p:sp>
        <p:sp>
          <p:nvSpPr>
            <p:cNvPr id="19" name="TextBox 18"/>
            <p:cNvSpPr txBox="1"/>
            <p:nvPr/>
          </p:nvSpPr>
          <p:spPr>
            <a:xfrm>
              <a:off x="3276600" y="3200400"/>
              <a:ext cx="904415" cy="461665"/>
            </a:xfrm>
            <a:prstGeom prst="rect">
              <a:avLst/>
            </a:prstGeom>
            <a:noFill/>
          </p:spPr>
          <p:txBody>
            <a:bodyPr wrap="none" rtlCol="0">
              <a:spAutoFit/>
            </a:bodyPr>
            <a:lstStyle/>
            <a:p>
              <a:r>
                <a:rPr lang="en-US" sz="1200" i="1" dirty="0" err="1" smtClean="0">
                  <a:latin typeface="Arial Unicode MS" pitchFamily="34" charset="-128"/>
                  <a:ea typeface="Arial Unicode MS" pitchFamily="34" charset="-128"/>
                  <a:cs typeface="Arial Unicode MS" pitchFamily="34" charset="-128"/>
                </a:rPr>
                <a:t>Indra</a:t>
              </a:r>
              <a:endParaRPr lang="en-US" sz="1200" i="1" dirty="0" smtClean="0">
                <a:latin typeface="Arial Unicode MS"/>
                <a:ea typeface="Arial Unicode MS"/>
                <a:cs typeface="Arial Unicode MS"/>
              </a:endParaRPr>
            </a:p>
            <a:p>
              <a:r>
                <a:rPr lang="en-US" sz="1200" dirty="0" smtClean="0">
                  <a:latin typeface="Arial Unicode MS"/>
                  <a:ea typeface="Arial Unicode MS"/>
                  <a:cs typeface="Arial Unicode MS"/>
                </a:rPr>
                <a:t>= radiation</a:t>
              </a:r>
              <a:endParaRPr lang="en-IN" sz="1200" dirty="0">
                <a:latin typeface="Arial Unicode MS" pitchFamily="34" charset="-128"/>
                <a:ea typeface="Arial Unicode MS" pitchFamily="34" charset="-128"/>
                <a:cs typeface="Arial Unicode MS" pitchFamily="34" charset="-128"/>
              </a:endParaRPr>
            </a:p>
          </p:txBody>
        </p:sp>
        <p:sp>
          <p:nvSpPr>
            <p:cNvPr id="20" name="TextBox 19"/>
            <p:cNvSpPr txBox="1"/>
            <p:nvPr/>
          </p:nvSpPr>
          <p:spPr>
            <a:xfrm>
              <a:off x="3276600" y="4267200"/>
              <a:ext cx="947695" cy="461665"/>
            </a:xfrm>
            <a:prstGeom prst="rect">
              <a:avLst/>
            </a:prstGeom>
            <a:noFill/>
          </p:spPr>
          <p:txBody>
            <a:bodyPr wrap="none" rtlCol="0">
              <a:spAutoFit/>
            </a:bodyPr>
            <a:lstStyle/>
            <a:p>
              <a:r>
                <a:rPr lang="en-US" sz="1200" i="1" dirty="0" smtClean="0">
                  <a:latin typeface="Arial Unicode MS" pitchFamily="34" charset="-128"/>
                  <a:ea typeface="Arial Unicode MS" pitchFamily="34" charset="-128"/>
                  <a:cs typeface="Arial Unicode MS" pitchFamily="34" charset="-128"/>
                </a:rPr>
                <a:t>Soma</a:t>
              </a:r>
              <a:endParaRPr lang="en-US" sz="1200" i="1" dirty="0" smtClean="0">
                <a:latin typeface="Arial Unicode MS"/>
                <a:ea typeface="Arial Unicode MS"/>
                <a:cs typeface="Arial Unicode MS"/>
              </a:endParaRPr>
            </a:p>
            <a:p>
              <a:r>
                <a:rPr lang="en-US" sz="1200" dirty="0" smtClean="0">
                  <a:latin typeface="Arial Unicode MS"/>
                  <a:ea typeface="Arial Unicode MS"/>
                  <a:cs typeface="Arial Unicode MS"/>
                </a:rPr>
                <a:t>=Cool, rare</a:t>
              </a:r>
              <a:endParaRPr lang="en-IN" sz="1200" dirty="0">
                <a:latin typeface="Arial Unicode MS" pitchFamily="34" charset="-128"/>
                <a:ea typeface="Arial Unicode MS" pitchFamily="34" charset="-128"/>
                <a:cs typeface="Arial Unicode MS" pitchFamily="34" charset="-128"/>
              </a:endParaRPr>
            </a:p>
          </p:txBody>
        </p:sp>
        <p:sp>
          <p:nvSpPr>
            <p:cNvPr id="21" name="TextBox 20"/>
            <p:cNvSpPr txBox="1"/>
            <p:nvPr/>
          </p:nvSpPr>
          <p:spPr>
            <a:xfrm>
              <a:off x="3352800" y="4724400"/>
              <a:ext cx="716863" cy="461665"/>
            </a:xfrm>
            <a:prstGeom prst="rect">
              <a:avLst/>
            </a:prstGeom>
            <a:noFill/>
          </p:spPr>
          <p:txBody>
            <a:bodyPr wrap="none" rtlCol="0">
              <a:spAutoFit/>
            </a:bodyPr>
            <a:lstStyle/>
            <a:p>
              <a:r>
                <a:rPr lang="en-US" sz="1200" i="1" dirty="0" smtClean="0">
                  <a:latin typeface="Arial Unicode MS" pitchFamily="34" charset="-128"/>
                  <a:ea typeface="Arial Unicode MS" pitchFamily="34" charset="-128"/>
                  <a:cs typeface="Arial Unicode MS" pitchFamily="34" charset="-128"/>
                </a:rPr>
                <a:t>Agni</a:t>
              </a:r>
              <a:endParaRPr lang="en-US" sz="1200" i="1" dirty="0" smtClean="0">
                <a:latin typeface="Arial Unicode MS"/>
                <a:ea typeface="Arial Unicode MS"/>
                <a:cs typeface="Arial Unicode MS"/>
              </a:endParaRPr>
            </a:p>
            <a:p>
              <a:r>
                <a:rPr lang="en-US" sz="1200" dirty="0" smtClean="0">
                  <a:latin typeface="Arial Unicode MS"/>
                  <a:ea typeface="Arial Unicode MS"/>
                  <a:cs typeface="Arial Unicode MS"/>
                </a:rPr>
                <a:t>=Dense</a:t>
              </a:r>
              <a:endParaRPr lang="en-IN" sz="1200" dirty="0">
                <a:latin typeface="Arial Unicode MS" pitchFamily="34" charset="-128"/>
                <a:ea typeface="Arial Unicode MS" pitchFamily="34" charset="-128"/>
                <a:cs typeface="Arial Unicode MS" pitchFamily="34" charset="-128"/>
              </a:endParaRPr>
            </a:p>
          </p:txBody>
        </p:sp>
        <p:sp>
          <p:nvSpPr>
            <p:cNvPr id="22" name="TextBox 21"/>
            <p:cNvSpPr txBox="1"/>
            <p:nvPr/>
          </p:nvSpPr>
          <p:spPr>
            <a:xfrm>
              <a:off x="4419600" y="990600"/>
              <a:ext cx="441146" cy="276999"/>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Sky</a:t>
              </a:r>
              <a:endParaRPr lang="en-IN" sz="1200" dirty="0">
                <a:latin typeface="Arial Unicode MS" pitchFamily="34" charset="-128"/>
                <a:ea typeface="Arial Unicode MS" pitchFamily="34" charset="-128"/>
                <a:cs typeface="Arial Unicode MS" pitchFamily="34" charset="-128"/>
              </a:endParaRPr>
            </a:p>
          </p:txBody>
        </p:sp>
        <p:sp>
          <p:nvSpPr>
            <p:cNvPr id="23" name="TextBox 22"/>
            <p:cNvSpPr txBox="1"/>
            <p:nvPr/>
          </p:nvSpPr>
          <p:spPr>
            <a:xfrm>
              <a:off x="4495800" y="3276600"/>
              <a:ext cx="482824" cy="276999"/>
            </a:xfrm>
            <a:prstGeom prst="rect">
              <a:avLst/>
            </a:prstGeom>
            <a:noFill/>
          </p:spPr>
          <p:txBody>
            <a:bodyPr wrap="none" rtlCol="0">
              <a:spAutoFit/>
            </a:bodyPr>
            <a:lstStyle/>
            <a:p>
              <a:r>
                <a:rPr lang="en-US" sz="1200" i="1" dirty="0" err="1" smtClean="0">
                  <a:latin typeface="Arial Unicode MS" pitchFamily="34" charset="-128"/>
                  <a:ea typeface="Arial Unicode MS" pitchFamily="34" charset="-128"/>
                  <a:cs typeface="Arial Unicode MS" pitchFamily="34" charset="-128"/>
                </a:rPr>
                <a:t>Teja</a:t>
              </a:r>
              <a:endParaRPr lang="en-IN" sz="1200" i="1" dirty="0">
                <a:latin typeface="Arial Unicode MS" pitchFamily="34" charset="-128"/>
                <a:ea typeface="Arial Unicode MS" pitchFamily="34" charset="-128"/>
                <a:cs typeface="Arial Unicode MS" pitchFamily="34" charset="-128"/>
              </a:endParaRPr>
            </a:p>
          </p:txBody>
        </p:sp>
        <p:sp>
          <p:nvSpPr>
            <p:cNvPr id="24" name="TextBox 23"/>
            <p:cNvSpPr txBox="1"/>
            <p:nvPr/>
          </p:nvSpPr>
          <p:spPr>
            <a:xfrm>
              <a:off x="4495800" y="2209800"/>
              <a:ext cx="372218" cy="276999"/>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Air</a:t>
              </a:r>
              <a:endParaRPr lang="en-IN" sz="1200" dirty="0">
                <a:latin typeface="Arial Unicode MS" pitchFamily="34" charset="-128"/>
                <a:ea typeface="Arial Unicode MS" pitchFamily="34" charset="-128"/>
                <a:cs typeface="Arial Unicode MS" pitchFamily="34" charset="-128"/>
              </a:endParaRPr>
            </a:p>
          </p:txBody>
        </p:sp>
        <p:sp>
          <p:nvSpPr>
            <p:cNvPr id="25" name="TextBox 24"/>
            <p:cNvSpPr txBox="1"/>
            <p:nvPr/>
          </p:nvSpPr>
          <p:spPr>
            <a:xfrm>
              <a:off x="4495800" y="4800600"/>
              <a:ext cx="551754" cy="276999"/>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Earth</a:t>
              </a:r>
              <a:endParaRPr lang="en-IN" sz="1200" dirty="0">
                <a:latin typeface="Arial Unicode MS" pitchFamily="34" charset="-128"/>
                <a:ea typeface="Arial Unicode MS" pitchFamily="34" charset="-128"/>
                <a:cs typeface="Arial Unicode MS" pitchFamily="34" charset="-128"/>
              </a:endParaRPr>
            </a:p>
          </p:txBody>
        </p:sp>
        <p:sp>
          <p:nvSpPr>
            <p:cNvPr id="26" name="TextBox 25"/>
            <p:cNvSpPr txBox="1"/>
            <p:nvPr/>
          </p:nvSpPr>
          <p:spPr>
            <a:xfrm>
              <a:off x="4495800" y="4343400"/>
              <a:ext cx="595035" cy="276999"/>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Water</a:t>
              </a:r>
              <a:endParaRPr lang="en-IN" sz="1200" dirty="0">
                <a:latin typeface="Arial Unicode MS" pitchFamily="34" charset="-128"/>
                <a:ea typeface="Arial Unicode MS" pitchFamily="34" charset="-128"/>
                <a:cs typeface="Arial Unicode MS" pitchFamily="34" charset="-128"/>
              </a:endParaRPr>
            </a:p>
          </p:txBody>
        </p:sp>
        <p:sp>
          <p:nvSpPr>
            <p:cNvPr id="27" name="TextBox 26"/>
            <p:cNvSpPr txBox="1"/>
            <p:nvPr/>
          </p:nvSpPr>
          <p:spPr>
            <a:xfrm>
              <a:off x="5105400" y="762000"/>
              <a:ext cx="1661032" cy="276999"/>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Space    Human body</a:t>
              </a:r>
              <a:endParaRPr lang="en-IN" sz="1200" dirty="0">
                <a:latin typeface="Arial Unicode MS" pitchFamily="34" charset="-128"/>
                <a:ea typeface="Arial Unicode MS" pitchFamily="34" charset="-128"/>
                <a:cs typeface="Arial Unicode MS" pitchFamily="34" charset="-128"/>
              </a:endParaRPr>
            </a:p>
          </p:txBody>
        </p:sp>
        <p:sp>
          <p:nvSpPr>
            <p:cNvPr id="28" name="TextBox 27"/>
            <p:cNvSpPr txBox="1"/>
            <p:nvPr/>
          </p:nvSpPr>
          <p:spPr>
            <a:xfrm>
              <a:off x="5257800" y="990600"/>
              <a:ext cx="1273105" cy="307777"/>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A  </a:t>
              </a:r>
              <a:r>
                <a:rPr lang="hi-IN" sz="1400" dirty="0" smtClean="0">
                  <a:latin typeface="Arial Unicode MS"/>
                  <a:ea typeface="Arial Unicode MS"/>
                  <a:cs typeface="Arial Unicode MS"/>
                </a:rPr>
                <a:t>अ</a:t>
              </a:r>
              <a:r>
                <a:rPr lang="en-US" sz="1400" dirty="0" smtClean="0">
                  <a:latin typeface="Arial Unicode MS" pitchFamily="34" charset="-128"/>
                  <a:ea typeface="Arial Unicode MS" pitchFamily="34" charset="-128"/>
                  <a:cs typeface="Arial Unicode MS" pitchFamily="34" charset="-128"/>
                </a:rPr>
                <a:t>          h </a:t>
              </a:r>
              <a:r>
                <a:rPr lang="hi-IN" sz="1400" dirty="0" smtClean="0">
                  <a:latin typeface="Arial Unicode MS"/>
                  <a:ea typeface="Arial Unicode MS"/>
                  <a:cs typeface="Arial Unicode MS"/>
                </a:rPr>
                <a:t>ह</a:t>
              </a:r>
              <a:endParaRPr lang="en-IN" sz="1400" dirty="0">
                <a:latin typeface="Arial Unicode MS" pitchFamily="34" charset="-128"/>
                <a:ea typeface="Arial Unicode MS" pitchFamily="34" charset="-128"/>
                <a:cs typeface="Arial Unicode MS" pitchFamily="34" charset="-128"/>
              </a:endParaRPr>
            </a:p>
          </p:txBody>
        </p:sp>
        <p:sp>
          <p:nvSpPr>
            <p:cNvPr id="29" name="TextBox 28"/>
            <p:cNvSpPr txBox="1"/>
            <p:nvPr/>
          </p:nvSpPr>
          <p:spPr>
            <a:xfrm>
              <a:off x="5486400" y="4800600"/>
              <a:ext cx="1213794" cy="307777"/>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Ļ </a:t>
              </a:r>
              <a:r>
                <a:rPr lang="hi-IN" sz="1400" dirty="0" smtClean="0">
                  <a:latin typeface="Arial Unicode MS"/>
                  <a:ea typeface="Arial Unicode MS"/>
                  <a:cs typeface="Arial Unicode MS"/>
                </a:rPr>
                <a:t>ऌ</a:t>
              </a:r>
              <a:r>
                <a:rPr lang="en-US" sz="1400" dirty="0" smtClean="0">
                  <a:latin typeface="Arial Unicode MS" pitchFamily="34" charset="-128"/>
                  <a:ea typeface="Arial Unicode MS" pitchFamily="34" charset="-128"/>
                  <a:cs typeface="Arial Unicode MS" pitchFamily="34" charset="-128"/>
                </a:rPr>
                <a:t>           l </a:t>
              </a:r>
              <a:r>
                <a:rPr lang="hi-IN" sz="1400" dirty="0" smtClean="0">
                  <a:latin typeface="Arial Unicode MS"/>
                  <a:ea typeface="Arial Unicode MS"/>
                  <a:cs typeface="Arial Unicode MS"/>
                </a:rPr>
                <a:t>ल</a:t>
              </a:r>
              <a:endParaRPr lang="en-IN" sz="1400" dirty="0">
                <a:latin typeface="Arial Unicode MS" pitchFamily="34" charset="-128"/>
                <a:ea typeface="Arial Unicode MS" pitchFamily="34" charset="-128"/>
                <a:cs typeface="Arial Unicode MS" pitchFamily="34" charset="-128"/>
              </a:endParaRPr>
            </a:p>
          </p:txBody>
        </p:sp>
        <p:sp>
          <p:nvSpPr>
            <p:cNvPr id="30" name="TextBox 29"/>
            <p:cNvSpPr txBox="1"/>
            <p:nvPr/>
          </p:nvSpPr>
          <p:spPr>
            <a:xfrm>
              <a:off x="5486400" y="4343400"/>
              <a:ext cx="1271502" cy="307777"/>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Ŗ </a:t>
              </a:r>
              <a:r>
                <a:rPr lang="hi-IN" sz="1400" dirty="0" smtClean="0">
                  <a:latin typeface="Arial Unicode MS"/>
                  <a:ea typeface="Arial Unicode MS"/>
                  <a:cs typeface="Arial Unicode MS"/>
                </a:rPr>
                <a:t>ऋ</a:t>
              </a:r>
              <a:r>
                <a:rPr lang="en-US" sz="1400" dirty="0" smtClean="0">
                  <a:latin typeface="Arial Unicode MS" pitchFamily="34" charset="-128"/>
                  <a:ea typeface="Arial Unicode MS" pitchFamily="34" charset="-128"/>
                  <a:cs typeface="Arial Unicode MS" pitchFamily="34" charset="-128"/>
                </a:rPr>
                <a:t>           r </a:t>
              </a:r>
              <a:r>
                <a:rPr lang="hi-IN" sz="1400" dirty="0" smtClean="0">
                  <a:latin typeface="Arial Unicode MS"/>
                  <a:ea typeface="Arial Unicode MS"/>
                  <a:cs typeface="Arial Unicode MS"/>
                </a:rPr>
                <a:t>र</a:t>
              </a:r>
              <a:endParaRPr lang="en-IN" sz="1400" dirty="0">
                <a:latin typeface="Arial Unicode MS" pitchFamily="34" charset="-128"/>
                <a:ea typeface="Arial Unicode MS" pitchFamily="34" charset="-128"/>
                <a:cs typeface="Arial Unicode MS" pitchFamily="34" charset="-128"/>
              </a:endParaRPr>
            </a:p>
          </p:txBody>
        </p:sp>
        <p:sp>
          <p:nvSpPr>
            <p:cNvPr id="31" name="TextBox 30"/>
            <p:cNvSpPr txBox="1"/>
            <p:nvPr/>
          </p:nvSpPr>
          <p:spPr>
            <a:xfrm>
              <a:off x="5410200" y="3276600"/>
              <a:ext cx="1261884" cy="307777"/>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U </a:t>
              </a:r>
              <a:r>
                <a:rPr lang="hi-IN" sz="1400" dirty="0" smtClean="0">
                  <a:latin typeface="Arial Unicode MS"/>
                  <a:ea typeface="Arial Unicode MS"/>
                  <a:cs typeface="Arial Unicode MS"/>
                </a:rPr>
                <a:t>उ</a:t>
              </a:r>
              <a:r>
                <a:rPr lang="en-US" sz="1400" dirty="0" smtClean="0">
                  <a:latin typeface="Arial Unicode MS" pitchFamily="34" charset="-128"/>
                  <a:ea typeface="Arial Unicode MS" pitchFamily="34" charset="-128"/>
                  <a:cs typeface="Arial Unicode MS" pitchFamily="34" charset="-128"/>
                </a:rPr>
                <a:t>           v </a:t>
              </a:r>
              <a:r>
                <a:rPr lang="hi-IN" sz="1400" dirty="0" smtClean="0">
                  <a:latin typeface="Arial Unicode MS"/>
                  <a:ea typeface="Arial Unicode MS"/>
                  <a:cs typeface="Arial Unicode MS"/>
                </a:rPr>
                <a:t>व</a:t>
              </a:r>
              <a:endParaRPr lang="en-IN" sz="1400" dirty="0">
                <a:latin typeface="Arial Unicode MS" pitchFamily="34" charset="-128"/>
                <a:ea typeface="Arial Unicode MS" pitchFamily="34" charset="-128"/>
                <a:cs typeface="Arial Unicode MS" pitchFamily="34" charset="-128"/>
              </a:endParaRPr>
            </a:p>
          </p:txBody>
        </p:sp>
        <p:sp>
          <p:nvSpPr>
            <p:cNvPr id="32" name="TextBox 31"/>
            <p:cNvSpPr txBox="1"/>
            <p:nvPr/>
          </p:nvSpPr>
          <p:spPr>
            <a:xfrm>
              <a:off x="5334000" y="2209800"/>
              <a:ext cx="1173719" cy="307777"/>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I  </a:t>
              </a:r>
              <a:r>
                <a:rPr lang="hi-IN" sz="1400" dirty="0" smtClean="0">
                  <a:latin typeface="Arial Unicode MS"/>
                  <a:ea typeface="Arial Unicode MS"/>
                  <a:cs typeface="Arial Unicode MS"/>
                </a:rPr>
                <a:t>इ</a:t>
              </a:r>
              <a:r>
                <a:rPr lang="en-US" sz="1400" dirty="0" smtClean="0">
                  <a:latin typeface="Arial Unicode MS" pitchFamily="34" charset="-128"/>
                  <a:ea typeface="Arial Unicode MS" pitchFamily="34" charset="-128"/>
                  <a:cs typeface="Arial Unicode MS" pitchFamily="34" charset="-128"/>
                </a:rPr>
                <a:t>          y </a:t>
              </a:r>
              <a:r>
                <a:rPr lang="hi-IN" sz="1400" dirty="0" smtClean="0">
                  <a:latin typeface="Arial Unicode MS"/>
                  <a:ea typeface="Arial Unicode MS"/>
                  <a:cs typeface="Arial Unicode MS"/>
                </a:rPr>
                <a:t>य</a:t>
              </a:r>
              <a:endParaRPr lang="en-IN" sz="1400" dirty="0">
                <a:latin typeface="Arial Unicode MS" pitchFamily="34" charset="-128"/>
                <a:ea typeface="Arial Unicode MS" pitchFamily="34" charset="-128"/>
                <a:cs typeface="Arial Unicode MS" pitchFamily="34" charset="-128"/>
              </a:endParaRPr>
            </a:p>
          </p:txBody>
        </p:sp>
        <p:sp>
          <p:nvSpPr>
            <p:cNvPr id="33" name="TextBox 32"/>
            <p:cNvSpPr txBox="1"/>
            <p:nvPr/>
          </p:nvSpPr>
          <p:spPr>
            <a:xfrm>
              <a:off x="6934200" y="838200"/>
              <a:ext cx="771365" cy="276999"/>
            </a:xfrm>
            <a:prstGeom prst="rect">
              <a:avLst/>
            </a:prstGeom>
            <a:noFill/>
          </p:spPr>
          <p:txBody>
            <a:bodyPr wrap="none" rtlCol="0">
              <a:spAutoFit/>
            </a:bodyPr>
            <a:lstStyle/>
            <a:p>
              <a:r>
                <a:rPr lang="en-US" sz="1200" i="1" dirty="0" err="1" smtClean="0">
                  <a:latin typeface="Arial Unicode MS" pitchFamily="34" charset="-128"/>
                  <a:ea typeface="Arial Unicode MS" pitchFamily="34" charset="-128"/>
                  <a:cs typeface="Arial Unicode MS" pitchFamily="34" charset="-128"/>
                </a:rPr>
                <a:t>Vi</a:t>
              </a:r>
              <a:r>
                <a:rPr lang="en-US" sz="1200" i="1" dirty="0" err="1" smtClean="0">
                  <a:latin typeface="Arial Unicode MS"/>
                  <a:ea typeface="Arial Unicode MS"/>
                  <a:cs typeface="Arial Unicode MS"/>
                </a:rPr>
                <a:t>śuddhi</a:t>
              </a:r>
              <a:endParaRPr lang="en-IN" sz="1200" i="1" dirty="0">
                <a:latin typeface="Arial Unicode MS" pitchFamily="34" charset="-128"/>
                <a:ea typeface="Arial Unicode MS" pitchFamily="34" charset="-128"/>
                <a:cs typeface="Arial Unicode MS" pitchFamily="34" charset="-128"/>
              </a:endParaRPr>
            </a:p>
          </p:txBody>
        </p:sp>
        <p:sp>
          <p:nvSpPr>
            <p:cNvPr id="34" name="TextBox 33"/>
            <p:cNvSpPr txBox="1"/>
            <p:nvPr/>
          </p:nvSpPr>
          <p:spPr>
            <a:xfrm>
              <a:off x="7086600" y="4800600"/>
              <a:ext cx="907621" cy="276999"/>
            </a:xfrm>
            <a:prstGeom prst="rect">
              <a:avLst/>
            </a:prstGeom>
            <a:noFill/>
          </p:spPr>
          <p:txBody>
            <a:bodyPr wrap="none" rtlCol="0">
              <a:spAutoFit/>
            </a:bodyPr>
            <a:lstStyle/>
            <a:p>
              <a:r>
                <a:rPr lang="en-US" sz="1200" i="1" dirty="0" err="1" smtClean="0">
                  <a:latin typeface="Arial Unicode MS" pitchFamily="34" charset="-128"/>
                  <a:ea typeface="Arial Unicode MS" pitchFamily="34" charset="-128"/>
                  <a:cs typeface="Arial Unicode MS" pitchFamily="34" charset="-128"/>
                </a:rPr>
                <a:t>M</a:t>
              </a:r>
              <a:r>
                <a:rPr lang="en-US" sz="1200" i="1" dirty="0" err="1" smtClean="0">
                  <a:latin typeface="Arial Unicode MS"/>
                  <a:ea typeface="Arial Unicode MS"/>
                  <a:cs typeface="Arial Unicode MS"/>
                </a:rPr>
                <a:t>ūlādhāra</a:t>
              </a:r>
              <a:endParaRPr lang="en-IN" sz="1200" i="1" dirty="0">
                <a:latin typeface="Arial Unicode MS" pitchFamily="34" charset="-128"/>
                <a:ea typeface="Arial Unicode MS" pitchFamily="34" charset="-128"/>
                <a:cs typeface="Arial Unicode MS" pitchFamily="34" charset="-128"/>
              </a:endParaRPr>
            </a:p>
          </p:txBody>
        </p:sp>
        <p:sp>
          <p:nvSpPr>
            <p:cNvPr id="35" name="TextBox 34"/>
            <p:cNvSpPr txBox="1"/>
            <p:nvPr/>
          </p:nvSpPr>
          <p:spPr>
            <a:xfrm>
              <a:off x="7162800" y="4343400"/>
              <a:ext cx="822661" cy="276999"/>
            </a:xfrm>
            <a:prstGeom prst="rect">
              <a:avLst/>
            </a:prstGeom>
            <a:noFill/>
          </p:spPr>
          <p:txBody>
            <a:bodyPr wrap="none" rtlCol="0">
              <a:spAutoFit/>
            </a:bodyPr>
            <a:lstStyle/>
            <a:p>
              <a:r>
                <a:rPr lang="en-US" sz="1200" i="1" dirty="0" smtClean="0">
                  <a:latin typeface="Arial Unicode MS" pitchFamily="34" charset="-128"/>
                  <a:ea typeface="Arial Unicode MS" pitchFamily="34" charset="-128"/>
                  <a:cs typeface="Arial Unicode MS" pitchFamily="34" charset="-128"/>
                </a:rPr>
                <a:t>Ma</a:t>
              </a:r>
              <a:r>
                <a:rPr lang="lv-LV" sz="1200" i="1" dirty="0" smtClean="0">
                  <a:latin typeface="Arial Unicode MS"/>
                  <a:ea typeface="Arial Unicode MS"/>
                  <a:cs typeface="Arial Unicode MS"/>
                </a:rPr>
                <a:t>ņ</a:t>
              </a:r>
              <a:r>
                <a:rPr lang="en-US" sz="1200" i="1" dirty="0" err="1" smtClean="0">
                  <a:latin typeface="Arial Unicode MS"/>
                  <a:ea typeface="Arial Unicode MS"/>
                  <a:cs typeface="Arial Unicode MS"/>
                </a:rPr>
                <a:t>ip</a:t>
              </a:r>
              <a:r>
                <a:rPr lang="lv-LV" sz="1200" i="1" dirty="0" smtClean="0">
                  <a:latin typeface="Arial Unicode MS"/>
                  <a:ea typeface="Arial Unicode MS"/>
                  <a:cs typeface="Arial Unicode MS"/>
                </a:rPr>
                <a:t>ū</a:t>
              </a:r>
              <a:r>
                <a:rPr lang="en-US" sz="1200" i="1" dirty="0" err="1" smtClean="0">
                  <a:latin typeface="Arial Unicode MS"/>
                  <a:ea typeface="Arial Unicode MS"/>
                  <a:cs typeface="Arial Unicode MS"/>
                </a:rPr>
                <a:t>ra</a:t>
              </a:r>
              <a:endParaRPr lang="en-IN" sz="1200" i="1" dirty="0">
                <a:latin typeface="Arial Unicode MS" pitchFamily="34" charset="-128"/>
                <a:ea typeface="Arial Unicode MS" pitchFamily="34" charset="-128"/>
                <a:cs typeface="Arial Unicode MS" pitchFamily="34" charset="-128"/>
              </a:endParaRPr>
            </a:p>
          </p:txBody>
        </p:sp>
        <p:sp>
          <p:nvSpPr>
            <p:cNvPr id="36" name="TextBox 35"/>
            <p:cNvSpPr txBox="1"/>
            <p:nvPr/>
          </p:nvSpPr>
          <p:spPr>
            <a:xfrm>
              <a:off x="7010400" y="3276600"/>
              <a:ext cx="1112805" cy="276999"/>
            </a:xfrm>
            <a:prstGeom prst="rect">
              <a:avLst/>
            </a:prstGeom>
            <a:noFill/>
          </p:spPr>
          <p:txBody>
            <a:bodyPr wrap="none" rtlCol="0">
              <a:spAutoFit/>
            </a:bodyPr>
            <a:lstStyle/>
            <a:p>
              <a:r>
                <a:rPr lang="en-US" sz="1200" i="1" dirty="0" err="1" smtClean="0">
                  <a:latin typeface="Arial Unicode MS" pitchFamily="34" charset="-128"/>
                  <a:ea typeface="Arial Unicode MS" pitchFamily="34" charset="-128"/>
                  <a:cs typeface="Arial Unicode MS" pitchFamily="34" charset="-128"/>
                </a:rPr>
                <a:t>Sv</a:t>
              </a:r>
              <a:r>
                <a:rPr lang="en-US" sz="1200" i="1" dirty="0" err="1" smtClean="0">
                  <a:latin typeface="Arial Unicode MS"/>
                  <a:ea typeface="Arial Unicode MS"/>
                  <a:cs typeface="Arial Unicode MS"/>
                </a:rPr>
                <a:t>ādhişţhāna</a:t>
              </a:r>
              <a:endParaRPr lang="en-IN" sz="1200" i="1" dirty="0">
                <a:latin typeface="Arial Unicode MS" pitchFamily="34" charset="-128"/>
                <a:ea typeface="Arial Unicode MS" pitchFamily="34" charset="-128"/>
                <a:cs typeface="Arial Unicode MS" pitchFamily="34" charset="-128"/>
              </a:endParaRPr>
            </a:p>
          </p:txBody>
        </p:sp>
        <p:sp>
          <p:nvSpPr>
            <p:cNvPr id="37" name="TextBox 36"/>
            <p:cNvSpPr txBox="1"/>
            <p:nvPr/>
          </p:nvSpPr>
          <p:spPr>
            <a:xfrm>
              <a:off x="7010400" y="2209800"/>
              <a:ext cx="755335" cy="276999"/>
            </a:xfrm>
            <a:prstGeom prst="rect">
              <a:avLst/>
            </a:prstGeom>
            <a:noFill/>
          </p:spPr>
          <p:txBody>
            <a:bodyPr wrap="none" rtlCol="0">
              <a:spAutoFit/>
            </a:bodyPr>
            <a:lstStyle/>
            <a:p>
              <a:r>
                <a:rPr lang="en-US" sz="1200" i="1" dirty="0" err="1" smtClean="0">
                  <a:latin typeface="Arial Unicode MS" pitchFamily="34" charset="-128"/>
                  <a:ea typeface="Arial Unicode MS" pitchFamily="34" charset="-128"/>
                  <a:cs typeface="Arial Unicode MS" pitchFamily="34" charset="-128"/>
                </a:rPr>
                <a:t>An</a:t>
              </a:r>
              <a:r>
                <a:rPr lang="en-US" sz="1200" i="1" dirty="0" err="1" smtClean="0">
                  <a:latin typeface="Arial Unicode MS"/>
                  <a:ea typeface="Arial Unicode MS"/>
                  <a:cs typeface="Arial Unicode MS"/>
                </a:rPr>
                <a:t>āhata</a:t>
              </a:r>
              <a:endParaRPr lang="en-IN" sz="1200" i="1" dirty="0">
                <a:latin typeface="Arial Unicode MS" pitchFamily="34" charset="-128"/>
                <a:ea typeface="Arial Unicode MS" pitchFamily="34" charset="-128"/>
                <a:cs typeface="Arial Unicode MS" pitchFamily="34" charset="-128"/>
              </a:endParaRPr>
            </a:p>
          </p:txBody>
        </p:sp>
        <p:sp>
          <p:nvSpPr>
            <p:cNvPr id="38" name="TextBox 37"/>
            <p:cNvSpPr txBox="1"/>
            <p:nvPr/>
          </p:nvSpPr>
          <p:spPr>
            <a:xfrm>
              <a:off x="990600" y="5562600"/>
              <a:ext cx="7632218" cy="954107"/>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Here order of </a:t>
              </a:r>
              <a:r>
                <a:rPr lang="en-US" sz="1400" i="1" dirty="0" err="1" smtClean="0">
                  <a:latin typeface="Arial Unicode MS" pitchFamily="34" charset="-128"/>
                  <a:ea typeface="Arial Unicode MS" pitchFamily="34" charset="-128"/>
                  <a:cs typeface="Arial Unicode MS" pitchFamily="34" charset="-128"/>
                </a:rPr>
                <a:t>Sv</a:t>
              </a:r>
              <a:r>
                <a:rPr lang="en-US" sz="1400" i="1" dirty="0" err="1" smtClean="0">
                  <a:latin typeface="Arial Unicode MS"/>
                  <a:ea typeface="Arial Unicode MS"/>
                  <a:cs typeface="Arial Unicode MS"/>
                </a:rPr>
                <a:t>ādhişţhāna</a:t>
              </a:r>
              <a:r>
                <a:rPr lang="en-US" sz="1400" i="1" dirty="0" smtClean="0">
                  <a:latin typeface="Arial Unicode MS"/>
                  <a:ea typeface="Arial Unicode MS"/>
                  <a:cs typeface="Arial Unicode MS"/>
                </a:rPr>
                <a:t> </a:t>
              </a:r>
              <a:r>
                <a:rPr lang="en-US" sz="1400" dirty="0" smtClean="0">
                  <a:latin typeface="Arial Unicode MS" pitchFamily="34" charset="-128"/>
                  <a:ea typeface="Arial Unicode MS" pitchFamily="34" charset="-128"/>
                  <a:cs typeface="Arial Unicode MS" pitchFamily="34" charset="-128"/>
                </a:rPr>
                <a:t>and </a:t>
              </a:r>
              <a:r>
                <a:rPr lang="en-US" sz="1400" i="1" dirty="0" smtClean="0">
                  <a:latin typeface="Arial Unicode MS" pitchFamily="34" charset="-128"/>
                  <a:ea typeface="Arial Unicode MS" pitchFamily="34" charset="-128"/>
                  <a:cs typeface="Arial Unicode MS" pitchFamily="34" charset="-128"/>
                </a:rPr>
                <a:t>Ma</a:t>
              </a:r>
              <a:r>
                <a:rPr lang="lv-LV" sz="1400" i="1" dirty="0" smtClean="0">
                  <a:latin typeface="Arial Unicode MS"/>
                  <a:ea typeface="Arial Unicode MS"/>
                  <a:cs typeface="Arial Unicode MS"/>
                </a:rPr>
                <a:t>ņ</a:t>
              </a:r>
              <a:r>
                <a:rPr lang="en-US" sz="1400" i="1" dirty="0" err="1" smtClean="0">
                  <a:latin typeface="Arial Unicode MS"/>
                  <a:ea typeface="Arial Unicode MS"/>
                  <a:cs typeface="Arial Unicode MS"/>
                </a:rPr>
                <a:t>ip</a:t>
              </a:r>
              <a:r>
                <a:rPr lang="lv-LV" sz="1400" i="1" dirty="0" smtClean="0">
                  <a:latin typeface="Arial Unicode MS"/>
                  <a:ea typeface="Arial Unicode MS"/>
                  <a:cs typeface="Arial Unicode MS"/>
                </a:rPr>
                <a:t>ū</a:t>
              </a:r>
              <a:r>
                <a:rPr lang="en-US" sz="1400" i="1" dirty="0" err="1" smtClean="0">
                  <a:latin typeface="Arial Unicode MS"/>
                  <a:ea typeface="Arial Unicode MS"/>
                  <a:cs typeface="Arial Unicode MS"/>
                </a:rPr>
                <a:t>ra</a:t>
              </a:r>
              <a:r>
                <a:rPr lang="en-US" sz="1400" i="1" dirty="0" smtClean="0">
                  <a:latin typeface="Arial Unicode MS"/>
                  <a:ea typeface="Arial Unicode MS"/>
                  <a:cs typeface="Arial Unicode MS"/>
                </a:rPr>
                <a:t> </a:t>
              </a:r>
              <a:r>
                <a:rPr lang="en-US" sz="1400" dirty="0" smtClean="0">
                  <a:latin typeface="Arial Unicode MS" pitchFamily="34" charset="-128"/>
                  <a:ea typeface="Arial Unicode MS" pitchFamily="34" charset="-128"/>
                  <a:cs typeface="Arial Unicode MS" pitchFamily="34" charset="-128"/>
                </a:rPr>
                <a:t> is reversed in order of creation, called </a:t>
              </a:r>
              <a:r>
                <a:rPr lang="en-US" sz="1400" i="1" dirty="0" smtClean="0">
                  <a:latin typeface="Arial Unicode MS" pitchFamily="34" charset="-128"/>
                  <a:ea typeface="Arial Unicode MS" pitchFamily="34" charset="-128"/>
                  <a:cs typeface="Arial Unicode MS" pitchFamily="34" charset="-128"/>
                </a:rPr>
                <a:t>s</a:t>
              </a:r>
              <a:r>
                <a:rPr lang="lv-LV" sz="1400" i="1" dirty="0" smtClean="0">
                  <a:latin typeface="Arial Unicode MS"/>
                  <a:ea typeface="Arial Unicode MS"/>
                  <a:cs typeface="Arial Unicode MS"/>
                </a:rPr>
                <a:t>ŗşţ</a:t>
              </a:r>
              <a:r>
                <a:rPr lang="en-US" sz="1400" i="1" dirty="0" err="1" smtClean="0">
                  <a:latin typeface="Arial Unicode MS"/>
                  <a:ea typeface="Arial Unicode MS"/>
                  <a:cs typeface="Arial Unicode MS"/>
                </a:rPr>
                <a:t>i-krama</a:t>
              </a:r>
              <a:r>
                <a:rPr lang="en-US" sz="1400" dirty="0" smtClean="0">
                  <a:latin typeface="Arial Unicode MS"/>
                  <a:ea typeface="Arial Unicode MS"/>
                  <a:cs typeface="Arial Unicode MS"/>
                </a:rPr>
                <a:t>. </a:t>
              </a:r>
            </a:p>
            <a:p>
              <a:r>
                <a:rPr lang="en-US" sz="1400" dirty="0" smtClean="0">
                  <a:latin typeface="Arial Unicode MS"/>
                  <a:ea typeface="Arial Unicode MS"/>
                  <a:cs typeface="Arial Unicode MS"/>
                </a:rPr>
                <a:t>That is in order of </a:t>
              </a:r>
              <a:r>
                <a:rPr lang="en-US" sz="1400" i="1" dirty="0" err="1" smtClean="0">
                  <a:latin typeface="Arial Unicode MS"/>
                  <a:ea typeface="Arial Unicode MS"/>
                  <a:cs typeface="Arial Unicode MS"/>
                </a:rPr>
                <a:t>Māheśvara-sūtras</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अइउण्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ऋऌक्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हयवरट्</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लण्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It is in </a:t>
              </a:r>
              <a:r>
                <a:rPr lang="en-US" sz="1400" i="1" dirty="0" smtClean="0">
                  <a:latin typeface="Arial Unicode MS"/>
                  <a:ea typeface="Arial Unicode MS"/>
                  <a:cs typeface="Arial Unicode MS"/>
                </a:rPr>
                <a:t>Saundarya-laharī</a:t>
              </a:r>
              <a:r>
                <a:rPr lang="en-US" sz="1400" dirty="0" smtClean="0">
                  <a:latin typeface="Arial Unicode MS"/>
                  <a:ea typeface="Arial Unicode MS"/>
                  <a:cs typeface="Arial Unicode MS"/>
                </a:rPr>
                <a:t>-9.</a:t>
              </a:r>
            </a:p>
            <a:p>
              <a:r>
                <a:rPr lang="en-US" sz="1400" dirty="0" smtClean="0">
                  <a:latin typeface="Arial Unicode MS"/>
                  <a:ea typeface="Arial Unicode MS"/>
                  <a:cs typeface="Arial Unicode MS"/>
                </a:rPr>
                <a:t>म</a:t>
              </a:r>
              <a:r>
                <a:rPr lang="hi-IN" sz="1400" dirty="0" smtClean="0">
                  <a:latin typeface="Arial Unicode MS"/>
                  <a:ea typeface="Arial Unicode MS"/>
                  <a:cs typeface="Arial Unicode MS"/>
                </a:rPr>
                <a:t>हीं</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मूलाधारे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कमपि</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मणिपूरे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हुतवहं</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स्थितं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स्वाधिष्ठाने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हृदि</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मरुतमाकाशमुपरि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endParaRPr lang="en-US" sz="1400" dirty="0" smtClean="0">
                <a:latin typeface="Arial Unicode MS"/>
                <a:ea typeface="Arial Unicode MS"/>
                <a:cs typeface="Arial Unicode MS"/>
              </a:endParaRPr>
            </a:p>
            <a:p>
              <a:r>
                <a:rPr lang="hi-IN" sz="1400" dirty="0" smtClean="0">
                  <a:latin typeface="Arial Unicode MS"/>
                  <a:ea typeface="Arial Unicode MS"/>
                  <a:cs typeface="Arial Unicode MS"/>
                </a:rPr>
                <a:t>मनोऽपि</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भ्रूमध्ये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सकलमपि</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भित्त्वा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कुलपथं</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सहस्रारे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पद्मे</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रहसि</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सह</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पत्या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विहरसि</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॥९॥</a:t>
              </a:r>
              <a:endParaRPr lang="en-IN" sz="1400" dirty="0">
                <a:latin typeface="Arial Unicode MS" pitchFamily="34" charset="-128"/>
                <a:ea typeface="Arial Unicode MS" pitchFamily="34" charset="-128"/>
                <a:cs typeface="Arial Unicode MS" pitchFamily="34" charset="-128"/>
              </a:endParaRPr>
            </a:p>
          </p:txBody>
        </p:sp>
        <p:cxnSp>
          <p:nvCxnSpPr>
            <p:cNvPr id="40" name="Straight Connector 39"/>
            <p:cNvCxnSpPr>
              <a:endCxn id="4" idx="1"/>
            </p:cNvCxnSpPr>
            <p:nvPr/>
          </p:nvCxnSpPr>
          <p:spPr>
            <a:xfrm rot="5400000">
              <a:off x="1954260" y="1543610"/>
              <a:ext cx="808551" cy="31213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endCxn id="4" idx="7"/>
            </p:cNvCxnSpPr>
            <p:nvPr/>
          </p:nvCxnSpPr>
          <p:spPr>
            <a:xfrm rot="16200000" flipH="1">
              <a:off x="2304490" y="1505510"/>
              <a:ext cx="808551" cy="38833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endCxn id="5" idx="7"/>
            </p:cNvCxnSpPr>
            <p:nvPr/>
          </p:nvCxnSpPr>
          <p:spPr>
            <a:xfrm rot="16200000" flipH="1">
              <a:off x="2440152" y="2589050"/>
              <a:ext cx="754669" cy="45336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1981202" y="2666999"/>
              <a:ext cx="838199" cy="38100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2476501" y="4076700"/>
              <a:ext cx="914401" cy="38100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7" idx="5"/>
            </p:cNvCxnSpPr>
            <p:nvPr/>
          </p:nvCxnSpPr>
          <p:spPr>
            <a:xfrm rot="5400000">
              <a:off x="2008141" y="4000501"/>
              <a:ext cx="925561" cy="522241"/>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0" y="152400"/>
            <a:ext cx="1548822" cy="307777"/>
          </a:xfrm>
          <a:prstGeom prst="rect">
            <a:avLst/>
          </a:prstGeom>
          <a:noFill/>
        </p:spPr>
        <p:txBody>
          <a:bodyPr wrap="none" rtlCol="0">
            <a:spAutoFit/>
          </a:bodyPr>
          <a:lstStyle/>
          <a:p>
            <a:r>
              <a:rPr lang="en-US" sz="1400" i="1" dirty="0" err="1" smtClean="0">
                <a:latin typeface="Arial Unicode MS" pitchFamily="34" charset="-128"/>
                <a:ea typeface="Arial Unicode MS" pitchFamily="34" charset="-128"/>
                <a:cs typeface="Arial Unicode MS" pitchFamily="34" charset="-128"/>
              </a:rPr>
              <a:t>Lokas</a:t>
            </a:r>
            <a:r>
              <a:rPr lang="en-US" sz="1400" dirty="0" smtClean="0">
                <a:latin typeface="Arial Unicode MS" pitchFamily="34" charset="-128"/>
                <a:ea typeface="Arial Unicode MS" pitchFamily="34" charset="-128"/>
                <a:cs typeface="Arial Unicode MS" pitchFamily="34" charset="-128"/>
              </a:rPr>
              <a:t>  and </a:t>
            </a:r>
            <a:r>
              <a:rPr lang="en-US" sz="1400" i="1" dirty="0" err="1" smtClean="0">
                <a:latin typeface="Arial Unicode MS" pitchFamily="34" charset="-128"/>
                <a:ea typeface="Arial Unicode MS" pitchFamily="34" charset="-128"/>
                <a:cs typeface="Arial Unicode MS" pitchFamily="34" charset="-128"/>
              </a:rPr>
              <a:t>Vi</a:t>
            </a:r>
            <a:r>
              <a:rPr lang="en-US" sz="1400" i="1" dirty="0" err="1" smtClean="0">
                <a:latin typeface="Arial Unicode MS"/>
                <a:ea typeface="Arial Unicode MS"/>
                <a:cs typeface="Arial Unicode MS"/>
              </a:rPr>
              <a:t>śva</a:t>
            </a:r>
            <a:endParaRPr lang="en-IN" sz="1400" i="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990600" y="685801"/>
            <a:ext cx="7563289" cy="5001369"/>
          </a:xfrm>
          <a:prstGeom prst="rect">
            <a:avLst/>
          </a:prstGeom>
          <a:noFill/>
        </p:spPr>
        <p:txBody>
          <a:bodyPr wrap="square" rtlCol="0">
            <a:spAutoFit/>
          </a:bodyPr>
          <a:lstStyle/>
          <a:p>
            <a:r>
              <a:rPr lang="en-US" sz="1400" dirty="0" smtClean="0">
                <a:latin typeface="Arial Unicode MS" pitchFamily="34" charset="-128"/>
                <a:ea typeface="Arial Unicode MS" pitchFamily="34" charset="-128"/>
                <a:cs typeface="Arial Unicode MS" pitchFamily="34" charset="-128"/>
              </a:rPr>
              <a:t>Higher </a:t>
            </a:r>
            <a:r>
              <a:rPr lang="en-US" sz="1400" i="1" dirty="0" err="1" smtClean="0">
                <a:latin typeface="Arial Unicode MS" pitchFamily="34" charset="-128"/>
                <a:ea typeface="Arial Unicode MS" pitchFamily="34" charset="-128"/>
                <a:cs typeface="Arial Unicode MS" pitchFamily="34" charset="-128"/>
              </a:rPr>
              <a:t>Lokas</a:t>
            </a:r>
            <a:r>
              <a:rPr lang="en-US" sz="1400" dirty="0" smtClean="0">
                <a:latin typeface="Arial Unicode MS" pitchFamily="34" charset="-128"/>
                <a:ea typeface="Arial Unicode MS" pitchFamily="34" charset="-128"/>
                <a:cs typeface="Arial Unicode MS" pitchFamily="34" charset="-128"/>
              </a:rPr>
              <a:t>--   1                2                3                4               5                6                7</a:t>
            </a:r>
          </a:p>
          <a:p>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Bh</a:t>
            </a:r>
            <a:r>
              <a:rPr lang="en-US" sz="1400" i="1" dirty="0" err="1" smtClean="0">
                <a:latin typeface="Arial Unicode MS"/>
                <a:ea typeface="Arial Unicode MS"/>
                <a:cs typeface="Arial Unicode MS"/>
              </a:rPr>
              <a:t>ū</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Bhuvar</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Svar</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Mahar</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Janah</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Tapah</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Satya</a:t>
            </a:r>
            <a:endParaRPr lang="en-US" sz="1400" i="1" dirty="0" smtClean="0">
              <a:latin typeface="Arial Unicode MS"/>
              <a:ea typeface="Arial Unicode MS"/>
              <a:cs typeface="Arial Unicode MS"/>
            </a:endParaRPr>
          </a:p>
          <a:p>
            <a:r>
              <a:rPr lang="en-US" sz="1400" dirty="0" smtClean="0">
                <a:latin typeface="Arial Unicode MS"/>
                <a:ea typeface="Arial Unicode MS"/>
                <a:cs typeface="Arial Unicode MS"/>
              </a:rPr>
              <a:t>                     (Earth)      (</a:t>
            </a:r>
            <a:r>
              <a:rPr lang="en-US" sz="1400" dirty="0" err="1" smtClean="0">
                <a:latin typeface="Arial Unicode MS"/>
                <a:ea typeface="Arial Unicode MS"/>
                <a:cs typeface="Arial Unicode MS"/>
              </a:rPr>
              <a:t>Varāha</a:t>
            </a:r>
            <a:r>
              <a:rPr lang="en-US" sz="1400" dirty="0" smtClean="0">
                <a:latin typeface="Arial Unicode MS"/>
                <a:ea typeface="Arial Unicode MS"/>
                <a:cs typeface="Arial Unicode MS"/>
              </a:rPr>
              <a:t>) (</a:t>
            </a:r>
            <a:r>
              <a:rPr lang="en-US" sz="1200" dirty="0" smtClean="0">
                <a:latin typeface="Arial Unicode MS"/>
                <a:ea typeface="Arial Unicode MS"/>
                <a:cs typeface="Arial Unicode MS"/>
              </a:rPr>
              <a:t>Solar system</a:t>
            </a:r>
            <a:r>
              <a:rPr lang="en-US" sz="1400" dirty="0" smtClean="0">
                <a:latin typeface="Arial Unicode MS"/>
                <a:ea typeface="Arial Unicode MS"/>
                <a:cs typeface="Arial Unicode MS"/>
              </a:rPr>
              <a:t>)  </a:t>
            </a:r>
            <a:r>
              <a:rPr lang="en-US" sz="1100" dirty="0" smtClean="0">
                <a:latin typeface="Arial Unicode MS"/>
                <a:ea typeface="Arial Unicode MS"/>
                <a:cs typeface="Arial Unicode MS"/>
              </a:rPr>
              <a:t>sphere of spiral   (Galaxy)    Visible            Infinite </a:t>
            </a:r>
          </a:p>
          <a:p>
            <a:r>
              <a:rPr lang="en-US" sz="1100" dirty="0" smtClean="0">
                <a:latin typeface="Arial Unicode MS"/>
                <a:ea typeface="Arial Unicode MS"/>
                <a:cs typeface="Arial Unicode MS"/>
              </a:rPr>
              <a:t>                                                                                                  arm width                            Universe         </a:t>
            </a:r>
            <a:r>
              <a:rPr lang="en-US" sz="1100" dirty="0" err="1" smtClean="0">
                <a:latin typeface="Arial Unicode MS"/>
                <a:ea typeface="Arial Unicode MS"/>
                <a:cs typeface="Arial Unicode MS"/>
              </a:rPr>
              <a:t>Universe</a:t>
            </a:r>
            <a:endParaRPr lang="en-US" sz="1400" dirty="0" smtClean="0">
              <a:latin typeface="Arial Unicode MS" pitchFamily="34" charset="-128"/>
              <a:ea typeface="Arial Unicode MS" pitchFamily="34" charset="-128"/>
              <a:cs typeface="Arial Unicode MS" pitchFamily="34" charset="-128"/>
            </a:endParaRPr>
          </a:p>
          <a:p>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Parama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a:ea typeface="Arial Unicode MS"/>
                <a:cs typeface="Arial Unicode MS"/>
              </a:rPr>
              <a:t>Dhāma</a:t>
            </a:r>
            <a:endParaRPr lang="en-US" sz="1400" i="1" dirty="0" smtClean="0">
              <a:latin typeface="Arial Unicode MS" pitchFamily="34" charset="-128"/>
              <a:ea typeface="Arial Unicode MS" pitchFamily="34" charset="-128"/>
              <a:cs typeface="Arial Unicode MS" pitchFamily="34" charset="-128"/>
            </a:endParaRPr>
          </a:p>
          <a:p>
            <a:r>
              <a:rPr lang="en-US" sz="1400" i="1" dirty="0" err="1" smtClean="0">
                <a:latin typeface="Arial Unicode MS" pitchFamily="34" charset="-128"/>
                <a:ea typeface="Arial Unicode MS" pitchFamily="34" charset="-128"/>
                <a:cs typeface="Arial Unicode MS" pitchFamily="34" charset="-128"/>
              </a:rPr>
              <a:t>Trilok</a:t>
            </a:r>
            <a:r>
              <a:rPr lang="en-US" sz="1400" i="1" dirty="0" err="1" smtClean="0">
                <a:latin typeface="Arial Unicode MS"/>
                <a:ea typeface="Arial Unicode MS"/>
                <a:cs typeface="Arial Unicode MS"/>
              </a:rPr>
              <a:t>ī</a:t>
            </a:r>
            <a:r>
              <a:rPr lang="en-US" sz="1400" dirty="0" smtClean="0">
                <a:latin typeface="Arial Unicode MS"/>
                <a:ea typeface="Arial Unicode MS"/>
                <a:cs typeface="Arial Unicode MS"/>
              </a:rPr>
              <a:t>  (</a:t>
            </a:r>
            <a:r>
              <a:rPr lang="en-US" sz="1400" i="1" dirty="0" err="1" smtClean="0">
                <a:latin typeface="Arial Unicode MS"/>
                <a:ea typeface="Arial Unicode MS"/>
                <a:cs typeface="Arial Unicode MS"/>
              </a:rPr>
              <a:t>Dhāma</a:t>
            </a:r>
            <a:r>
              <a:rPr lang="en-US" sz="1400" dirty="0" smtClean="0">
                <a:latin typeface="Arial Unicode MS"/>
                <a:ea typeface="Arial Unicode MS"/>
                <a:cs typeface="Arial Unicode MS"/>
              </a:rPr>
              <a:t>)     </a:t>
            </a:r>
            <a:r>
              <a:rPr lang="en-US" sz="1400" i="1" dirty="0" err="1" smtClean="0">
                <a:latin typeface="Arial Unicode MS"/>
                <a:ea typeface="Arial Unicode MS"/>
                <a:cs typeface="Arial Unicode MS"/>
              </a:rPr>
              <a:t>Rodasī</a:t>
            </a:r>
            <a:r>
              <a:rPr lang="en-US" sz="1400" dirty="0" smtClean="0">
                <a:latin typeface="Arial Unicode MS"/>
                <a:ea typeface="Arial Unicode MS"/>
                <a:cs typeface="Arial Unicode MS"/>
              </a:rPr>
              <a:t> (</a:t>
            </a:r>
            <a:r>
              <a:rPr lang="en-US" sz="1400" dirty="0" err="1" smtClean="0">
                <a:latin typeface="Arial Unicode MS"/>
                <a:ea typeface="Arial Unicode MS"/>
                <a:cs typeface="Arial Unicode MS"/>
              </a:rPr>
              <a:t>A</a:t>
            </a:r>
            <a:r>
              <a:rPr lang="en-US" sz="1400" i="1" dirty="0" err="1" smtClean="0">
                <a:latin typeface="Arial Unicode MS"/>
                <a:ea typeface="Arial Unicode MS"/>
                <a:cs typeface="Arial Unicode MS"/>
              </a:rPr>
              <a:t>vama</a:t>
            </a:r>
            <a:r>
              <a:rPr lang="en-US" sz="1400" dirty="0" smtClean="0">
                <a:latin typeface="Arial Unicode MS"/>
                <a:ea typeface="Arial Unicode MS"/>
                <a:cs typeface="Arial Unicode MS"/>
              </a:rPr>
              <a:t>)         </a:t>
            </a:r>
            <a:r>
              <a:rPr lang="en-US" sz="1400" i="1" dirty="0" err="1" smtClean="0">
                <a:latin typeface="Arial Unicode MS"/>
                <a:ea typeface="Arial Unicode MS"/>
                <a:cs typeface="Arial Unicode MS"/>
              </a:rPr>
              <a:t>Krandasī</a:t>
            </a:r>
            <a:r>
              <a:rPr lang="en-US" sz="1400" i="1" dirty="0" smtClean="0">
                <a:latin typeface="Arial Unicode MS"/>
                <a:ea typeface="Arial Unicode MS"/>
                <a:cs typeface="Arial Unicode MS"/>
              </a:rPr>
              <a:t> </a:t>
            </a:r>
            <a:r>
              <a:rPr lang="en-US" sz="1400" dirty="0" smtClean="0">
                <a:latin typeface="Arial Unicode MS"/>
                <a:ea typeface="Arial Unicode MS"/>
                <a:cs typeface="Arial Unicode MS"/>
              </a:rPr>
              <a:t>(</a:t>
            </a:r>
            <a:r>
              <a:rPr lang="en-US" sz="1400" i="1" dirty="0" err="1" smtClean="0">
                <a:latin typeface="Arial Unicode MS"/>
                <a:ea typeface="Arial Unicode MS"/>
                <a:cs typeface="Arial Unicode MS"/>
              </a:rPr>
              <a:t>Madhyama</a:t>
            </a:r>
            <a:r>
              <a:rPr lang="en-US" sz="1400" dirty="0" smtClean="0">
                <a:latin typeface="Arial Unicode MS"/>
                <a:ea typeface="Arial Unicode MS"/>
                <a:cs typeface="Arial Unicode MS"/>
              </a:rPr>
              <a:t>)       </a:t>
            </a:r>
            <a:r>
              <a:rPr lang="en-US" sz="1400" i="1" dirty="0" err="1" smtClean="0">
                <a:latin typeface="Arial Unicode MS"/>
                <a:ea typeface="Arial Unicode MS"/>
                <a:cs typeface="Arial Unicode MS"/>
              </a:rPr>
              <a:t>Sanyatī</a:t>
            </a:r>
            <a:r>
              <a:rPr lang="en-US" sz="1400" dirty="0" smtClean="0">
                <a:latin typeface="Arial Unicode MS"/>
                <a:ea typeface="Arial Unicode MS"/>
                <a:cs typeface="Arial Unicode MS"/>
              </a:rPr>
              <a:t> (</a:t>
            </a:r>
            <a:r>
              <a:rPr lang="en-US" sz="1400" i="1" dirty="0" err="1" smtClean="0">
                <a:latin typeface="Arial Unicode MS"/>
                <a:ea typeface="Arial Unicode MS"/>
                <a:cs typeface="Arial Unicode MS"/>
              </a:rPr>
              <a:t>Uttama</a:t>
            </a:r>
            <a:r>
              <a:rPr lang="en-US" sz="1400" dirty="0" smtClean="0">
                <a:latin typeface="Arial Unicode MS"/>
                <a:ea typeface="Arial Unicode MS"/>
                <a:cs typeface="Arial Unicode MS"/>
              </a:rPr>
              <a:t>)</a:t>
            </a:r>
          </a:p>
          <a:p>
            <a:r>
              <a:rPr lang="en-US" sz="1400" dirty="0" smtClean="0">
                <a:latin typeface="Arial Unicode MS"/>
                <a:ea typeface="Arial Unicode MS"/>
                <a:cs typeface="Arial Unicode MS"/>
              </a:rPr>
              <a:t>                          (</a:t>
            </a:r>
            <a:r>
              <a:rPr lang="en-US" sz="1200" dirty="0" smtClean="0">
                <a:latin typeface="Arial Unicode MS"/>
                <a:ea typeface="Arial Unicode MS"/>
                <a:cs typeface="Arial Unicode MS"/>
              </a:rPr>
              <a:t>of </a:t>
            </a:r>
            <a:r>
              <a:rPr lang="en-US" sz="1200" i="1" dirty="0" err="1" smtClean="0">
                <a:latin typeface="Arial Unicode MS"/>
                <a:ea typeface="Arial Unicode MS"/>
                <a:cs typeface="Arial Unicode MS"/>
              </a:rPr>
              <a:t>Rudra</a:t>
            </a:r>
            <a:r>
              <a:rPr lang="en-US" sz="1200" dirty="0" smtClean="0">
                <a:latin typeface="Arial Unicode MS"/>
                <a:ea typeface="Arial Unicode MS"/>
                <a:cs typeface="Arial Unicode MS"/>
              </a:rPr>
              <a:t>=weeping, lower</a:t>
            </a:r>
            <a:r>
              <a:rPr lang="en-US" sz="1400" dirty="0" smtClean="0">
                <a:latin typeface="Arial Unicode MS"/>
                <a:ea typeface="Arial Unicode MS"/>
                <a:cs typeface="Arial Unicode MS"/>
              </a:rPr>
              <a:t>)   (</a:t>
            </a:r>
            <a:r>
              <a:rPr lang="en-US" sz="1400" i="1" dirty="0" err="1" smtClean="0">
                <a:latin typeface="Arial Unicode MS"/>
                <a:ea typeface="Arial Unicode MS"/>
                <a:cs typeface="Arial Unicode MS"/>
              </a:rPr>
              <a:t>Viş</a:t>
            </a:r>
            <a:r>
              <a:rPr lang="lv-LV" sz="1400" i="1" dirty="0" smtClean="0">
                <a:latin typeface="Arial Unicode MS"/>
                <a:ea typeface="Arial Unicode MS"/>
                <a:cs typeface="Arial Unicode MS"/>
              </a:rPr>
              <a:t>ņ</a:t>
            </a:r>
            <a:r>
              <a:rPr lang="en-US" sz="1400" i="1" dirty="0" smtClean="0">
                <a:latin typeface="Arial Unicode MS"/>
                <a:ea typeface="Arial Unicode MS"/>
                <a:cs typeface="Arial Unicode MS"/>
              </a:rPr>
              <a:t>u</a:t>
            </a:r>
            <a:r>
              <a:rPr lang="en-US" sz="1400" dirty="0" smtClean="0">
                <a:latin typeface="Arial Unicode MS"/>
                <a:ea typeface="Arial Unicode MS"/>
                <a:cs typeface="Arial Unicode MS"/>
              </a:rPr>
              <a:t>, tears, middle)        (Static, higher)</a:t>
            </a:r>
          </a:p>
          <a:p>
            <a:r>
              <a:rPr lang="en-US" sz="1400" dirty="0" smtClean="0">
                <a:latin typeface="Arial Unicode MS"/>
                <a:ea typeface="Arial Unicode MS"/>
                <a:cs typeface="Arial Unicode MS"/>
              </a:rPr>
              <a:t>Ocean                         </a:t>
            </a:r>
            <a:r>
              <a:rPr lang="en-US" sz="1400" i="1" dirty="0" err="1" smtClean="0">
                <a:latin typeface="Arial Unicode MS"/>
                <a:ea typeface="Arial Unicode MS"/>
                <a:cs typeface="Arial Unicode MS"/>
              </a:rPr>
              <a:t>Sāvitrī</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Sarasvatī</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Niyatī</a:t>
            </a:r>
            <a:r>
              <a:rPr lang="en-US" sz="1400" i="1" dirty="0" smtClean="0">
                <a:latin typeface="Arial Unicode MS"/>
                <a:ea typeface="Arial Unicode MS"/>
                <a:cs typeface="Arial Unicode MS"/>
              </a:rPr>
              <a:t> </a:t>
            </a:r>
          </a:p>
          <a:p>
            <a:r>
              <a:rPr lang="en-US" sz="1400" dirty="0" smtClean="0">
                <a:latin typeface="Arial Unicode MS"/>
                <a:ea typeface="Arial Unicode MS"/>
                <a:cs typeface="Arial Unicode MS"/>
              </a:rPr>
              <a:t>Water                            </a:t>
            </a:r>
            <a:r>
              <a:rPr lang="en-US" sz="1400" i="1" dirty="0" smtClean="0">
                <a:latin typeface="Arial Unicode MS"/>
                <a:ea typeface="Arial Unicode MS"/>
                <a:cs typeface="Arial Unicode MS"/>
              </a:rPr>
              <a:t>Mara                            </a:t>
            </a:r>
            <a:r>
              <a:rPr lang="en-US" sz="1400" i="1" dirty="0" err="1" smtClean="0">
                <a:latin typeface="Arial Unicode MS"/>
                <a:ea typeface="Arial Unicode MS"/>
                <a:cs typeface="Arial Unicode MS"/>
              </a:rPr>
              <a:t>Ambha</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Ap</a:t>
            </a:r>
            <a:r>
              <a:rPr lang="en-US" sz="1400" i="1" dirty="0" smtClean="0">
                <a:latin typeface="Arial Unicode MS"/>
                <a:ea typeface="Arial Unicode MS"/>
                <a:cs typeface="Arial Unicode MS"/>
              </a:rPr>
              <a:t>=Rasa</a:t>
            </a:r>
          </a:p>
          <a:p>
            <a:endParaRPr lang="en-US" sz="1400" i="1" dirty="0" smtClean="0">
              <a:latin typeface="Arial Unicode MS"/>
              <a:ea typeface="Arial Unicode MS"/>
              <a:cs typeface="Arial Unicode MS"/>
            </a:endParaRPr>
          </a:p>
          <a:p>
            <a:r>
              <a:rPr lang="en-US" sz="1400" dirty="0" smtClean="0">
                <a:latin typeface="Arial Unicode MS"/>
                <a:ea typeface="Arial Unicode MS"/>
                <a:cs typeface="Arial Unicode MS"/>
              </a:rPr>
              <a:t>Higher  spheres are 4, successively bigger than man by </a:t>
            </a:r>
            <a:r>
              <a:rPr lang="en-IN" sz="1400" dirty="0" smtClean="0">
                <a:latin typeface="Arial Unicode MS" pitchFamily="34" charset="-128"/>
                <a:ea typeface="Arial Unicode MS" pitchFamily="34" charset="-128"/>
                <a:cs typeface="Arial Unicode MS" pitchFamily="34" charset="-128"/>
              </a:rPr>
              <a:t>10</a:t>
            </a:r>
            <a:r>
              <a:rPr lang="en-IN" sz="1400" baseline="30000" dirty="0" smtClean="0">
                <a:latin typeface="Arial Unicode MS" pitchFamily="34" charset="-128"/>
                <a:ea typeface="Arial Unicode MS" pitchFamily="34" charset="-128"/>
                <a:cs typeface="Arial Unicode MS" pitchFamily="34" charset="-128"/>
              </a:rPr>
              <a:t>7</a:t>
            </a:r>
            <a:r>
              <a:rPr lang="en-US" sz="1400" dirty="0" smtClean="0">
                <a:latin typeface="Arial Unicode MS"/>
                <a:ea typeface="Arial Unicode MS"/>
                <a:cs typeface="Arial Unicode MS"/>
              </a:rPr>
              <a:t> .  </a:t>
            </a:r>
            <a:r>
              <a:rPr lang="en-US" sz="1400" i="1" dirty="0" err="1" smtClean="0">
                <a:latin typeface="Arial Unicode MS"/>
                <a:ea typeface="Arial Unicode MS"/>
                <a:cs typeface="Arial Unicode MS"/>
              </a:rPr>
              <a:t>Chāndra</a:t>
            </a:r>
            <a:r>
              <a:rPr lang="en-US" sz="1400" i="1" dirty="0" smtClean="0">
                <a:latin typeface="Arial Unicode MS"/>
                <a:ea typeface="Arial Unicode MS"/>
                <a:cs typeface="Arial Unicode MS"/>
              </a:rPr>
              <a:t>-ma</a:t>
            </a:r>
            <a:r>
              <a:rPr lang="lv-LV" sz="1400" i="1" dirty="0" smtClean="0">
                <a:latin typeface="Arial Unicode MS"/>
                <a:ea typeface="Arial Unicode MS"/>
                <a:cs typeface="Arial Unicode MS"/>
              </a:rPr>
              <a:t>ņɖ</a:t>
            </a:r>
            <a:r>
              <a:rPr lang="en-US" sz="1400" i="1" dirty="0" smtClean="0">
                <a:latin typeface="Arial Unicode MS"/>
                <a:ea typeface="Arial Unicode MS"/>
                <a:cs typeface="Arial Unicode MS"/>
              </a:rPr>
              <a:t>ala </a:t>
            </a:r>
            <a:r>
              <a:rPr lang="en-US" sz="1400" dirty="0" smtClean="0">
                <a:latin typeface="Arial Unicode MS"/>
                <a:ea typeface="Arial Unicode MS"/>
                <a:cs typeface="Arial Unicode MS"/>
              </a:rPr>
              <a:t>is affecting</a:t>
            </a:r>
          </a:p>
          <a:p>
            <a:r>
              <a:rPr lang="en-US" sz="1400" dirty="0" smtClean="0">
                <a:latin typeface="Arial Unicode MS"/>
                <a:ea typeface="Arial Unicode MS"/>
                <a:cs typeface="Arial Unicode MS"/>
              </a:rPr>
              <a:t>us, so that too is a world. Thus higher world are 5, given in World-tree-</a:t>
            </a:r>
          </a:p>
          <a:p>
            <a:r>
              <a:rPr lang="en-US" sz="1400" dirty="0" smtClean="0">
                <a:latin typeface="Arial Unicode MS"/>
                <a:ea typeface="Arial Unicode MS"/>
                <a:cs typeface="Arial Unicode MS"/>
              </a:rPr>
              <a:t>  1. </a:t>
            </a:r>
            <a:r>
              <a:rPr lang="en-US" sz="1400" i="1" dirty="0" err="1" smtClean="0">
                <a:latin typeface="Arial Unicode MS"/>
                <a:ea typeface="Arial Unicode MS"/>
                <a:cs typeface="Arial Unicode MS"/>
              </a:rPr>
              <a:t>Svāyambhuva</a:t>
            </a:r>
            <a:r>
              <a:rPr lang="en-US" sz="1400" i="1" dirty="0" smtClean="0">
                <a:latin typeface="Arial Unicode MS"/>
                <a:ea typeface="Arial Unicode MS"/>
                <a:cs typeface="Arial Unicode MS"/>
              </a:rPr>
              <a:t>-ma</a:t>
            </a:r>
            <a:r>
              <a:rPr lang="lv-LV" sz="1400" i="1" dirty="0" smtClean="0">
                <a:latin typeface="Arial Unicode MS"/>
                <a:ea typeface="Arial Unicode MS"/>
                <a:cs typeface="Arial Unicode MS"/>
              </a:rPr>
              <a:t>ņɖ</a:t>
            </a:r>
            <a:r>
              <a:rPr lang="en-US" sz="1400" i="1" dirty="0" smtClean="0">
                <a:latin typeface="Arial Unicode MS"/>
                <a:ea typeface="Arial Unicode MS"/>
                <a:cs typeface="Arial Unicode MS"/>
              </a:rPr>
              <a:t>ala  </a:t>
            </a:r>
            <a:r>
              <a:rPr lang="en-US" sz="1400" dirty="0" smtClean="0">
                <a:latin typeface="Arial Unicode MS"/>
                <a:ea typeface="Arial Unicode MS"/>
                <a:cs typeface="Arial Unicode MS"/>
              </a:rPr>
              <a:t>(universe), 2. </a:t>
            </a:r>
            <a:r>
              <a:rPr lang="en-US" sz="1400" i="1" dirty="0" err="1" smtClean="0">
                <a:latin typeface="Arial Unicode MS"/>
                <a:ea typeface="Arial Unicode MS"/>
                <a:cs typeface="Arial Unicode MS"/>
              </a:rPr>
              <a:t>Parameşţhī</a:t>
            </a:r>
            <a:r>
              <a:rPr lang="en-US" sz="1400" i="1" dirty="0" smtClean="0">
                <a:latin typeface="Arial Unicode MS"/>
                <a:ea typeface="Arial Unicode MS"/>
                <a:cs typeface="Arial Unicode MS"/>
              </a:rPr>
              <a:t>-ma</a:t>
            </a:r>
            <a:r>
              <a:rPr lang="lv-LV" sz="1400" i="1" dirty="0" smtClean="0">
                <a:latin typeface="Arial Unicode MS"/>
                <a:ea typeface="Arial Unicode MS"/>
                <a:cs typeface="Arial Unicode MS"/>
              </a:rPr>
              <a:t>ņɖ</a:t>
            </a:r>
            <a:r>
              <a:rPr lang="en-US" sz="1400" i="1" dirty="0" smtClean="0">
                <a:latin typeface="Arial Unicode MS"/>
                <a:ea typeface="Arial Unicode MS"/>
                <a:cs typeface="Arial Unicode MS"/>
              </a:rPr>
              <a:t>ala  </a:t>
            </a:r>
            <a:r>
              <a:rPr lang="en-US" sz="1400" dirty="0" smtClean="0">
                <a:latin typeface="Arial Unicode MS"/>
                <a:ea typeface="Arial Unicode MS"/>
                <a:cs typeface="Arial Unicode MS"/>
              </a:rPr>
              <a:t>(galaxy), 3. </a:t>
            </a:r>
            <a:r>
              <a:rPr lang="en-US" sz="1400" i="1" dirty="0" err="1" smtClean="0">
                <a:latin typeface="Arial Unicode MS"/>
                <a:ea typeface="Arial Unicode MS"/>
                <a:cs typeface="Arial Unicode MS"/>
              </a:rPr>
              <a:t>Saura</a:t>
            </a:r>
            <a:r>
              <a:rPr lang="en-US" sz="1400" i="1" dirty="0" smtClean="0">
                <a:latin typeface="Arial Unicode MS"/>
                <a:ea typeface="Arial Unicode MS"/>
                <a:cs typeface="Arial Unicode MS"/>
              </a:rPr>
              <a:t>-ma</a:t>
            </a:r>
            <a:r>
              <a:rPr lang="lv-LV" sz="1400" i="1" dirty="0" smtClean="0">
                <a:latin typeface="Arial Unicode MS"/>
                <a:ea typeface="Arial Unicode MS"/>
                <a:cs typeface="Arial Unicode MS"/>
              </a:rPr>
              <a:t>ņɖ</a:t>
            </a:r>
            <a:r>
              <a:rPr lang="en-US" sz="1400" i="1" dirty="0" smtClean="0">
                <a:latin typeface="Arial Unicode MS"/>
                <a:ea typeface="Arial Unicode MS"/>
                <a:cs typeface="Arial Unicode MS"/>
              </a:rPr>
              <a:t>ala</a:t>
            </a:r>
            <a:r>
              <a:rPr lang="en-US" sz="1400" dirty="0" smtClean="0">
                <a:latin typeface="Arial Unicode MS"/>
                <a:ea typeface="Arial Unicode MS"/>
                <a:cs typeface="Arial Unicode MS"/>
              </a:rPr>
              <a:t>, </a:t>
            </a:r>
          </a:p>
          <a:p>
            <a:r>
              <a:rPr lang="en-US" sz="1400" dirty="0" smtClean="0">
                <a:latin typeface="Arial Unicode MS"/>
                <a:ea typeface="Arial Unicode MS"/>
                <a:cs typeface="Arial Unicode MS"/>
              </a:rPr>
              <a:t> (Solar system),  4. </a:t>
            </a:r>
            <a:r>
              <a:rPr lang="en-US" sz="1400" i="1" dirty="0" err="1" smtClean="0">
                <a:latin typeface="Arial Unicode MS"/>
                <a:ea typeface="Arial Unicode MS"/>
                <a:cs typeface="Arial Unicode MS"/>
              </a:rPr>
              <a:t>Chāndra</a:t>
            </a:r>
            <a:r>
              <a:rPr lang="en-US" sz="1400" i="1" dirty="0" smtClean="0">
                <a:latin typeface="Arial Unicode MS"/>
                <a:ea typeface="Arial Unicode MS"/>
                <a:cs typeface="Arial Unicode MS"/>
              </a:rPr>
              <a:t>-ma</a:t>
            </a:r>
            <a:r>
              <a:rPr lang="lv-LV" sz="1400" i="1" dirty="0" smtClean="0">
                <a:latin typeface="Arial Unicode MS"/>
                <a:ea typeface="Arial Unicode MS"/>
                <a:cs typeface="Arial Unicode MS"/>
              </a:rPr>
              <a:t>ņɖ</a:t>
            </a:r>
            <a:r>
              <a:rPr lang="en-US" sz="1400" i="1" dirty="0" smtClean="0">
                <a:latin typeface="Arial Unicode MS"/>
                <a:ea typeface="Arial Unicode MS"/>
                <a:cs typeface="Arial Unicode MS"/>
              </a:rPr>
              <a:t>ala  </a:t>
            </a:r>
            <a:r>
              <a:rPr lang="en-US" sz="1400" dirty="0" smtClean="0">
                <a:latin typeface="Arial Unicode MS"/>
                <a:ea typeface="Arial Unicode MS"/>
                <a:cs typeface="Arial Unicode MS"/>
              </a:rPr>
              <a:t>(sphere of moon orbit), 5. </a:t>
            </a:r>
            <a:r>
              <a:rPr lang="en-US" sz="1400" i="1" dirty="0" err="1" smtClean="0">
                <a:latin typeface="Arial Unicode MS"/>
                <a:ea typeface="Arial Unicode MS"/>
                <a:cs typeface="Arial Unicode MS"/>
              </a:rPr>
              <a:t>Bhū</a:t>
            </a:r>
            <a:r>
              <a:rPr lang="en-US" sz="1400" i="1" dirty="0" smtClean="0">
                <a:latin typeface="Arial Unicode MS"/>
                <a:ea typeface="Arial Unicode MS"/>
                <a:cs typeface="Arial Unicode MS"/>
              </a:rPr>
              <a:t>-ma</a:t>
            </a:r>
            <a:r>
              <a:rPr lang="lv-LV" sz="1400" i="1" dirty="0" smtClean="0">
                <a:latin typeface="Arial Unicode MS"/>
                <a:ea typeface="Arial Unicode MS"/>
                <a:cs typeface="Arial Unicode MS"/>
              </a:rPr>
              <a:t>ņɖ</a:t>
            </a:r>
            <a:r>
              <a:rPr lang="en-US" sz="1400" i="1" dirty="0" smtClean="0">
                <a:latin typeface="Arial Unicode MS"/>
                <a:ea typeface="Arial Unicode MS"/>
                <a:cs typeface="Arial Unicode MS"/>
              </a:rPr>
              <a:t>ala </a:t>
            </a:r>
            <a:r>
              <a:rPr lang="en-US" sz="1400" dirty="0" smtClean="0">
                <a:latin typeface="Arial Unicode MS"/>
                <a:ea typeface="Arial Unicode MS"/>
                <a:cs typeface="Arial Unicode MS"/>
              </a:rPr>
              <a:t>(Earth)</a:t>
            </a:r>
          </a:p>
          <a:p>
            <a:endParaRPr lang="en-US" sz="1400" dirty="0" smtClean="0">
              <a:latin typeface="Arial Unicode MS"/>
              <a:ea typeface="Arial Unicode MS"/>
              <a:cs typeface="Arial Unicode MS"/>
            </a:endParaRPr>
          </a:p>
          <a:p>
            <a:r>
              <a:rPr lang="en-US" sz="1400" b="1" dirty="0" smtClean="0">
                <a:latin typeface="Arial Unicode MS"/>
                <a:ea typeface="Arial Unicode MS"/>
                <a:cs typeface="Arial Unicode MS"/>
              </a:rPr>
              <a:t>Man is world no. 6-</a:t>
            </a:r>
            <a:r>
              <a:rPr lang="en-US" sz="1400" dirty="0" smtClean="0">
                <a:latin typeface="Arial Unicode MS"/>
                <a:ea typeface="Arial Unicode MS"/>
                <a:cs typeface="Arial Unicode MS"/>
              </a:rPr>
              <a:t>Average of length-width-height=1.28 Meters= </a:t>
            </a:r>
            <a:r>
              <a:rPr lang="en-IN" sz="1400" dirty="0" smtClean="0">
                <a:latin typeface="Arial Unicode MS" pitchFamily="34" charset="-128"/>
                <a:ea typeface="Arial Unicode MS" pitchFamily="34" charset="-128"/>
                <a:cs typeface="Arial Unicode MS" pitchFamily="34" charset="-128"/>
              </a:rPr>
              <a:t>10</a:t>
            </a:r>
            <a:r>
              <a:rPr lang="en-IN" sz="1400" baseline="30000" dirty="0" smtClean="0">
                <a:latin typeface="Arial Unicode MS" pitchFamily="34" charset="-128"/>
                <a:ea typeface="Arial Unicode MS" pitchFamily="34" charset="-128"/>
                <a:cs typeface="Arial Unicode MS" pitchFamily="34" charset="-128"/>
              </a:rPr>
              <a:t>7 </a:t>
            </a:r>
            <a:r>
              <a:rPr lang="en-US" sz="1400" dirty="0" smtClean="0">
                <a:latin typeface="Arial Unicode MS"/>
                <a:ea typeface="Arial Unicode MS"/>
                <a:cs typeface="Arial Unicode MS"/>
              </a:rPr>
              <a:t>parts of earth diameter.</a:t>
            </a:r>
          </a:p>
          <a:p>
            <a:r>
              <a:rPr lang="en-US" sz="1400" dirty="0" smtClean="0">
                <a:latin typeface="Arial Unicode MS"/>
                <a:ea typeface="Arial Unicode MS"/>
                <a:cs typeface="Arial Unicode MS"/>
              </a:rPr>
              <a:t>      Lower Worlds are 7, successively smaller than man by </a:t>
            </a:r>
            <a:r>
              <a:rPr lang="en-IN" sz="1400" dirty="0" smtClean="0">
                <a:latin typeface="Arial Unicode MS" pitchFamily="34" charset="-128"/>
                <a:ea typeface="Arial Unicode MS" pitchFamily="34" charset="-128"/>
                <a:cs typeface="Arial Unicode MS" pitchFamily="34" charset="-128"/>
              </a:rPr>
              <a:t>10</a:t>
            </a:r>
            <a:r>
              <a:rPr lang="en-IN" sz="1400" baseline="30000" dirty="0" smtClean="0">
                <a:latin typeface="Arial Unicode MS" pitchFamily="34" charset="-128"/>
                <a:ea typeface="Arial Unicode MS" pitchFamily="34" charset="-128"/>
                <a:cs typeface="Arial Unicode MS" pitchFamily="34" charset="-128"/>
              </a:rPr>
              <a:t>5</a:t>
            </a:r>
            <a:r>
              <a:rPr lang="en-IN"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             1                 2               3                    4                  5                   6                    7  </a:t>
            </a:r>
          </a:p>
          <a:p>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Kalila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J</a:t>
            </a:r>
            <a:r>
              <a:rPr lang="en-US" sz="1400" i="1" dirty="0" err="1" smtClean="0">
                <a:latin typeface="Arial Unicode MS"/>
                <a:ea typeface="Arial Unicode MS"/>
                <a:cs typeface="Arial Unicode MS"/>
              </a:rPr>
              <a:t>īva</a:t>
            </a:r>
            <a:r>
              <a:rPr lang="en-US" sz="1400" i="1" dirty="0" smtClean="0">
                <a:latin typeface="Arial Unicode MS"/>
                <a:ea typeface="Arial Unicode MS"/>
                <a:cs typeface="Arial Unicode MS"/>
              </a:rPr>
              <a:t>         Ku</a:t>
            </a:r>
            <a:r>
              <a:rPr lang="lv-LV" sz="1400" i="1" dirty="0" smtClean="0">
                <a:latin typeface="Arial Unicode MS"/>
                <a:ea typeface="Arial Unicode MS"/>
                <a:cs typeface="Arial Unicode MS"/>
              </a:rPr>
              <a:t>ņɖ</a:t>
            </a:r>
            <a:r>
              <a:rPr lang="en-US" sz="1400" i="1" dirty="0" err="1" smtClean="0">
                <a:latin typeface="Arial Unicode MS"/>
                <a:ea typeface="Arial Unicode MS"/>
                <a:cs typeface="Arial Unicode MS"/>
              </a:rPr>
              <a:t>alin</a:t>
            </a:r>
            <a:r>
              <a:rPr lang="lv-LV" sz="1400" i="1" dirty="0" smtClean="0">
                <a:latin typeface="Arial Unicode MS"/>
                <a:ea typeface="Arial Unicode MS"/>
                <a:cs typeface="Arial Unicode MS"/>
              </a:rPr>
              <a:t>ī</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Jagat</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Deva</a:t>
            </a:r>
            <a:r>
              <a:rPr lang="en-US" sz="1400" i="1" dirty="0" smtClean="0">
                <a:latin typeface="Arial Unicode MS"/>
                <a:ea typeface="Arial Unicode MS"/>
                <a:cs typeface="Arial Unicode MS"/>
              </a:rPr>
              <a:t>-d</a:t>
            </a:r>
            <a:r>
              <a:rPr lang="lv-LV" sz="1400" i="1" dirty="0" smtClean="0">
                <a:latin typeface="Arial Unicode MS"/>
                <a:ea typeface="Arial Unicode MS"/>
                <a:cs typeface="Arial Unicode MS"/>
              </a:rPr>
              <a:t>ā</a:t>
            </a:r>
            <a:r>
              <a:rPr lang="en-US" sz="1400" i="1" dirty="0" err="1" smtClean="0">
                <a:latin typeface="Arial Unicode MS"/>
                <a:ea typeface="Arial Unicode MS"/>
                <a:cs typeface="Arial Unicode MS"/>
              </a:rPr>
              <a:t>nava</a:t>
            </a:r>
            <a:r>
              <a:rPr lang="en-US" sz="1400" i="1" dirty="0" smtClean="0">
                <a:latin typeface="Arial Unicode MS"/>
                <a:ea typeface="Arial Unicode MS"/>
                <a:cs typeface="Arial Unicode MS"/>
              </a:rPr>
              <a:t>     </a:t>
            </a:r>
            <a:r>
              <a:rPr lang="en-US" sz="1400" i="1" dirty="0" err="1" smtClean="0">
                <a:latin typeface="Arial Unicode MS"/>
                <a:ea typeface="Arial Unicode MS"/>
                <a:cs typeface="Arial Unicode MS"/>
              </a:rPr>
              <a:t>Pitara</a:t>
            </a:r>
            <a:r>
              <a:rPr lang="en-US" sz="1400" i="1" dirty="0" smtClean="0">
                <a:latin typeface="Arial Unicode MS"/>
                <a:ea typeface="Arial Unicode MS"/>
                <a:cs typeface="Arial Unicode MS"/>
              </a:rPr>
              <a:t>            </a:t>
            </a:r>
            <a:r>
              <a:rPr lang="lv-LV" sz="1400" i="1" dirty="0" smtClean="0">
                <a:latin typeface="Arial Unicode MS"/>
                <a:ea typeface="Arial Unicode MS"/>
                <a:cs typeface="Arial Unicode MS"/>
              </a:rPr>
              <a:t>Ŗş</a:t>
            </a:r>
            <a:r>
              <a:rPr lang="en-US" sz="1400" i="1" dirty="0" err="1" smtClean="0">
                <a:latin typeface="Arial Unicode MS"/>
                <a:ea typeface="Arial Unicode MS"/>
                <a:cs typeface="Arial Unicode MS"/>
              </a:rPr>
              <a:t>i</a:t>
            </a:r>
            <a:endParaRPr lang="en-US" sz="1400" i="1" dirty="0" smtClean="0">
              <a:latin typeface="Arial Unicode MS"/>
              <a:ea typeface="Arial Unicode MS"/>
              <a:cs typeface="Arial Unicode MS"/>
            </a:endParaRPr>
          </a:p>
          <a:p>
            <a:r>
              <a:rPr lang="en-US" sz="1400" dirty="0" smtClean="0">
                <a:latin typeface="Arial Unicode MS"/>
                <a:ea typeface="Arial Unicode MS"/>
                <a:cs typeface="Arial Unicode MS"/>
              </a:rPr>
              <a:t>      (Cell)           (Atom)</a:t>
            </a:r>
            <a:r>
              <a:rPr lang="en-US" sz="1400" dirty="0" smtClean="0">
                <a:latin typeface="Arial Unicode MS" pitchFamily="34" charset="-128"/>
                <a:ea typeface="Arial Unicode MS" pitchFamily="34" charset="-128"/>
                <a:cs typeface="Arial Unicode MS" pitchFamily="34" charset="-128"/>
              </a:rPr>
              <a:t>       (Nucleus)  (</a:t>
            </a:r>
            <a:r>
              <a:rPr lang="en-US" sz="1200" dirty="0" smtClean="0">
                <a:latin typeface="Arial Unicode MS" pitchFamily="34" charset="-128"/>
                <a:ea typeface="Arial Unicode MS" pitchFamily="34" charset="-128"/>
                <a:cs typeface="Arial Unicode MS" pitchFamily="34" charset="-128"/>
              </a:rPr>
              <a:t>Moving particles</a:t>
            </a:r>
            <a:r>
              <a:rPr lang="en-US" sz="1400" dirty="0" smtClean="0">
                <a:latin typeface="Arial Unicode MS" pitchFamily="34" charset="-128"/>
                <a:ea typeface="Arial Unicode MS" pitchFamily="34" charset="-128"/>
                <a:cs typeface="Arial Unicode MS" pitchFamily="34" charset="-128"/>
              </a:rPr>
              <a:t>)  (Quarks ?)   (Proto-type)    (Strings)</a:t>
            </a:r>
          </a:p>
          <a:p>
            <a:r>
              <a:rPr lang="en-US" sz="1400" dirty="0" smtClean="0">
                <a:latin typeface="Arial Unicode MS" pitchFamily="34" charset="-128"/>
                <a:ea typeface="Arial Unicode MS" pitchFamily="34" charset="-128"/>
                <a:cs typeface="Arial Unicode MS" pitchFamily="34" charset="-128"/>
              </a:rPr>
              <a:t>Size </a:t>
            </a:r>
            <a:r>
              <a:rPr lang="en-IN" sz="1400" dirty="0" smtClean="0"/>
              <a:t>10</a:t>
            </a:r>
            <a:r>
              <a:rPr lang="en-IN" sz="1400" baseline="30000" dirty="0" smtClean="0"/>
              <a:t>-5 </a:t>
            </a:r>
            <a:r>
              <a:rPr lang="en-IN" sz="1400" dirty="0" smtClean="0"/>
              <a:t>Meter 10</a:t>
            </a:r>
            <a:r>
              <a:rPr lang="en-IN" sz="1400" baseline="30000" dirty="0" smtClean="0"/>
              <a:t>-10 </a:t>
            </a:r>
            <a:r>
              <a:rPr lang="en-IN" sz="1400" dirty="0" smtClean="0"/>
              <a:t>Meter 10</a:t>
            </a:r>
            <a:r>
              <a:rPr lang="en-IN" sz="1400" baseline="30000" dirty="0" smtClean="0"/>
              <a:t>-15 </a:t>
            </a:r>
            <a:r>
              <a:rPr lang="en-IN" sz="1400" dirty="0" smtClean="0"/>
              <a:t>Meter      10</a:t>
            </a:r>
            <a:r>
              <a:rPr lang="en-IN" sz="1400" baseline="30000" dirty="0" smtClean="0"/>
              <a:t>-20 </a:t>
            </a:r>
            <a:r>
              <a:rPr lang="en-IN" sz="1400" dirty="0" smtClean="0"/>
              <a:t>Meter          10</a:t>
            </a:r>
            <a:r>
              <a:rPr lang="en-IN" sz="1400" baseline="30000" dirty="0" smtClean="0"/>
              <a:t>-25 </a:t>
            </a:r>
            <a:r>
              <a:rPr lang="en-IN" sz="1400" dirty="0" smtClean="0"/>
              <a:t>Meter     10</a:t>
            </a:r>
            <a:r>
              <a:rPr lang="en-IN" sz="1400" baseline="30000" dirty="0" smtClean="0"/>
              <a:t>-30 </a:t>
            </a:r>
            <a:r>
              <a:rPr lang="en-IN" sz="1400" dirty="0" smtClean="0"/>
              <a:t>Meter   10</a:t>
            </a:r>
            <a:r>
              <a:rPr lang="en-IN" sz="1400" baseline="30000" dirty="0" smtClean="0"/>
              <a:t>-35 </a:t>
            </a:r>
            <a:r>
              <a:rPr lang="en-IN" sz="1400" dirty="0" smtClean="0"/>
              <a:t>Meter</a:t>
            </a:r>
          </a:p>
          <a:p>
            <a:r>
              <a:rPr lang="en-IN" sz="1400" dirty="0" smtClean="0">
                <a:latin typeface="Arial Unicode MS"/>
                <a:ea typeface="Arial Unicode MS"/>
                <a:cs typeface="Arial Unicode MS"/>
              </a:rPr>
              <a:t>Total  worlds are 13, so </a:t>
            </a:r>
            <a:r>
              <a:rPr lang="en-IN" sz="1400" i="1" dirty="0" err="1" smtClean="0">
                <a:latin typeface="Arial Unicode MS"/>
                <a:ea typeface="Arial Unicode MS"/>
                <a:cs typeface="Arial Unicode MS"/>
              </a:rPr>
              <a:t>Viśva</a:t>
            </a:r>
            <a:r>
              <a:rPr lang="en-IN" sz="1400" dirty="0" smtClean="0">
                <a:latin typeface="Arial Unicode MS"/>
                <a:ea typeface="Arial Unicode MS"/>
                <a:cs typeface="Arial Unicode MS"/>
              </a:rPr>
              <a:t> means 13. </a:t>
            </a:r>
            <a:r>
              <a:rPr lang="en-IN" sz="1400" i="1" dirty="0" err="1" smtClean="0">
                <a:latin typeface="Arial Unicode MS"/>
                <a:ea typeface="Arial Unicode MS"/>
                <a:cs typeface="Arial Unicode MS"/>
              </a:rPr>
              <a:t>Viśva</a:t>
            </a:r>
            <a:r>
              <a:rPr lang="en-IN" sz="1400" i="1" dirty="0" smtClean="0">
                <a:latin typeface="Arial Unicode MS"/>
                <a:ea typeface="Arial Unicode MS"/>
                <a:cs typeface="Arial Unicode MS"/>
              </a:rPr>
              <a:t> </a:t>
            </a:r>
            <a:r>
              <a:rPr lang="en-IN" sz="1400" dirty="0" smtClean="0">
                <a:latin typeface="Arial Unicode MS"/>
                <a:ea typeface="Arial Unicode MS"/>
                <a:cs typeface="Arial Unicode MS"/>
              </a:rPr>
              <a:t> is any system which is closed, complete and independent.</a:t>
            </a:r>
            <a:r>
              <a:rPr lang="en-US" sz="1400" dirty="0" smtClean="0">
                <a:latin typeface="Arial Unicode MS"/>
                <a:ea typeface="Arial Unicode MS"/>
                <a:cs typeface="Arial Unicode MS"/>
              </a:rPr>
              <a:t>                                                 </a:t>
            </a:r>
            <a:endParaRPr lang="en-IN" sz="1400" dirty="0">
              <a:latin typeface="Arial Unicode MS" pitchFamily="34" charset="-128"/>
              <a:ea typeface="Arial Unicode MS" pitchFamily="34" charset="-128"/>
              <a:cs typeface="Arial Unicode MS" pitchFamily="34" charset="-128"/>
            </a:endParaRPr>
          </a:p>
        </p:txBody>
      </p:sp>
      <p:sp>
        <p:nvSpPr>
          <p:cNvPr id="5" name="Double Bracket 4"/>
          <p:cNvSpPr/>
          <p:nvPr/>
        </p:nvSpPr>
        <p:spPr>
          <a:xfrm>
            <a:off x="4724400" y="1219200"/>
            <a:ext cx="1066800" cy="304800"/>
          </a:xfrm>
          <a:prstGeom prst="bracketPair">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6" name="Double Bracket 5"/>
          <p:cNvSpPr/>
          <p:nvPr/>
        </p:nvSpPr>
        <p:spPr>
          <a:xfrm>
            <a:off x="6400800" y="1219200"/>
            <a:ext cx="685800" cy="304800"/>
          </a:xfrm>
          <a:prstGeom prst="bracketPair">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7" name="Double Bracket 6"/>
          <p:cNvSpPr/>
          <p:nvPr/>
        </p:nvSpPr>
        <p:spPr>
          <a:xfrm>
            <a:off x="7315200" y="1219200"/>
            <a:ext cx="685800" cy="304800"/>
          </a:xfrm>
          <a:prstGeom prst="bracketPair">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9" name="Right Bracket 8"/>
          <p:cNvSpPr/>
          <p:nvPr/>
        </p:nvSpPr>
        <p:spPr>
          <a:xfrm rot="5400000">
            <a:off x="3067050" y="590550"/>
            <a:ext cx="190500" cy="1752600"/>
          </a:xfrm>
          <a:prstGeom prst="rightBracket">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dirty="0">
              <a:ln w="28575">
                <a:solidFill>
                  <a:schemeClr val="tx1"/>
                </a:solidFill>
              </a:ln>
              <a:solidFill>
                <a:srgbClr val="FF0000"/>
              </a:solidFill>
            </a:endParaRPr>
          </a:p>
        </p:txBody>
      </p:sp>
      <p:sp>
        <p:nvSpPr>
          <p:cNvPr id="10" name="Right Bracket 9"/>
          <p:cNvSpPr/>
          <p:nvPr/>
        </p:nvSpPr>
        <p:spPr>
          <a:xfrm rot="5400000">
            <a:off x="5010150" y="552450"/>
            <a:ext cx="190500" cy="1828800"/>
          </a:xfrm>
          <a:prstGeom prst="rightBracket">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dirty="0">
              <a:ln w="28575">
                <a:solidFill>
                  <a:schemeClr val="tx1"/>
                </a:solidFill>
              </a:ln>
              <a:solidFill>
                <a:srgbClr val="FF0000"/>
              </a:solidFill>
            </a:endParaRPr>
          </a:p>
        </p:txBody>
      </p:sp>
      <p:sp>
        <p:nvSpPr>
          <p:cNvPr id="11" name="Right Bracket 10"/>
          <p:cNvSpPr/>
          <p:nvPr/>
        </p:nvSpPr>
        <p:spPr>
          <a:xfrm rot="5400000">
            <a:off x="7029450" y="514350"/>
            <a:ext cx="190500" cy="1905000"/>
          </a:xfrm>
          <a:prstGeom prst="rightBracket">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dirty="0">
              <a:ln w="28575">
                <a:solidFill>
                  <a:schemeClr val="tx1"/>
                </a:solidFill>
              </a:ln>
              <a:solidFill>
                <a:srgbClr val="FF0000"/>
              </a:solidFill>
            </a:endParaRPr>
          </a:p>
        </p:txBody>
      </p:sp>
      <p:cxnSp>
        <p:nvCxnSpPr>
          <p:cNvPr id="13" name="Straight Arrow Connector 12"/>
          <p:cNvCxnSpPr/>
          <p:nvPr/>
        </p:nvCxnSpPr>
        <p:spPr>
          <a:xfrm rot="10800000">
            <a:off x="2286000" y="1676400"/>
            <a:ext cx="1828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486400" y="1676400"/>
            <a:ext cx="2514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90600" y="152400"/>
            <a:ext cx="7923964" cy="5443180"/>
            <a:chOff x="990600" y="152400"/>
            <a:chExt cx="7923964" cy="5443180"/>
          </a:xfrm>
        </p:grpSpPr>
        <p:sp>
          <p:nvSpPr>
            <p:cNvPr id="2" name="TextBox 1"/>
            <p:cNvSpPr txBox="1"/>
            <p:nvPr/>
          </p:nvSpPr>
          <p:spPr>
            <a:xfrm>
              <a:off x="3505200" y="152400"/>
              <a:ext cx="1239442" cy="307777"/>
            </a:xfrm>
            <a:prstGeom prst="rect">
              <a:avLst/>
            </a:prstGeom>
            <a:noFill/>
          </p:spPr>
          <p:txBody>
            <a:bodyPr wrap="none" rtlCol="0">
              <a:spAutoFit/>
            </a:bodyPr>
            <a:lstStyle/>
            <a:p>
              <a:r>
                <a:rPr lang="en-US" sz="1400" b="1" dirty="0" smtClean="0">
                  <a:latin typeface="Arial Unicode MS" pitchFamily="34" charset="-128"/>
                  <a:ea typeface="Arial Unicode MS" pitchFamily="34" charset="-128"/>
                  <a:cs typeface="Arial Unicode MS" pitchFamily="34" charset="-128"/>
                </a:rPr>
                <a:t>Lower worlds</a:t>
              </a:r>
              <a:endParaRPr lang="en-IN" sz="1400" b="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990600" y="609600"/>
              <a:ext cx="7923964" cy="4985980"/>
            </a:xfrm>
            <a:prstGeom prst="rect">
              <a:avLst/>
            </a:prstGeom>
            <a:noFill/>
          </p:spPr>
          <p:txBody>
            <a:bodyPr wrap="none" rtlCol="0">
              <a:spAutoFit/>
            </a:bodyPr>
            <a:lstStyle/>
            <a:p>
              <a:pPr marL="342900" indent="-342900"/>
              <a:r>
                <a:rPr lang="en-US" sz="1400" dirty="0" smtClean="0">
                  <a:latin typeface="Arial Unicode MS" pitchFamily="34" charset="-128"/>
                  <a:ea typeface="Arial Unicode MS" pitchFamily="34" charset="-128"/>
                  <a:cs typeface="Arial Unicode MS" pitchFamily="34" charset="-128"/>
                </a:rPr>
                <a:t>(</a:t>
              </a:r>
              <a:r>
                <a:rPr lang="hi-IN" sz="1400" dirty="0" smtClean="0">
                  <a:latin typeface="Arial Unicode MS" pitchFamily="34" charset="-128"/>
                  <a:ea typeface="Arial Unicode MS" pitchFamily="34" charset="-128"/>
                  <a:cs typeface="Arial Unicode MS" pitchFamily="34" charset="-128"/>
                </a:rPr>
                <a:t>१</a:t>
              </a:r>
              <a:r>
                <a:rPr lang="en-US" sz="1400" dirty="0" smtClean="0">
                  <a:latin typeface="Arial Unicode MS" pitchFamily="34" charset="-128"/>
                  <a:ea typeface="Arial Unicode MS" pitchFamily="34" charset="-128"/>
                  <a:cs typeface="Arial Unicode MS" pitchFamily="34" charset="-128"/>
                </a:rPr>
                <a:t>) </a:t>
              </a:r>
              <a:r>
                <a:rPr lang="hi-IN" sz="1400" dirty="0" smtClean="0">
                  <a:latin typeface="Arial Unicode MS"/>
                  <a:ea typeface="Arial Unicode MS"/>
                  <a:cs typeface="Arial Unicode MS"/>
                </a:rPr>
                <a:t>कलिल</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सर्व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धातुं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कलनीकृतः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अव्यक्त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विग्रहः</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तस्मात्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कलिल</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चरक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संहिता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शरीरस्थान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४</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९</a:t>
              </a:r>
              <a:r>
                <a:rPr lang="en-US" sz="1400" dirty="0" smtClean="0">
                  <a:latin typeface="Arial Unicode MS"/>
                  <a:ea typeface="Arial Unicode MS"/>
                  <a:cs typeface="Arial Unicode MS"/>
                </a:rPr>
                <a:t>)</a:t>
              </a:r>
              <a:endParaRPr lang="en-US" sz="1400" dirty="0" smtClean="0">
                <a:latin typeface="Arial Unicode MS" pitchFamily="34" charset="-128"/>
                <a:ea typeface="Arial Unicode MS" pitchFamily="34" charset="-128"/>
                <a:cs typeface="Arial Unicode MS" pitchFamily="34" charset="-128"/>
              </a:endParaRPr>
            </a:p>
            <a:p>
              <a:pPr marL="342900" indent="-342900"/>
              <a:r>
                <a:rPr lang="en-US" sz="1200" dirty="0" smtClean="0">
                  <a:latin typeface="Arial Unicode MS" pitchFamily="34" charset="-128"/>
                  <a:ea typeface="Arial Unicode MS" pitchFamily="34" charset="-128"/>
                  <a:cs typeface="Arial Unicode MS" pitchFamily="34" charset="-128"/>
                </a:rPr>
                <a:t>In womb, cell starts collecting all materials, so it is called </a:t>
              </a:r>
              <a:r>
                <a:rPr lang="en-US" sz="1200" i="1" dirty="0" err="1" smtClean="0">
                  <a:latin typeface="Arial Unicode MS" pitchFamily="34" charset="-128"/>
                  <a:ea typeface="Arial Unicode MS" pitchFamily="34" charset="-128"/>
                  <a:cs typeface="Arial Unicode MS" pitchFamily="34" charset="-128"/>
                </a:rPr>
                <a:t>kalila</a:t>
              </a:r>
              <a:r>
                <a:rPr lang="en-US" sz="1200" dirty="0" smtClean="0">
                  <a:latin typeface="Arial Unicode MS" pitchFamily="34" charset="-128"/>
                  <a:ea typeface="Arial Unicode MS" pitchFamily="34" charset="-128"/>
                  <a:cs typeface="Arial Unicode MS" pitchFamily="34" charset="-128"/>
                </a:rPr>
                <a:t>.</a:t>
              </a:r>
            </a:p>
            <a:p>
              <a:pPr marL="342900" indent="-342900"/>
              <a:r>
                <a:rPr lang="en-US" sz="1400" dirty="0" smtClean="0">
                  <a:latin typeface="Arial Unicode MS" pitchFamily="34" charset="-128"/>
                  <a:ea typeface="Arial Unicode MS" pitchFamily="34" charset="-128"/>
                  <a:cs typeface="Arial Unicode MS" pitchFamily="34" charset="-128"/>
                </a:rPr>
                <a:t>व</a:t>
              </a:r>
              <a:r>
                <a:rPr lang="hi-IN" sz="1400" dirty="0" smtClean="0">
                  <a:latin typeface="Arial Unicode MS"/>
                  <a:ea typeface="Arial Unicode MS"/>
                  <a:cs typeface="Arial Unicode MS"/>
                </a:rPr>
                <a:t>ालाग्रमात्रं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हृदयस्य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मध्ये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विश्वं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देवं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जातरूपं</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वरेण्यं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अथर्वशिर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उपनिषद्</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५</a:t>
              </a:r>
              <a:r>
                <a:rPr lang="en-US" sz="1400" dirty="0" smtClean="0">
                  <a:latin typeface="Arial Unicode MS"/>
                  <a:ea typeface="Arial Unicode MS"/>
                  <a:cs typeface="Arial Unicode MS"/>
                </a:rPr>
                <a:t>)</a:t>
              </a:r>
              <a:endParaRPr lang="en-US" sz="1400" dirty="0" smtClean="0">
                <a:latin typeface="Arial Unicode MS" pitchFamily="34" charset="-128"/>
                <a:ea typeface="Arial Unicode MS" pitchFamily="34" charset="-128"/>
                <a:cs typeface="Arial Unicode MS" pitchFamily="34" charset="-128"/>
              </a:endParaRPr>
            </a:p>
            <a:p>
              <a:r>
                <a:rPr lang="en-US" sz="1400" dirty="0" smtClean="0">
                  <a:latin typeface="Arial Unicode MS" pitchFamily="34" charset="-128"/>
                  <a:ea typeface="Arial Unicode MS" pitchFamily="34" charset="-128"/>
                  <a:cs typeface="Arial Unicode MS" pitchFamily="34" charset="-128"/>
                </a:rPr>
                <a:t>अ</a:t>
              </a:r>
              <a:r>
                <a:rPr lang="hi-IN" sz="1400" dirty="0" smtClean="0">
                  <a:latin typeface="Arial Unicode MS" pitchFamily="34" charset="-128"/>
                  <a:ea typeface="Arial Unicode MS" pitchFamily="34" charset="-128"/>
                  <a:cs typeface="Arial Unicode MS" pitchFamily="34" charset="-128"/>
                </a:rPr>
                <a:t>नाद्यनन्तं</a:t>
              </a:r>
              <a:r>
                <a:rPr lang="en-US" sz="1400" dirty="0" smtClean="0">
                  <a:latin typeface="Arial Unicode MS" pitchFamily="34" charset="-128"/>
                  <a:ea typeface="Arial Unicode MS" pitchFamily="34" charset="-128"/>
                  <a:cs typeface="Arial Unicode MS" pitchFamily="34" charset="-128"/>
                </a:rPr>
                <a:t> </a:t>
              </a:r>
              <a:r>
                <a:rPr lang="hi-IN" sz="1400" dirty="0" smtClean="0">
                  <a:latin typeface="Arial Unicode MS"/>
                  <a:ea typeface="Arial Unicode MS"/>
                  <a:cs typeface="Arial Unicode MS"/>
                </a:rPr>
                <a:t>कलिलस्य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मध्ये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विश्वस्य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स्रष्टारमनेकरूपम्</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 </a:t>
              </a:r>
              <a:endParaRPr lang="en-US" sz="1400" dirty="0" smtClean="0">
                <a:latin typeface="Arial Unicode MS"/>
                <a:ea typeface="Arial Unicode MS"/>
                <a:cs typeface="Arial Unicode MS"/>
              </a:endParaRPr>
            </a:p>
            <a:p>
              <a:r>
                <a:rPr lang="hi-IN" sz="1400" dirty="0" smtClean="0">
                  <a:latin typeface="Arial Unicode MS"/>
                  <a:ea typeface="Arial Unicode MS"/>
                  <a:cs typeface="Arial Unicode MS"/>
                </a:rPr>
                <a:t>विश्वस्यैकं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परिवेष्टितारं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ज्ञात्वा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देवं मुच्यते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सर्व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पाशैः</a:t>
              </a:r>
              <a:r>
                <a:rPr lang="en-US" sz="1400" dirty="0" smtClean="0">
                  <a:latin typeface="Arial Unicode MS"/>
                  <a:ea typeface="Arial Unicode MS"/>
                  <a:cs typeface="Arial Unicode MS"/>
                </a:rPr>
                <a:t> ॥ (</a:t>
              </a:r>
              <a:r>
                <a:rPr lang="hi-IN" sz="1400" dirty="0" smtClean="0">
                  <a:latin typeface="Arial Unicode MS"/>
                  <a:ea typeface="Arial Unicode MS"/>
                  <a:cs typeface="Arial Unicode MS"/>
                </a:rPr>
                <a:t>श्वेताश्वतर उपनिषद्</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५</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१३</a:t>
              </a:r>
              <a:r>
                <a:rPr lang="en-US" sz="1400" dirty="0" smtClean="0">
                  <a:latin typeface="Arial Unicode MS"/>
                  <a:ea typeface="Arial Unicode MS"/>
                  <a:cs typeface="Arial Unicode MS"/>
                </a:rPr>
                <a:t>)</a:t>
              </a:r>
              <a:endParaRPr lang="en-US" sz="14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A cell also is a </a:t>
              </a:r>
              <a:r>
                <a:rPr lang="en-US" sz="1200" i="1" dirty="0" err="1" smtClean="0">
                  <a:latin typeface="Arial Unicode MS" pitchFamily="34" charset="-128"/>
                  <a:ea typeface="Arial Unicode MS" pitchFamily="34" charset="-128"/>
                  <a:cs typeface="Arial Unicode MS" pitchFamily="34" charset="-128"/>
                </a:rPr>
                <a:t>Vi</a:t>
              </a:r>
              <a:r>
                <a:rPr lang="en-US" sz="1200" i="1" dirty="0" err="1" smtClean="0">
                  <a:latin typeface="Arial Unicode MS"/>
                  <a:ea typeface="Arial Unicode MS"/>
                  <a:cs typeface="Arial Unicode MS"/>
                </a:rPr>
                <a:t>śva</a:t>
              </a:r>
              <a:r>
                <a:rPr lang="en-US" sz="1200" dirty="0" smtClean="0">
                  <a:latin typeface="Arial Unicode MS"/>
                  <a:ea typeface="Arial Unicode MS"/>
                  <a:cs typeface="Arial Unicode MS"/>
                </a:rPr>
                <a:t>, which is enclosed (</a:t>
              </a:r>
              <a:r>
                <a:rPr lang="en-US" sz="1200" i="1" dirty="0" err="1" smtClean="0">
                  <a:latin typeface="Arial Unicode MS"/>
                  <a:ea typeface="Arial Unicode MS"/>
                  <a:cs typeface="Arial Unicode MS"/>
                </a:rPr>
                <a:t>pariveşţita</a:t>
              </a:r>
              <a:r>
                <a:rPr lang="en-US" sz="1200" dirty="0" smtClean="0">
                  <a:latin typeface="Arial Unicode MS"/>
                  <a:ea typeface="Arial Unicode MS"/>
                  <a:cs typeface="Arial Unicode MS"/>
                </a:rPr>
                <a:t>).</a:t>
              </a:r>
            </a:p>
            <a:p>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२</a:t>
              </a:r>
              <a:r>
                <a:rPr lang="en-US" sz="1400" dirty="0" smtClean="0">
                  <a:latin typeface="Arial Unicode MS"/>
                  <a:ea typeface="Arial Unicode MS"/>
                  <a:cs typeface="Arial Unicode MS"/>
                </a:rPr>
                <a:t>) व</a:t>
              </a:r>
              <a:r>
                <a:rPr lang="hi-IN" sz="1400" dirty="0" smtClean="0">
                  <a:latin typeface="Arial Unicode MS"/>
                  <a:ea typeface="Arial Unicode MS"/>
                  <a:cs typeface="Arial Unicode MS"/>
                </a:rPr>
                <a:t>ालाग्र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साहस्रं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तस्य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भागस्य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भागिनः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तस्य भागस्य भागार्धं</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तत्क्षये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निरञ्जनम्</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ध्यानविन्दु उपनिषद् </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४</a:t>
              </a:r>
              <a:r>
                <a:rPr lang="en-US" sz="1400" dirty="0" smtClean="0">
                  <a:latin typeface="Arial Unicode MS"/>
                  <a:ea typeface="Arial Unicode MS"/>
                  <a:cs typeface="Arial Unicode MS"/>
                </a:rPr>
                <a:t>)</a:t>
              </a:r>
              <a:endParaRPr lang="en-US" sz="14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Starting from man, hair-end is first smaller </a:t>
              </a:r>
              <a:r>
                <a:rPr lang="en-US" sz="1200" i="1" dirty="0" err="1" smtClean="0">
                  <a:latin typeface="Arial Unicode MS" pitchFamily="34" charset="-128"/>
                  <a:ea typeface="Arial Unicode MS" pitchFamily="34" charset="-128"/>
                  <a:cs typeface="Arial Unicode MS" pitchFamily="34" charset="-128"/>
                </a:rPr>
                <a:t>Vi</a:t>
              </a:r>
              <a:r>
                <a:rPr lang="en-US" sz="1200" i="1" dirty="0" err="1" smtClean="0">
                  <a:latin typeface="Arial Unicode MS"/>
                  <a:ea typeface="Arial Unicode MS"/>
                  <a:cs typeface="Arial Unicode MS"/>
                </a:rPr>
                <a:t>śva</a:t>
              </a:r>
              <a:r>
                <a:rPr lang="en-US" sz="1200" dirty="0" smtClean="0">
                  <a:latin typeface="Arial Unicode MS" pitchFamily="34" charset="-128"/>
                  <a:ea typeface="Arial Unicode MS" pitchFamily="34" charset="-128"/>
                  <a:cs typeface="Arial Unicode MS" pitchFamily="34" charset="-128"/>
                </a:rPr>
                <a:t> 100 thousand times smaller. There are 6 more levels smaller </a:t>
              </a:r>
            </a:p>
            <a:p>
              <a:r>
                <a:rPr lang="en-US" sz="1200" dirty="0" smtClean="0">
                  <a:latin typeface="Arial Unicode MS" pitchFamily="34" charset="-128"/>
                  <a:ea typeface="Arial Unicode MS" pitchFamily="34" charset="-128"/>
                  <a:cs typeface="Arial Unicode MS" pitchFamily="34" charset="-128"/>
                </a:rPr>
                <a:t>by same ratio. Smallest is </a:t>
              </a:r>
              <a:r>
                <a:rPr lang="en-US" sz="1200" i="1" dirty="0" err="1" smtClean="0">
                  <a:latin typeface="Arial Unicode MS" pitchFamily="34" charset="-128"/>
                  <a:ea typeface="Arial Unicode MS" pitchFamily="34" charset="-128"/>
                  <a:cs typeface="Arial Unicode MS" pitchFamily="34" charset="-128"/>
                </a:rPr>
                <a:t>Nira</a:t>
              </a:r>
              <a:r>
                <a:rPr lang="en-US" sz="1200" i="1" dirty="0" err="1" smtClean="0">
                  <a:latin typeface="Arial Unicode MS"/>
                  <a:ea typeface="Arial Unicode MS"/>
                  <a:cs typeface="Arial Unicode MS"/>
                </a:rPr>
                <a:t>ñjana</a:t>
              </a:r>
              <a:r>
                <a:rPr lang="en-US" sz="1200" dirty="0" smtClean="0">
                  <a:latin typeface="Arial Unicode MS"/>
                  <a:ea typeface="Arial Unicode MS"/>
                  <a:cs typeface="Arial Unicode MS"/>
                </a:rPr>
                <a:t> (not perceived by any instrument, or mind)</a:t>
              </a:r>
            </a:p>
            <a:p>
              <a:r>
                <a:rPr lang="en-US" sz="1400" dirty="0" smtClean="0">
                  <a:latin typeface="Arial Unicode MS"/>
                  <a:ea typeface="Arial Unicode MS"/>
                  <a:cs typeface="Arial Unicode MS"/>
                </a:rPr>
                <a:t>(३) </a:t>
              </a:r>
              <a:r>
                <a:rPr lang="hi-IN" sz="1400" dirty="0" smtClean="0">
                  <a:latin typeface="Arial Unicode MS"/>
                  <a:ea typeface="Arial Unicode MS"/>
                  <a:cs typeface="Arial Unicode MS"/>
                </a:rPr>
                <a:t>ऋषिभ्यः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पितरो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जाताः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पितॄभ्यो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देव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दानवाः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देवेभ्यश्च</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जगत्सर्वं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चरं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स्थाण्वनुपूर्वशः॥</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मनुस्मृति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३</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२०१</a:t>
              </a:r>
              <a:r>
                <a:rPr lang="en-US" sz="1400" dirty="0" smtClean="0">
                  <a:latin typeface="Arial Unicode MS"/>
                  <a:ea typeface="Arial Unicode MS"/>
                  <a:cs typeface="Arial Unicode MS"/>
                </a:rPr>
                <a:t>)</a:t>
              </a:r>
              <a:endParaRPr lang="en-US" sz="14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From </a:t>
              </a:r>
              <a:r>
                <a:rPr lang="en-US" sz="1200" i="1" dirty="0" err="1" smtClean="0">
                  <a:latin typeface="Arial Unicode MS"/>
                  <a:ea typeface="Arial Unicode MS"/>
                  <a:cs typeface="Arial Unicode MS"/>
                </a:rPr>
                <a:t>Ŗşis</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pitars</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were born; then </a:t>
              </a:r>
              <a:r>
                <a:rPr lang="en-US" sz="1200" i="1" dirty="0" err="1" smtClean="0">
                  <a:latin typeface="Arial Unicode MS"/>
                  <a:ea typeface="Arial Unicode MS"/>
                  <a:cs typeface="Arial Unicode MS"/>
                </a:rPr>
                <a:t>Deva-dānava</a:t>
              </a:r>
              <a:r>
                <a:rPr lang="en-US" sz="1200" dirty="0" smtClean="0">
                  <a:latin typeface="Arial Unicode MS"/>
                  <a:ea typeface="Arial Unicode MS"/>
                  <a:cs typeface="Arial Unicode MS"/>
                </a:rPr>
                <a:t>. All </a:t>
              </a:r>
              <a:r>
                <a:rPr lang="en-US" sz="1200" i="1" dirty="0" err="1" smtClean="0">
                  <a:latin typeface="Arial Unicode MS"/>
                  <a:ea typeface="Arial Unicode MS"/>
                  <a:cs typeface="Arial Unicode MS"/>
                </a:rPr>
                <a:t>jagat</a:t>
              </a:r>
              <a:r>
                <a:rPr lang="en-US" sz="1200" dirty="0" smtClean="0">
                  <a:latin typeface="Arial Unicode MS"/>
                  <a:ea typeface="Arial Unicode MS"/>
                  <a:cs typeface="Arial Unicode MS"/>
                </a:rPr>
                <a:t> was from </a:t>
              </a:r>
              <a:r>
                <a:rPr lang="en-US" sz="1200" i="1" dirty="0" err="1" smtClean="0">
                  <a:latin typeface="Arial Unicode MS"/>
                  <a:ea typeface="Arial Unicode MS"/>
                  <a:cs typeface="Arial Unicode MS"/>
                </a:rPr>
                <a:t>Deva</a:t>
              </a:r>
              <a:r>
                <a:rPr lang="en-US" sz="1200" dirty="0" smtClean="0">
                  <a:latin typeface="Arial Unicode MS"/>
                  <a:ea typeface="Arial Unicode MS"/>
                  <a:cs typeface="Arial Unicode MS"/>
                </a:rPr>
                <a:t> only. </a:t>
              </a:r>
              <a:r>
                <a:rPr lang="en-US" sz="1200" i="1" dirty="0" err="1" smtClean="0">
                  <a:latin typeface="Arial Unicode MS"/>
                  <a:ea typeface="Arial Unicode MS"/>
                  <a:cs typeface="Arial Unicode MS"/>
                </a:rPr>
                <a:t>Devas</a:t>
              </a:r>
              <a:r>
                <a:rPr lang="en-US" sz="1200" dirty="0" smtClean="0">
                  <a:latin typeface="Arial Unicode MS"/>
                  <a:ea typeface="Arial Unicode MS"/>
                  <a:cs typeface="Arial Unicode MS"/>
                </a:rPr>
                <a:t> are 33, </a:t>
              </a:r>
              <a:r>
                <a:rPr lang="en-US" sz="1200" i="1" dirty="0" err="1" smtClean="0">
                  <a:latin typeface="Arial Unicode MS"/>
                  <a:ea typeface="Arial Unicode MS"/>
                  <a:cs typeface="Arial Unicode MS"/>
                </a:rPr>
                <a:t>Asuras</a:t>
              </a:r>
              <a:r>
                <a:rPr lang="en-US" sz="1200" dirty="0" smtClean="0">
                  <a:latin typeface="Arial Unicode MS"/>
                  <a:ea typeface="Arial Unicode MS"/>
                  <a:cs typeface="Arial Unicode MS"/>
                </a:rPr>
                <a:t> are 99, </a:t>
              </a:r>
            </a:p>
            <a:p>
              <a:r>
                <a:rPr lang="en-US" sz="1200" dirty="0" smtClean="0">
                  <a:latin typeface="Arial Unicode MS"/>
                  <a:ea typeface="Arial Unicode MS"/>
                  <a:cs typeface="Arial Unicode MS"/>
                </a:rPr>
                <a:t>so created universe is one-fourth only (</a:t>
              </a:r>
              <a:r>
                <a:rPr lang="en-US" sz="1200" i="1" dirty="0" err="1" smtClean="0">
                  <a:latin typeface="Arial Unicode MS"/>
                  <a:ea typeface="Arial Unicode MS"/>
                  <a:cs typeface="Arial Unicode MS"/>
                </a:rPr>
                <a:t>Puruşa-sūkta</a:t>
              </a:r>
              <a:r>
                <a:rPr lang="en-US" sz="1200" dirty="0" smtClean="0">
                  <a:latin typeface="Arial Unicode MS"/>
                  <a:ea typeface="Arial Unicode MS"/>
                  <a:cs typeface="Arial Unicode MS"/>
                </a:rPr>
                <a:t> 3,4). </a:t>
              </a:r>
              <a:r>
                <a:rPr lang="en-US" sz="1200" i="1" dirty="0" err="1" smtClean="0">
                  <a:latin typeface="Arial Unicode MS"/>
                  <a:ea typeface="Arial Unicode MS"/>
                  <a:cs typeface="Arial Unicode MS"/>
                </a:rPr>
                <a:t>Jagat</a:t>
              </a:r>
              <a:r>
                <a:rPr lang="en-US" sz="1200" dirty="0" smtClean="0">
                  <a:latin typeface="Arial Unicode MS"/>
                  <a:ea typeface="Arial Unicode MS"/>
                  <a:cs typeface="Arial Unicode MS"/>
                </a:rPr>
                <a:t>= moving particles are of 3 types-</a:t>
              </a:r>
              <a:r>
                <a:rPr lang="en-US" sz="1200" i="1" dirty="0" err="1" smtClean="0">
                  <a:latin typeface="Arial Unicode MS"/>
                  <a:ea typeface="Arial Unicode MS"/>
                  <a:cs typeface="Arial Unicode MS"/>
                </a:rPr>
                <a:t>Chara</a:t>
              </a:r>
              <a:r>
                <a:rPr lang="en-US" sz="1200" dirty="0" smtClean="0">
                  <a:latin typeface="Arial Unicode MS"/>
                  <a:ea typeface="Arial Unicode MS"/>
                  <a:cs typeface="Arial Unicode MS"/>
                </a:rPr>
                <a:t>=lepton,</a:t>
              </a:r>
            </a:p>
            <a:p>
              <a:r>
                <a:rPr lang="en-US" sz="1200" i="1" dirty="0" err="1" smtClean="0">
                  <a:latin typeface="Arial Unicode MS"/>
                  <a:ea typeface="Arial Unicode MS"/>
                  <a:cs typeface="Arial Unicode MS"/>
                </a:rPr>
                <a:t>Sthā</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u</a:t>
              </a:r>
              <a:r>
                <a:rPr lang="en-US" sz="1200" dirty="0" smtClean="0">
                  <a:latin typeface="Arial Unicode MS"/>
                  <a:ea typeface="Arial Unicode MS"/>
                  <a:cs typeface="Arial Unicode MS"/>
                </a:rPr>
                <a:t>=Baryon, </a:t>
              </a:r>
              <a:r>
                <a:rPr lang="en-US" sz="1200" i="1" dirty="0" err="1" smtClean="0">
                  <a:latin typeface="Arial Unicode MS"/>
                  <a:ea typeface="Arial Unicode MS"/>
                  <a:cs typeface="Arial Unicode MS"/>
                </a:rPr>
                <a:t>Anu</a:t>
              </a:r>
              <a:r>
                <a:rPr lang="en-US" sz="1200" i="1" dirty="0" smtClean="0">
                  <a:latin typeface="Arial Unicode MS"/>
                  <a:ea typeface="Arial Unicode MS"/>
                  <a:cs typeface="Arial Unicode MS"/>
                </a:rPr>
                <a:t>-p</a:t>
              </a:r>
              <a:r>
                <a:rPr lang="lv-LV" sz="1200" i="1" dirty="0" smtClean="0">
                  <a:latin typeface="Arial Unicode MS"/>
                  <a:ea typeface="Arial Unicode MS"/>
                  <a:cs typeface="Arial Unicode MS"/>
                </a:rPr>
                <a:t>ū</a:t>
              </a:r>
              <a:r>
                <a:rPr lang="en-US" sz="1200" i="1" dirty="0" err="1" smtClean="0">
                  <a:latin typeface="Arial Unicode MS"/>
                  <a:ea typeface="Arial Unicode MS"/>
                  <a:cs typeface="Arial Unicode MS"/>
                </a:rPr>
                <a:t>rva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a:t>
              </a:r>
              <a:r>
                <a:rPr lang="en-US" sz="1200" dirty="0" err="1" smtClean="0">
                  <a:latin typeface="Arial Unicode MS"/>
                  <a:ea typeface="Arial Unicode MS"/>
                  <a:cs typeface="Arial Unicode MS"/>
                </a:rPr>
                <a:t>Mesonic</a:t>
              </a:r>
              <a:r>
                <a:rPr lang="en-US" sz="1200" dirty="0" smtClean="0">
                  <a:latin typeface="Arial Unicode MS"/>
                  <a:ea typeface="Arial Unicode MS"/>
                  <a:cs typeface="Arial Unicode MS"/>
                </a:rPr>
                <a:t> link particles. </a:t>
              </a:r>
            </a:p>
            <a:p>
              <a:r>
                <a:rPr lang="en-US" sz="1400" dirty="0" smtClean="0">
                  <a:latin typeface="Arial Unicode MS"/>
                  <a:ea typeface="Arial Unicode MS"/>
                  <a:cs typeface="Arial Unicode MS"/>
                </a:rPr>
                <a:t>(४) </a:t>
              </a:r>
              <a:r>
                <a:rPr lang="hi-IN" sz="1400" dirty="0" smtClean="0">
                  <a:latin typeface="Arial Unicode MS"/>
                  <a:ea typeface="Arial Unicode MS"/>
                  <a:cs typeface="Arial Unicode MS"/>
                </a:rPr>
                <a:t>वालाग्र शत भागस्य शतधा</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कल्पितस्य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च</a:t>
              </a:r>
              <a:r>
                <a:rPr lang="en-US" sz="1400" dirty="0" smtClean="0">
                  <a:latin typeface="Arial Unicode MS"/>
                  <a:ea typeface="Arial Unicode MS"/>
                  <a:cs typeface="Arial Unicode MS"/>
                </a:rPr>
                <a:t> ॥ </a:t>
              </a:r>
              <a:r>
                <a:rPr lang="hi-IN" sz="1400" dirty="0" smtClean="0">
                  <a:latin typeface="Arial Unicode MS"/>
                  <a:ea typeface="Arial Unicode MS"/>
                  <a:cs typeface="Arial Unicode MS"/>
                </a:rPr>
                <a:t>भागो</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जीवः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विज्ञेयः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चानन्त्याय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कल्पते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 </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श्वेताश्वतर उपनिषद्</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५</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९</a:t>
              </a:r>
              <a:r>
                <a:rPr lang="en-US" sz="1400" dirty="0" smtClean="0">
                  <a:latin typeface="Arial Unicode MS"/>
                  <a:ea typeface="Arial Unicode MS"/>
                  <a:cs typeface="Arial Unicode MS"/>
                </a:rPr>
                <a:t>)</a:t>
              </a:r>
              <a:endParaRPr lang="en-US" sz="14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Assume 100 parts of 100</a:t>
              </a:r>
              <a:r>
                <a:rPr lang="en-US" sz="1200" baseline="30000" dirty="0" smtClean="0">
                  <a:latin typeface="Arial Unicode MS" pitchFamily="34" charset="-128"/>
                  <a:ea typeface="Arial Unicode MS" pitchFamily="34" charset="-128"/>
                  <a:cs typeface="Arial Unicode MS" pitchFamily="34" charset="-128"/>
                </a:rPr>
                <a:t>th</a:t>
              </a:r>
              <a:r>
                <a:rPr lang="en-US" sz="1200" dirty="0" smtClean="0">
                  <a:latin typeface="Arial Unicode MS" pitchFamily="34" charset="-128"/>
                  <a:ea typeface="Arial Unicode MS" pitchFamily="34" charset="-128"/>
                  <a:cs typeface="Arial Unicode MS" pitchFamily="34" charset="-128"/>
                </a:rPr>
                <a:t> part of hair end (micron size)=</a:t>
              </a:r>
              <a:r>
                <a:rPr lang="en-IN" sz="1200" dirty="0" smtClean="0"/>
                <a:t> </a:t>
              </a:r>
              <a:r>
                <a:rPr lang="en-IN" sz="1200" dirty="0" smtClean="0">
                  <a:latin typeface="Arial Unicode MS" pitchFamily="34" charset="-128"/>
                  <a:ea typeface="Arial Unicode MS" pitchFamily="34" charset="-128"/>
                  <a:cs typeface="Arial Unicode MS" pitchFamily="34" charset="-128"/>
                </a:rPr>
                <a:t>10</a:t>
              </a:r>
              <a:r>
                <a:rPr lang="en-IN" sz="1200" baseline="30000" dirty="0" smtClean="0">
                  <a:latin typeface="Arial Unicode MS" pitchFamily="34" charset="-128"/>
                  <a:ea typeface="Arial Unicode MS" pitchFamily="34" charset="-128"/>
                  <a:cs typeface="Arial Unicode MS" pitchFamily="34" charset="-128"/>
                </a:rPr>
                <a:t>-10 </a:t>
              </a:r>
              <a:r>
                <a:rPr lang="en-IN" sz="1200" dirty="0" smtClean="0">
                  <a:latin typeface="Arial Unicode MS" pitchFamily="34" charset="-128"/>
                  <a:ea typeface="Arial Unicode MS" pitchFamily="34" charset="-128"/>
                  <a:cs typeface="Arial Unicode MS" pitchFamily="34" charset="-128"/>
                </a:rPr>
                <a:t>Meter. That is </a:t>
              </a:r>
              <a:r>
                <a:rPr lang="en-IN" sz="1200" i="1" dirty="0" err="1" smtClean="0">
                  <a:latin typeface="Arial Unicode MS" pitchFamily="34" charset="-128"/>
                  <a:ea typeface="Arial Unicode MS" pitchFamily="34" charset="-128"/>
                  <a:cs typeface="Arial Unicode MS" pitchFamily="34" charset="-128"/>
                </a:rPr>
                <a:t>J</a:t>
              </a:r>
              <a:r>
                <a:rPr lang="en-IN" sz="1200" i="1" dirty="0" err="1" smtClean="0">
                  <a:latin typeface="Arial Unicode MS"/>
                  <a:ea typeface="Arial Unicode MS"/>
                  <a:cs typeface="Arial Unicode MS"/>
                </a:rPr>
                <a:t>īva</a:t>
              </a:r>
              <a:r>
                <a:rPr lang="en-IN" sz="1200" dirty="0" smtClean="0">
                  <a:latin typeface="Arial Unicode MS"/>
                  <a:ea typeface="Arial Unicode MS"/>
                  <a:cs typeface="Arial Unicode MS"/>
                </a:rPr>
                <a:t>, not destroyed in any </a:t>
              </a:r>
            </a:p>
            <a:p>
              <a:r>
                <a:rPr lang="en-IN" sz="1200" dirty="0" smtClean="0">
                  <a:latin typeface="Arial Unicode MS"/>
                  <a:ea typeface="Arial Unicode MS"/>
                  <a:cs typeface="Arial Unicode MS"/>
                </a:rPr>
                <a:t>chemical  change-all </a:t>
              </a:r>
              <a:r>
                <a:rPr lang="en-IN" sz="1200" i="1" dirty="0" err="1" smtClean="0">
                  <a:latin typeface="Arial Unicode MS"/>
                  <a:ea typeface="Arial Unicode MS"/>
                  <a:cs typeface="Arial Unicode MS"/>
                </a:rPr>
                <a:t>Kalpa</a:t>
              </a:r>
              <a:r>
                <a:rPr lang="en-IN" sz="1200" dirty="0" smtClean="0">
                  <a:latin typeface="Arial Unicode MS"/>
                  <a:ea typeface="Arial Unicode MS"/>
                  <a:cs typeface="Arial Unicode MS"/>
                </a:rPr>
                <a:t> =or creation is recombination of atoms only.</a:t>
              </a:r>
            </a:p>
            <a:p>
              <a:r>
                <a:rPr lang="en-IN" sz="1400" dirty="0" smtClean="0">
                  <a:latin typeface="Arial Unicode MS"/>
                  <a:ea typeface="Arial Unicode MS"/>
                  <a:cs typeface="Arial Unicode MS"/>
                </a:rPr>
                <a:t>(५) </a:t>
              </a:r>
              <a:r>
                <a:rPr lang="hi-IN" sz="1400" dirty="0" smtClean="0">
                  <a:latin typeface="Arial Unicode MS"/>
                  <a:ea typeface="Arial Unicode MS"/>
                  <a:cs typeface="Arial Unicode MS"/>
                </a:rPr>
                <a:t>षट्चक्र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निरूपण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७</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एतस्या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मध्यदेशे</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विलसति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परमाऽपूर्वा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निर्वाण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शक्तिः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कोट्यादित्य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प्रकाशां</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त्रिभुवन</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जननी</a:t>
              </a:r>
              <a:endParaRPr lang="en-US" sz="1400" dirty="0" smtClean="0">
                <a:latin typeface="Arial Unicode MS"/>
                <a:ea typeface="Arial Unicode MS"/>
                <a:cs typeface="Arial Unicode MS"/>
              </a:endParaRPr>
            </a:p>
            <a:p>
              <a:r>
                <a:rPr lang="hi-IN" sz="1400" dirty="0" smtClean="0">
                  <a:latin typeface="Arial Unicode MS"/>
                  <a:ea typeface="Arial Unicode MS"/>
                  <a:cs typeface="Arial Unicode MS"/>
                </a:rPr>
                <a:t>कोटिभागैकरूपा</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केशाग्रातिगुह्या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निरवधि</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विलसत</a:t>
              </a:r>
              <a:r>
                <a:rPr lang="en-US" sz="1400" dirty="0" smtClean="0">
                  <a:latin typeface="Arial Unicode MS"/>
                  <a:ea typeface="Arial Unicode MS"/>
                  <a:cs typeface="Arial Unicode MS"/>
                </a:rPr>
                <a:t> .. </a:t>
              </a:r>
              <a:r>
                <a:rPr lang="hi-IN" sz="1400" dirty="0" smtClean="0">
                  <a:latin typeface="Arial Unicode MS"/>
                  <a:ea typeface="Arial Unicode MS"/>
                  <a:cs typeface="Arial Unicode MS"/>
                </a:rPr>
                <a:t>।९।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अत्रास्ते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शिशु</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सूर्यकला</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चन्द्रस्य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षोडशी</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शुद्धा</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नीरज</a:t>
              </a:r>
              <a:r>
                <a:rPr lang="en-US" sz="1400" dirty="0" smtClean="0">
                  <a:latin typeface="Arial Unicode MS"/>
                  <a:ea typeface="Arial Unicode MS"/>
                  <a:cs typeface="Arial Unicode MS"/>
                </a:rPr>
                <a:t> </a:t>
              </a:r>
            </a:p>
            <a:p>
              <a:r>
                <a:rPr lang="hi-IN" sz="1400" dirty="0" smtClean="0">
                  <a:latin typeface="Arial Unicode MS"/>
                  <a:ea typeface="Arial Unicode MS"/>
                  <a:cs typeface="Arial Unicode MS"/>
                </a:rPr>
                <a:t>सूक्ष्म</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तन्तु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शतधा</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भागैक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रूपा</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।७।</a:t>
              </a:r>
              <a:endParaRPr lang="en-US" sz="1400" dirty="0" smtClean="0">
                <a:latin typeface="Arial Unicode MS" pitchFamily="34" charset="-128"/>
                <a:ea typeface="Arial Unicode MS" pitchFamily="34" charset="-128"/>
                <a:cs typeface="Arial Unicode MS" pitchFamily="34" charset="-128"/>
              </a:endParaRPr>
            </a:p>
            <a:p>
              <a:pPr>
                <a:lnSpc>
                  <a:spcPct val="115000"/>
                </a:lnSpc>
                <a:spcAft>
                  <a:spcPts val="0"/>
                </a:spcAft>
              </a:pPr>
              <a:r>
                <a:rPr lang="en-US" sz="1200" dirty="0" smtClean="0">
                  <a:latin typeface="Arial Unicode MS" pitchFamily="34" charset="-128"/>
                  <a:ea typeface="Arial Unicode MS" pitchFamily="34" charset="-128"/>
                  <a:cs typeface="Arial Unicode MS" pitchFamily="34" charset="-128"/>
                </a:rPr>
                <a:t>Central nerve is </a:t>
              </a:r>
              <a:r>
                <a:rPr lang="en-IN" sz="1200" dirty="0" smtClean="0">
                  <a:latin typeface="Arial Unicode MS"/>
                  <a:ea typeface="Calibri"/>
                  <a:cs typeface="Times New Roman"/>
                </a:rPr>
                <a:t>10</a:t>
              </a:r>
              <a:r>
                <a:rPr lang="en-IN" sz="1200" baseline="30000" dirty="0" smtClean="0">
                  <a:latin typeface="Arial Unicode MS"/>
                  <a:ea typeface="Calibri"/>
                  <a:cs typeface="Times New Roman"/>
                </a:rPr>
                <a:t>7</a:t>
              </a:r>
              <a:r>
                <a:rPr lang="en-IN" sz="1200" dirty="0" smtClean="0">
                  <a:latin typeface="Arial Unicode MS"/>
                  <a:ea typeface="Calibri"/>
                  <a:cs typeface="Times New Roman"/>
                </a:rPr>
                <a:t> parts of hair-end. </a:t>
              </a:r>
              <a:r>
                <a:rPr lang="en-IN" sz="1200" i="1" dirty="0" smtClean="0">
                  <a:latin typeface="Arial Unicode MS"/>
                  <a:ea typeface="Calibri"/>
                  <a:cs typeface="Times New Roman"/>
                </a:rPr>
                <a:t>Ku</a:t>
              </a:r>
              <a:r>
                <a:rPr lang="lv-LV" sz="1200" i="1" dirty="0" smtClean="0">
                  <a:latin typeface="Arial Unicode MS"/>
                  <a:ea typeface="Arial Unicode MS"/>
                  <a:cs typeface="Arial Unicode MS"/>
                </a:rPr>
                <a:t>ņɖ</a:t>
              </a:r>
              <a:r>
                <a:rPr lang="en-US" sz="1200" i="1" dirty="0" err="1" smtClean="0">
                  <a:latin typeface="Arial Unicode MS"/>
                  <a:ea typeface="Arial Unicode MS"/>
                  <a:cs typeface="Arial Unicode MS"/>
                </a:rPr>
                <a:t>alin</a:t>
              </a:r>
              <a:r>
                <a:rPr lang="lv-LV" sz="1200" i="1" dirty="0" smtClean="0">
                  <a:latin typeface="Arial Unicode MS"/>
                  <a:ea typeface="Arial Unicode MS"/>
                  <a:cs typeface="Arial Unicode MS"/>
                </a:rPr>
                <a:t>ī</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is still 100 times smaller, equal to nucleus of atom =</a:t>
              </a:r>
              <a:r>
                <a:rPr lang="en-IN" sz="1200" dirty="0" smtClean="0">
                  <a:latin typeface="Arial Unicode MS"/>
                  <a:ea typeface="Calibri"/>
                  <a:cs typeface="Times New Roman"/>
                </a:rPr>
                <a:t> 10</a:t>
              </a:r>
              <a:r>
                <a:rPr lang="en-IN" sz="1200" baseline="30000" dirty="0" smtClean="0">
                  <a:latin typeface="Arial Unicode MS"/>
                  <a:ea typeface="Calibri"/>
                  <a:cs typeface="Times New Roman"/>
                </a:rPr>
                <a:t>-15</a:t>
              </a:r>
              <a:r>
                <a:rPr lang="en-IN" sz="1200" dirty="0" smtClean="0">
                  <a:latin typeface="Arial Unicode MS"/>
                  <a:ea typeface="Calibri"/>
                  <a:cs typeface="Times New Roman"/>
                </a:rPr>
                <a:t> meters</a:t>
              </a:r>
            </a:p>
            <a:p>
              <a:pPr>
                <a:lnSpc>
                  <a:spcPct val="115000"/>
                </a:lnSpc>
                <a:spcAft>
                  <a:spcPts val="0"/>
                </a:spcAft>
              </a:pPr>
              <a:r>
                <a:rPr lang="en-IN" sz="1400" dirty="0" smtClean="0">
                  <a:latin typeface="Arial Unicode MS"/>
                  <a:ea typeface="Arial Unicode MS" pitchFamily="34" charset="-128"/>
                  <a:cs typeface="Times New Roman"/>
                </a:rPr>
                <a:t>(६) </a:t>
              </a:r>
              <a:r>
                <a:rPr lang="hi-IN" sz="1400" dirty="0" smtClean="0">
                  <a:latin typeface="Arial Unicode MS"/>
                  <a:ea typeface="Arial Unicode MS"/>
                  <a:cs typeface="Arial Unicode MS"/>
                </a:rPr>
                <a:t>असद्वा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ऽइदमग्र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ऽआसीत्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तदाहः</a:t>
              </a:r>
              <a:r>
                <a:rPr lang="en-US" sz="1400" dirty="0" smtClean="0">
                  <a:latin typeface="Arial Unicode MS"/>
                  <a:ea typeface="Arial Unicode MS"/>
                  <a:cs typeface="Arial Unicode MS"/>
                </a:rPr>
                <a:t> – </a:t>
              </a:r>
              <a:r>
                <a:rPr lang="hi-IN" sz="1400" dirty="0" smtClean="0">
                  <a:latin typeface="Arial Unicode MS"/>
                  <a:ea typeface="Arial Unicode MS"/>
                  <a:cs typeface="Arial Unicode MS"/>
                </a:rPr>
                <a:t>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तदासीदिति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ऋषयो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तेऽग्रेऽसदासीत्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तदाहुः</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ऋषय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इति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endParaRPr lang="en-US" sz="1400" dirty="0" smtClean="0">
                <a:latin typeface="Arial Unicode MS"/>
                <a:ea typeface="Arial Unicode MS"/>
                <a:cs typeface="Arial Unicode MS"/>
              </a:endParaRPr>
            </a:p>
            <a:p>
              <a:pPr>
                <a:lnSpc>
                  <a:spcPct val="115000"/>
                </a:lnSpc>
                <a:spcAft>
                  <a:spcPts val="0"/>
                </a:spcAft>
              </a:pPr>
              <a:r>
                <a:rPr lang="hi-IN" sz="1400" dirty="0" smtClean="0">
                  <a:latin typeface="Arial Unicode MS"/>
                  <a:ea typeface="Arial Unicode MS"/>
                  <a:cs typeface="Arial Unicode MS"/>
                </a:rPr>
                <a:t>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यत्पुराऽऽस्मात्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सर्वस्मादिदमिच्छन्तः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श्रमेण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तपसारिषन्</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तस्मादृषयः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शतपथ</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ब्राह्मण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६</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१</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१</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१</a:t>
              </a:r>
              <a:r>
                <a:rPr lang="en-US" sz="1400" dirty="0" smtClean="0">
                  <a:latin typeface="Arial Unicode MS"/>
                  <a:ea typeface="Arial Unicode MS"/>
                  <a:cs typeface="Arial Unicode MS"/>
                </a:rPr>
                <a:t>)</a:t>
              </a:r>
              <a:endParaRPr lang="en-US" sz="14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In beginning, it was </a:t>
              </a:r>
              <a:r>
                <a:rPr lang="en-US" sz="1200" i="1" dirty="0" err="1" smtClean="0">
                  <a:latin typeface="Arial Unicode MS" pitchFamily="34" charset="-128"/>
                  <a:ea typeface="Arial Unicode MS" pitchFamily="34" charset="-128"/>
                  <a:cs typeface="Arial Unicode MS" pitchFamily="34" charset="-128"/>
                </a:rPr>
                <a:t>Asat</a:t>
              </a:r>
              <a:r>
                <a:rPr lang="en-US" sz="1200" dirty="0" smtClean="0">
                  <a:latin typeface="Arial Unicode MS" pitchFamily="34" charset="-128"/>
                  <a:ea typeface="Arial Unicode MS" pitchFamily="34" charset="-128"/>
                  <a:cs typeface="Arial Unicode MS" pitchFamily="34" charset="-128"/>
                </a:rPr>
                <a:t>  (invisible, beyond perception) only. That was </a:t>
              </a:r>
              <a:r>
                <a:rPr lang="en-US" sz="1200" i="1" dirty="0" err="1" smtClean="0">
                  <a:latin typeface="Arial Unicode MS"/>
                  <a:ea typeface="Arial Unicode MS"/>
                  <a:cs typeface="Arial Unicode MS"/>
                </a:rPr>
                <a:t>Ŗşi</a:t>
              </a:r>
              <a:r>
                <a:rPr lang="en-US" sz="1200" dirty="0" smtClean="0">
                  <a:latin typeface="Arial Unicode MS"/>
                  <a:ea typeface="Arial Unicode MS"/>
                  <a:cs typeface="Arial Unicode MS"/>
                </a:rPr>
                <a:t>. They pulled with force and energy,</a:t>
              </a:r>
            </a:p>
            <a:p>
              <a:r>
                <a:rPr lang="en-US" sz="1200" dirty="0" smtClean="0">
                  <a:latin typeface="Arial Unicode MS"/>
                  <a:ea typeface="Arial Unicode MS"/>
                  <a:cs typeface="Arial Unicode MS"/>
                </a:rPr>
                <a:t>so  they were called </a:t>
              </a:r>
              <a:r>
                <a:rPr lang="en-US" sz="1200" i="1" dirty="0" err="1" smtClean="0">
                  <a:latin typeface="Arial Unicode MS"/>
                  <a:ea typeface="Arial Unicode MS"/>
                  <a:cs typeface="Arial Unicode MS"/>
                </a:rPr>
                <a:t>Ŗşi</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Rassi</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in Hindi (String).</a:t>
              </a:r>
              <a:r>
                <a:rPr lang="en-US" sz="1200" dirty="0" smtClean="0">
                  <a:latin typeface="Arial Unicode MS" pitchFamily="34" charset="-128"/>
                  <a:ea typeface="Arial Unicode MS" pitchFamily="34" charset="-128"/>
                  <a:cs typeface="Arial Unicode MS" pitchFamily="34" charset="-128"/>
                </a:rPr>
                <a:t> </a:t>
              </a:r>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05200" y="152400"/>
            <a:ext cx="1319592" cy="307777"/>
          </a:xfrm>
          <a:prstGeom prst="rect">
            <a:avLst/>
          </a:prstGeom>
          <a:noFill/>
        </p:spPr>
        <p:txBody>
          <a:bodyPr wrap="none" rtlCol="0">
            <a:spAutoFit/>
          </a:bodyPr>
          <a:lstStyle/>
          <a:p>
            <a:r>
              <a:rPr lang="en-US" sz="1400" b="1" dirty="0" smtClean="0">
                <a:latin typeface="Arial Unicode MS" pitchFamily="34" charset="-128"/>
                <a:ea typeface="Arial Unicode MS" pitchFamily="34" charset="-128"/>
                <a:cs typeface="Arial Unicode MS" pitchFamily="34" charset="-128"/>
              </a:rPr>
              <a:t>Higher Worlds</a:t>
            </a:r>
            <a:endParaRPr lang="en-IN" sz="1400" b="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990600" y="533400"/>
            <a:ext cx="7502375" cy="800219"/>
          </a:xfrm>
          <a:prstGeom prst="rect">
            <a:avLst/>
          </a:prstGeom>
          <a:noFill/>
        </p:spPr>
        <p:txBody>
          <a:bodyPr wrap="square" rtlCol="0">
            <a:spAutoFit/>
          </a:bodyPr>
          <a:lstStyle/>
          <a:p>
            <a:r>
              <a:rPr lang="hi-IN" sz="1400" dirty="0" smtClean="0">
                <a:latin typeface="Arial Unicode MS" pitchFamily="34" charset="-128"/>
                <a:ea typeface="Arial Unicode MS" pitchFamily="34" charset="-128"/>
                <a:cs typeface="Arial Unicode MS" pitchFamily="34" charset="-128"/>
              </a:rPr>
              <a:t>र</a:t>
            </a:r>
            <a:r>
              <a:rPr lang="hi-IN" sz="1400" dirty="0" smtClean="0">
                <a:latin typeface="Arial Unicode MS"/>
                <a:ea typeface="Arial Unicode MS"/>
                <a:cs typeface="Arial Unicode MS"/>
              </a:rPr>
              <a:t>विचन्द्रमसोर्यावन्मयूखैरवभास्यते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समुद्र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सरिच्छैला</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पृथिवी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तावती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स्मृता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।३।</a:t>
            </a:r>
            <a:r>
              <a:rPr lang="en-US" sz="1400" dirty="0" smtClean="0">
                <a:latin typeface="Arial Unicode MS"/>
                <a:ea typeface="Arial Unicode MS"/>
                <a:cs typeface="Arial Unicode MS"/>
              </a:rPr>
              <a:t> </a:t>
            </a:r>
          </a:p>
          <a:p>
            <a:r>
              <a:rPr lang="hi-IN" sz="1400" dirty="0" smtClean="0">
                <a:latin typeface="Arial Unicode MS"/>
                <a:ea typeface="Arial Unicode MS"/>
                <a:cs typeface="Arial Unicode MS"/>
              </a:rPr>
              <a:t>यावत्प्रमाणा पृथिवी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विस्तार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परिमण्डलात्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नभस्तावत्प्रमाणं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व्यास</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मण्डलतो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द्विज</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।४।</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विष्णु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२</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७</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३</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४</a:t>
            </a:r>
            <a:r>
              <a:rPr lang="en-US" sz="1400" dirty="0" smtClean="0">
                <a:latin typeface="Arial Unicode MS"/>
                <a:ea typeface="Arial Unicode MS"/>
                <a:cs typeface="Arial Unicode MS"/>
              </a:rPr>
              <a:t>)</a:t>
            </a:r>
            <a:endParaRPr lang="en-US" sz="1400" dirty="0" smtClean="0">
              <a:latin typeface="Arial Unicode MS" pitchFamily="34" charset="-128"/>
              <a:ea typeface="Arial Unicode MS" pitchFamily="34" charset="-128"/>
              <a:cs typeface="Arial Unicode MS" pitchFamily="34" charset="-128"/>
            </a:endParaRPr>
          </a:p>
          <a:p>
            <a:endParaRPr lang="en-IN" b="1" dirty="0">
              <a:latin typeface="SHREE-DEV7-0706" pitchFamily="2" charset="0"/>
            </a:endParaRPr>
          </a:p>
        </p:txBody>
      </p:sp>
      <p:sp>
        <p:nvSpPr>
          <p:cNvPr id="4" name="TextBox 3"/>
          <p:cNvSpPr txBox="1"/>
          <p:nvPr/>
        </p:nvSpPr>
        <p:spPr>
          <a:xfrm>
            <a:off x="990600" y="1143000"/>
            <a:ext cx="7584127" cy="4090351"/>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(3) The zone lighted by sun and moon is </a:t>
            </a:r>
            <a:r>
              <a:rPr lang="en-US" sz="1200" i="1" dirty="0" smtClean="0">
                <a:latin typeface="Arial Unicode MS" pitchFamily="34" charset="-128"/>
                <a:ea typeface="Arial Unicode MS" pitchFamily="34" charset="-128"/>
                <a:cs typeface="Arial Unicode MS" pitchFamily="34" charset="-128"/>
              </a:rPr>
              <a:t>P</a:t>
            </a:r>
            <a:r>
              <a:rPr lang="lv-LV" sz="1200" i="1" dirty="0" smtClean="0">
                <a:latin typeface="Arial Unicode MS"/>
                <a:ea typeface="Arial Unicode MS"/>
                <a:cs typeface="Arial Unicode MS"/>
              </a:rPr>
              <a:t>ŗ</a:t>
            </a:r>
            <a:r>
              <a:rPr lang="en-US" sz="1200" i="1" dirty="0" err="1" smtClean="0">
                <a:latin typeface="Arial Unicode MS"/>
                <a:ea typeface="Arial Unicode MS"/>
                <a:cs typeface="Arial Unicode MS"/>
              </a:rPr>
              <a:t>thiv</a:t>
            </a:r>
            <a:r>
              <a:rPr lang="lv-LV" sz="1200" i="1" dirty="0" smtClean="0">
                <a:latin typeface="Arial Unicode MS"/>
                <a:ea typeface="Arial Unicode MS"/>
                <a:cs typeface="Arial Unicode MS"/>
              </a:rPr>
              <a:t>ī</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(earth) and in all the earths-ocean, rivers and mountains</a:t>
            </a:r>
          </a:p>
          <a:p>
            <a:r>
              <a:rPr lang="en-US" sz="1200" dirty="0" smtClean="0">
                <a:latin typeface="Arial Unicode MS" pitchFamily="34" charset="-128"/>
                <a:ea typeface="Arial Unicode MS" pitchFamily="34" charset="-128"/>
                <a:cs typeface="Arial Unicode MS" pitchFamily="34" charset="-128"/>
              </a:rPr>
              <a:t>are stated as on planet earth.  </a:t>
            </a:r>
          </a:p>
          <a:p>
            <a:r>
              <a:rPr lang="en-US" sz="1200" dirty="0" smtClean="0">
                <a:latin typeface="Arial Unicode MS" pitchFamily="34" charset="-128"/>
                <a:ea typeface="Arial Unicode MS" pitchFamily="34" charset="-128"/>
                <a:cs typeface="Arial Unicode MS" pitchFamily="34" charset="-128"/>
              </a:rPr>
              <a:t>(a) Planet earth-It is lighted by sun and moon both and it has all-ocean, rivers and mountains.</a:t>
            </a:r>
          </a:p>
          <a:p>
            <a:r>
              <a:rPr lang="en-US" sz="1200" dirty="0" smtClean="0">
                <a:latin typeface="Arial Unicode MS" pitchFamily="34" charset="-128"/>
                <a:ea typeface="Arial Unicode MS" pitchFamily="34" charset="-128"/>
                <a:cs typeface="Arial Unicode MS" pitchFamily="34" charset="-128"/>
              </a:rPr>
              <a:t>(b) </a:t>
            </a:r>
            <a:r>
              <a:rPr lang="en-US" sz="1200" i="1" dirty="0" err="1" smtClean="0">
                <a:latin typeface="Arial Unicode MS" pitchFamily="34" charset="-128"/>
                <a:ea typeface="Arial Unicode MS" pitchFamily="34" charset="-128"/>
                <a:cs typeface="Arial Unicode MS" pitchFamily="34" charset="-128"/>
              </a:rPr>
              <a:t>Maitreya</a:t>
            </a:r>
            <a:r>
              <a:rPr lang="en-US" sz="1200" i="1" dirty="0" smtClean="0">
                <a:latin typeface="Arial Unicode MS" pitchFamily="34" charset="-128"/>
                <a:ea typeface="Arial Unicode MS" pitchFamily="34" charset="-128"/>
                <a:cs typeface="Arial Unicode MS" pitchFamily="34" charset="-128"/>
              </a:rPr>
              <a:t>-ma</a:t>
            </a:r>
            <a:r>
              <a:rPr lang="lv-LV" sz="1200" i="1" dirty="0" smtClean="0">
                <a:latin typeface="Arial Unicode MS"/>
                <a:ea typeface="Arial Unicode MS"/>
                <a:cs typeface="Arial Unicode MS"/>
              </a:rPr>
              <a:t>ņɖ</a:t>
            </a:r>
            <a:r>
              <a:rPr lang="en-US" sz="1200" i="1" dirty="0" smtClean="0">
                <a:latin typeface="Arial Unicode MS"/>
                <a:ea typeface="Arial Unicode MS"/>
                <a:cs typeface="Arial Unicode MS"/>
              </a:rPr>
              <a:t>ala-</a:t>
            </a:r>
            <a:r>
              <a:rPr lang="en-US" sz="1200" dirty="0" smtClean="0">
                <a:latin typeface="Arial Unicode MS"/>
                <a:ea typeface="Arial Unicode MS"/>
                <a:cs typeface="Arial Unicode MS"/>
              </a:rPr>
              <a:t>It</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is the zone exclusively lighted by sun. Zones formed by planetary orbits are </a:t>
            </a:r>
          </a:p>
          <a:p>
            <a:r>
              <a:rPr lang="en-US" sz="1200" dirty="0" smtClean="0">
                <a:latin typeface="Arial Unicode MS"/>
                <a:ea typeface="Arial Unicode MS"/>
                <a:cs typeface="Arial Unicode MS"/>
              </a:rPr>
              <a:t>described as continents and oceans of same name as on earth.</a:t>
            </a:r>
          </a:p>
          <a:p>
            <a:r>
              <a:rPr lang="en-US" sz="1200" dirty="0" smtClean="0">
                <a:latin typeface="Arial Unicode MS" pitchFamily="34" charset="-128"/>
                <a:ea typeface="Arial Unicode MS" pitchFamily="34" charset="-128"/>
                <a:cs typeface="Arial Unicode MS" pitchFamily="34" charset="-128"/>
              </a:rPr>
              <a:t>(c) Galaxy-This is the last limit up to which sun can be seen as a point- Definition of </a:t>
            </a:r>
            <a:r>
              <a:rPr lang="en-US" sz="1200" i="1" dirty="0" err="1" smtClean="0">
                <a:latin typeface="Arial Unicode MS" pitchFamily="34" charset="-128"/>
                <a:ea typeface="Arial Unicode MS" pitchFamily="34" charset="-128"/>
                <a:cs typeface="Arial Unicode MS" pitchFamily="34" charset="-128"/>
              </a:rPr>
              <a:t>Brahm</a:t>
            </a:r>
            <a:r>
              <a:rPr lang="en-US" sz="1200" i="1" dirty="0" err="1" smtClean="0">
                <a:latin typeface="Arial Unicode MS"/>
                <a:ea typeface="Arial Unicode MS"/>
                <a:cs typeface="Arial Unicode MS"/>
              </a:rPr>
              <a:t>ā</a:t>
            </a:r>
            <a:r>
              <a:rPr lang="lv-LV" sz="1200" i="1" dirty="0" smtClean="0">
                <a:latin typeface="Arial Unicode MS"/>
                <a:ea typeface="Arial Unicode MS"/>
                <a:cs typeface="Arial Unicode MS"/>
              </a:rPr>
              <a:t>ņɖ</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in </a:t>
            </a:r>
          </a:p>
          <a:p>
            <a:r>
              <a:rPr lang="en-US" sz="1200" i="1" dirty="0" err="1" smtClean="0">
                <a:latin typeface="Arial Unicode MS"/>
                <a:ea typeface="Arial Unicode MS"/>
                <a:cs typeface="Arial Unicode MS"/>
              </a:rPr>
              <a:t>Sūrya-siddhānta</a:t>
            </a:r>
            <a:r>
              <a:rPr lang="en-US" sz="1200" dirty="0" smtClean="0">
                <a:latin typeface="Arial Unicode MS"/>
                <a:ea typeface="Arial Unicode MS"/>
                <a:cs typeface="Arial Unicode MS"/>
              </a:rPr>
              <a:t> (12/90). In this earth also, central rotating disc is called a river-</a:t>
            </a:r>
            <a:r>
              <a:rPr lang="en-US" sz="1200" i="1" dirty="0" err="1" smtClean="0">
                <a:latin typeface="Arial Unicode MS"/>
                <a:ea typeface="Arial Unicode MS"/>
                <a:cs typeface="Arial Unicode MS"/>
              </a:rPr>
              <a:t>Ākāśa</a:t>
            </a:r>
            <a:r>
              <a:rPr lang="en-US" sz="1200" i="1" dirty="0" smtClean="0">
                <a:latin typeface="Arial Unicode MS"/>
                <a:ea typeface="Arial Unicode MS"/>
                <a:cs typeface="Arial Unicode MS"/>
              </a:rPr>
              <a:t>-</a:t>
            </a:r>
            <a:r>
              <a:rPr lang="en-US" sz="1200" i="1" dirty="0" err="1" smtClean="0">
                <a:latin typeface="Arial Unicode MS"/>
                <a:ea typeface="Arial Unicode MS"/>
                <a:cs typeface="Arial Unicode MS"/>
              </a:rPr>
              <a:t>gangā</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(4) Whatever is the size of earth by diameter and circumference, the same is diameter and circumference </a:t>
            </a:r>
          </a:p>
          <a:p>
            <a:r>
              <a:rPr lang="en-US" sz="1200" dirty="0" smtClean="0">
                <a:latin typeface="Arial Unicode MS"/>
                <a:ea typeface="Arial Unicode MS"/>
                <a:cs typeface="Arial Unicode MS"/>
              </a:rPr>
              <a:t>of its sky, starting from earth.. Stated by </a:t>
            </a:r>
            <a:r>
              <a:rPr lang="en-US" sz="1200" i="1" dirty="0" err="1" smtClean="0">
                <a:latin typeface="Arial Unicode MS"/>
                <a:ea typeface="Arial Unicode MS"/>
                <a:cs typeface="Arial Unicode MS"/>
              </a:rPr>
              <a:t>Maitreya</a:t>
            </a:r>
            <a:r>
              <a:rPr lang="en-US" sz="1200" dirty="0" smtClean="0">
                <a:latin typeface="Arial Unicode MS"/>
                <a:ea typeface="Arial Unicode MS"/>
                <a:cs typeface="Arial Unicode MS"/>
              </a:rPr>
              <a:t> to </a:t>
            </a:r>
            <a:r>
              <a:rPr lang="en-US" sz="1200" i="1" dirty="0" err="1" smtClean="0">
                <a:latin typeface="Arial Unicode MS"/>
                <a:ea typeface="Arial Unicode MS"/>
                <a:cs typeface="Arial Unicode MS"/>
              </a:rPr>
              <a:t>Parāśara</a:t>
            </a:r>
            <a:r>
              <a:rPr lang="en-US" sz="1200" dirty="0" smtClean="0">
                <a:latin typeface="Arial Unicode MS"/>
                <a:ea typeface="Arial Unicode MS"/>
                <a:cs typeface="Arial Unicode MS"/>
              </a:rPr>
              <a:t>, addressed as </a:t>
            </a:r>
            <a:r>
              <a:rPr lang="en-US" sz="1200" i="1" dirty="0" err="1" smtClean="0">
                <a:latin typeface="Arial Unicode MS"/>
                <a:ea typeface="Arial Unicode MS"/>
                <a:cs typeface="Arial Unicode MS"/>
              </a:rPr>
              <a:t>Dvija</a:t>
            </a:r>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Brāhma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a:t>
            </a:r>
            <a:r>
              <a:rPr lang="en-US" sz="1200" dirty="0" smtClean="0">
                <a:latin typeface="Arial Unicode MS"/>
                <a:ea typeface="Arial Unicode MS"/>
                <a:cs typeface="Arial Unicode MS"/>
              </a:rPr>
              <a:t>).</a:t>
            </a:r>
          </a:p>
          <a:p>
            <a:pPr marL="228600" indent="-228600">
              <a:buAutoNum type="alphaLcParenBoth"/>
            </a:pPr>
            <a:r>
              <a:rPr lang="en-US" sz="1200" dirty="0" smtClean="0">
                <a:latin typeface="Arial Unicode MS"/>
                <a:ea typeface="Arial Unicode MS"/>
                <a:cs typeface="Arial Unicode MS"/>
              </a:rPr>
              <a:t>Planet earth-Its measure should start from human size, which is implied but not stated. Earth is limit</a:t>
            </a:r>
          </a:p>
          <a:p>
            <a:pPr marL="228600" indent="-228600"/>
            <a:r>
              <a:rPr lang="en-US" sz="1200" dirty="0" smtClean="0">
                <a:latin typeface="Arial Unicode MS"/>
                <a:ea typeface="Arial Unicode MS"/>
                <a:cs typeface="Arial Unicode MS"/>
              </a:rPr>
              <a:t>(</a:t>
            </a:r>
            <a:r>
              <a:rPr lang="en-US" sz="1200" i="1" dirty="0" err="1" smtClean="0">
                <a:latin typeface="Arial Unicode MS"/>
                <a:ea typeface="Arial Unicode MS"/>
                <a:cs typeface="Arial Unicode MS"/>
              </a:rPr>
              <a:t>Koţi</a:t>
            </a:r>
            <a:r>
              <a:rPr lang="en-US" sz="1200" dirty="0" smtClean="0">
                <a:latin typeface="Arial Unicode MS"/>
                <a:ea typeface="Arial Unicode MS"/>
                <a:cs typeface="Arial Unicode MS"/>
              </a:rPr>
              <a:t>) of world for man and its size is </a:t>
            </a:r>
            <a:r>
              <a:rPr lang="en-IN" sz="1200" dirty="0" smtClean="0">
                <a:latin typeface="Arial Unicode MS" pitchFamily="34" charset="-128"/>
                <a:ea typeface="Arial Unicode MS" pitchFamily="34" charset="-128"/>
                <a:cs typeface="Arial Unicode MS" pitchFamily="34" charset="-128"/>
              </a:rPr>
              <a:t>10</a:t>
            </a:r>
            <a:r>
              <a:rPr lang="en-IN" sz="1200" baseline="30000" dirty="0" smtClean="0">
                <a:latin typeface="Arial Unicode MS" pitchFamily="34" charset="-128"/>
                <a:ea typeface="Arial Unicode MS" pitchFamily="34" charset="-128"/>
                <a:cs typeface="Arial Unicode MS" pitchFamily="34" charset="-128"/>
              </a:rPr>
              <a:t>7</a:t>
            </a:r>
            <a:r>
              <a:rPr lang="en-IN" sz="1200" dirty="0" smtClean="0">
                <a:latin typeface="Arial Unicode MS" pitchFamily="34" charset="-128"/>
                <a:ea typeface="Arial Unicode MS" pitchFamily="34" charset="-128"/>
                <a:cs typeface="Arial Unicode MS" pitchFamily="34" charset="-128"/>
              </a:rPr>
              <a:t> times, so</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Koţi</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a:t>
            </a:r>
            <a:r>
              <a:rPr lang="en-IN" sz="1200" dirty="0" smtClean="0">
                <a:latin typeface="Arial Unicode MS" pitchFamily="34" charset="-128"/>
                <a:ea typeface="Arial Unicode MS" pitchFamily="34" charset="-128"/>
                <a:cs typeface="Arial Unicode MS" pitchFamily="34" charset="-128"/>
              </a:rPr>
              <a:t> </a:t>
            </a:r>
            <a:r>
              <a:rPr lang="en-IN" sz="1200" dirty="0" smtClean="0"/>
              <a:t>10</a:t>
            </a:r>
            <a:r>
              <a:rPr lang="en-IN" sz="1200" baseline="30000" dirty="0" smtClean="0"/>
              <a:t>7</a:t>
            </a:r>
            <a:r>
              <a:rPr lang="en-IN" sz="1200" dirty="0" smtClean="0"/>
              <a:t> </a:t>
            </a:r>
            <a:r>
              <a:rPr lang="en-IN" sz="1200" dirty="0" smtClean="0">
                <a:latin typeface="Arial Unicode MS" pitchFamily="34" charset="-128"/>
                <a:ea typeface="Arial Unicode MS" pitchFamily="34" charset="-128"/>
                <a:cs typeface="Arial Unicode MS" pitchFamily="34" charset="-128"/>
              </a:rPr>
              <a:t>. For earth also, its </a:t>
            </a:r>
            <a:r>
              <a:rPr lang="en-US" sz="1200" i="1" dirty="0" err="1" smtClean="0">
                <a:latin typeface="Arial Unicode MS"/>
                <a:ea typeface="Arial Unicode MS"/>
                <a:cs typeface="Arial Unicode MS"/>
              </a:rPr>
              <a:t>Koţi</a:t>
            </a:r>
            <a:r>
              <a:rPr lang="en-US" sz="1200" i="1" dirty="0" smtClean="0">
                <a:latin typeface="Arial Unicode MS"/>
                <a:ea typeface="Arial Unicode MS"/>
                <a:cs typeface="Arial Unicode MS"/>
              </a:rPr>
              <a:t> </a:t>
            </a:r>
            <a:r>
              <a:rPr lang="en-IN" sz="1200" dirty="0" smtClean="0">
                <a:latin typeface="Arial Unicode MS" pitchFamily="34" charset="-128"/>
                <a:ea typeface="Arial Unicode MS" pitchFamily="34" charset="-128"/>
                <a:cs typeface="Arial Unicode MS" pitchFamily="34" charset="-128"/>
              </a:rPr>
              <a:t>of world is solar system </a:t>
            </a:r>
          </a:p>
          <a:p>
            <a:pPr marL="228600" indent="-228600"/>
            <a:r>
              <a:rPr lang="en-US" sz="1200" dirty="0" smtClean="0">
                <a:latin typeface="Arial Unicode MS" pitchFamily="34" charset="-128"/>
                <a:ea typeface="Arial Unicode MS" pitchFamily="34" charset="-128"/>
                <a:cs typeface="Arial Unicode MS" pitchFamily="34" charset="-128"/>
              </a:rPr>
              <a:t>which is its sky and is </a:t>
            </a:r>
            <a:r>
              <a:rPr lang="en-IN" sz="1200" dirty="0" smtClean="0">
                <a:latin typeface="Arial Unicode MS" pitchFamily="34" charset="-128"/>
                <a:ea typeface="Arial Unicode MS" pitchFamily="34" charset="-128"/>
                <a:cs typeface="Arial Unicode MS" pitchFamily="34" charset="-128"/>
              </a:rPr>
              <a:t>10</a:t>
            </a:r>
            <a:r>
              <a:rPr lang="en-IN" sz="1200" baseline="30000" dirty="0" smtClean="0">
                <a:latin typeface="Arial Unicode MS" pitchFamily="34" charset="-128"/>
                <a:ea typeface="Arial Unicode MS" pitchFamily="34" charset="-128"/>
                <a:cs typeface="Arial Unicode MS" pitchFamily="34" charset="-128"/>
              </a:rPr>
              <a:t>7</a:t>
            </a:r>
            <a:r>
              <a:rPr lang="en-IN" sz="1200" dirty="0" smtClean="0">
                <a:latin typeface="Arial Unicode MS" pitchFamily="34" charset="-128"/>
                <a:ea typeface="Arial Unicode MS" pitchFamily="34" charset="-128"/>
                <a:cs typeface="Arial Unicode MS" pitchFamily="34" charset="-128"/>
              </a:rPr>
              <a:t> times bigger.</a:t>
            </a:r>
          </a:p>
          <a:p>
            <a:pPr marL="228600" indent="-228600"/>
            <a:r>
              <a:rPr lang="en-US" sz="1200" dirty="0" smtClean="0">
                <a:latin typeface="Arial Unicode MS" pitchFamily="34" charset="-128"/>
                <a:ea typeface="Arial Unicode MS" pitchFamily="34" charset="-128"/>
                <a:cs typeface="Arial Unicode MS" pitchFamily="34" charset="-128"/>
              </a:rPr>
              <a:t>(b) For </a:t>
            </a:r>
            <a:r>
              <a:rPr lang="en-US" sz="1200" i="1" dirty="0" err="1" smtClean="0">
                <a:latin typeface="Arial Unicode MS" pitchFamily="34" charset="-128"/>
                <a:ea typeface="Arial Unicode MS" pitchFamily="34" charset="-128"/>
                <a:cs typeface="Arial Unicode MS" pitchFamily="34" charset="-128"/>
              </a:rPr>
              <a:t>Maitreya</a:t>
            </a:r>
            <a:r>
              <a:rPr lang="en-US" sz="1200" i="1" dirty="0" smtClean="0">
                <a:latin typeface="Arial Unicode MS" pitchFamily="34" charset="-128"/>
                <a:ea typeface="Arial Unicode MS" pitchFamily="34" charset="-128"/>
                <a:cs typeface="Arial Unicode MS" pitchFamily="34" charset="-128"/>
              </a:rPr>
              <a:t>-ma</a:t>
            </a:r>
            <a:r>
              <a:rPr lang="lv-LV" sz="1200" i="1" dirty="0" smtClean="0">
                <a:latin typeface="Arial Unicode MS"/>
                <a:ea typeface="Arial Unicode MS"/>
                <a:cs typeface="Arial Unicode MS"/>
              </a:rPr>
              <a:t>ņɖ</a:t>
            </a:r>
            <a:r>
              <a:rPr lang="en-US" sz="1200" i="1" dirty="0" smtClean="0">
                <a:latin typeface="Arial Unicode MS"/>
                <a:ea typeface="Arial Unicode MS"/>
                <a:cs typeface="Arial Unicode MS"/>
              </a:rPr>
              <a:t>ala</a:t>
            </a:r>
            <a:r>
              <a:rPr lang="en-US" sz="1200" dirty="0" smtClean="0">
                <a:latin typeface="Arial Unicode MS" pitchFamily="34" charset="-128"/>
                <a:ea typeface="Arial Unicode MS" pitchFamily="34" charset="-128"/>
                <a:cs typeface="Arial Unicode MS" pitchFamily="34" charset="-128"/>
              </a:rPr>
              <a:t>, its sky or</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Koţi</a:t>
            </a:r>
            <a:r>
              <a:rPr lang="en-US" sz="1200" dirty="0" smtClean="0">
                <a:latin typeface="Arial Unicode MS" pitchFamily="34" charset="-128"/>
                <a:ea typeface="Arial Unicode MS" pitchFamily="34" charset="-128"/>
                <a:cs typeface="Arial Unicode MS" pitchFamily="34" charset="-128"/>
              </a:rPr>
              <a:t> is galaxy and is </a:t>
            </a:r>
            <a:r>
              <a:rPr lang="en-IN" sz="1200" dirty="0" smtClean="0">
                <a:latin typeface="Arial Unicode MS" pitchFamily="34" charset="-128"/>
                <a:ea typeface="Arial Unicode MS" pitchFamily="34" charset="-128"/>
                <a:cs typeface="Arial Unicode MS" pitchFamily="34" charset="-128"/>
              </a:rPr>
              <a:t>10</a:t>
            </a:r>
            <a:r>
              <a:rPr lang="en-IN" sz="1200" baseline="30000" dirty="0" smtClean="0">
                <a:latin typeface="Arial Unicode MS" pitchFamily="34" charset="-128"/>
                <a:ea typeface="Arial Unicode MS" pitchFamily="34" charset="-128"/>
                <a:cs typeface="Arial Unicode MS" pitchFamily="34" charset="-128"/>
              </a:rPr>
              <a:t>7</a:t>
            </a:r>
            <a:r>
              <a:rPr lang="en-IN" sz="1200" dirty="0" smtClean="0">
                <a:latin typeface="Arial Unicode MS" pitchFamily="34" charset="-128"/>
                <a:ea typeface="Arial Unicode MS" pitchFamily="34" charset="-128"/>
                <a:cs typeface="Arial Unicode MS" pitchFamily="34" charset="-128"/>
              </a:rPr>
              <a:t> times bigger.</a:t>
            </a:r>
          </a:p>
          <a:p>
            <a:pPr marL="228600" indent="-228600"/>
            <a:r>
              <a:rPr lang="en-US" sz="1200" dirty="0" smtClean="0">
                <a:latin typeface="Arial Unicode MS" pitchFamily="34" charset="-128"/>
                <a:ea typeface="Arial Unicode MS" pitchFamily="34" charset="-128"/>
                <a:cs typeface="Arial Unicode MS" pitchFamily="34" charset="-128"/>
              </a:rPr>
              <a:t>( c) For the largest earth galaxy, its sky is universe. This is infinite, but is taken in same ratio of </a:t>
            </a:r>
            <a:r>
              <a:rPr lang="en-US" sz="1200" i="1" dirty="0" err="1" smtClean="0">
                <a:latin typeface="Arial Unicode MS"/>
                <a:ea typeface="Arial Unicode MS"/>
                <a:cs typeface="Arial Unicode MS"/>
              </a:rPr>
              <a:t>Koţi</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a:t>
            </a:r>
            <a:r>
              <a:rPr lang="en-IN" sz="1200" dirty="0" smtClean="0">
                <a:latin typeface="Arial Unicode MS" pitchFamily="34" charset="-128"/>
                <a:ea typeface="Arial Unicode MS" pitchFamily="34" charset="-128"/>
                <a:cs typeface="Arial Unicode MS" pitchFamily="34" charset="-128"/>
              </a:rPr>
              <a:t> </a:t>
            </a:r>
            <a:r>
              <a:rPr lang="en-IN" sz="1200" dirty="0" smtClean="0"/>
              <a:t>10</a:t>
            </a:r>
            <a:r>
              <a:rPr lang="en-IN" sz="1200" baseline="30000" dirty="0" smtClean="0"/>
              <a:t>7</a:t>
            </a:r>
            <a:r>
              <a:rPr lang="en-IN" sz="1200" dirty="0" smtClean="0"/>
              <a:t> </a:t>
            </a:r>
            <a:r>
              <a:rPr lang="en-IN"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Thus the 5 levels of</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Vi</a:t>
            </a:r>
            <a:r>
              <a:rPr lang="en-US" sz="1200" i="1" dirty="0" err="1" smtClean="0">
                <a:latin typeface="Arial Unicode MS"/>
                <a:ea typeface="Arial Unicode MS"/>
                <a:cs typeface="Arial Unicode MS"/>
              </a:rPr>
              <a:t>śva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starting with man are successively </a:t>
            </a:r>
            <a:r>
              <a:rPr lang="en-IN" sz="1200" dirty="0" smtClean="0">
                <a:latin typeface="Arial Unicode MS" pitchFamily="34" charset="-128"/>
                <a:ea typeface="Arial Unicode MS" pitchFamily="34" charset="-128"/>
                <a:cs typeface="Arial Unicode MS" pitchFamily="34" charset="-128"/>
              </a:rPr>
              <a:t>10</a:t>
            </a:r>
            <a:r>
              <a:rPr lang="en-IN" sz="1200" baseline="30000" dirty="0" smtClean="0">
                <a:latin typeface="Arial Unicode MS" pitchFamily="34" charset="-128"/>
                <a:ea typeface="Arial Unicode MS" pitchFamily="34" charset="-128"/>
                <a:cs typeface="Arial Unicode MS" pitchFamily="34" charset="-128"/>
              </a:rPr>
              <a:t>7</a:t>
            </a:r>
            <a:r>
              <a:rPr lang="en-IN" sz="1200" dirty="0" smtClean="0">
                <a:latin typeface="Arial Unicode MS" pitchFamily="34" charset="-128"/>
                <a:ea typeface="Arial Unicode MS" pitchFamily="34" charset="-128"/>
                <a:cs typeface="Arial Unicode MS" pitchFamily="34" charset="-128"/>
              </a:rPr>
              <a:t> times bigger.</a:t>
            </a:r>
          </a:p>
          <a:p>
            <a:pPr>
              <a:lnSpc>
                <a:spcPct val="115000"/>
              </a:lnSpc>
              <a:spcAft>
                <a:spcPts val="0"/>
              </a:spcAft>
            </a:pPr>
            <a:r>
              <a:rPr lang="en-IN" sz="1200" dirty="0" smtClean="0">
                <a:latin typeface="Arial Unicode MS"/>
                <a:ea typeface="Calibri"/>
                <a:cs typeface="Times New Roman"/>
              </a:rPr>
              <a:t>10</a:t>
            </a:r>
            <a:r>
              <a:rPr lang="en-IN" sz="1200" baseline="30000" dirty="0" smtClean="0">
                <a:latin typeface="Arial Unicode MS"/>
                <a:ea typeface="Calibri"/>
                <a:cs typeface="Times New Roman"/>
              </a:rPr>
              <a:t>7</a:t>
            </a:r>
            <a:r>
              <a:rPr lang="en-IN" sz="1200" dirty="0" smtClean="0">
                <a:latin typeface="Arial Unicode MS"/>
                <a:ea typeface="Calibri"/>
                <a:cs typeface="Times New Roman"/>
              </a:rPr>
              <a:t> = 2</a:t>
            </a:r>
            <a:r>
              <a:rPr lang="en-IN" sz="1200" baseline="30000" dirty="0" smtClean="0">
                <a:latin typeface="Arial Unicode MS"/>
                <a:ea typeface="Calibri"/>
                <a:cs typeface="Times New Roman"/>
              </a:rPr>
              <a:t>24</a:t>
            </a:r>
            <a:r>
              <a:rPr lang="en-IN" sz="1200" dirty="0" smtClean="0">
                <a:latin typeface="Arial Unicode MS"/>
                <a:ea typeface="Calibri"/>
                <a:cs typeface="Times New Roman"/>
              </a:rPr>
              <a:t> and 24 is number of letters in </a:t>
            </a:r>
            <a:r>
              <a:rPr lang="en-IN" sz="1200" i="1" dirty="0" err="1" smtClean="0">
                <a:latin typeface="Arial Unicode MS"/>
                <a:ea typeface="Calibri"/>
                <a:cs typeface="Times New Roman"/>
              </a:rPr>
              <a:t>Gāyatrī</a:t>
            </a:r>
            <a:r>
              <a:rPr lang="en-IN" sz="1200" i="1" dirty="0" smtClean="0">
                <a:latin typeface="Arial Unicode MS"/>
                <a:ea typeface="Calibri"/>
                <a:cs typeface="Times New Roman"/>
              </a:rPr>
              <a:t> </a:t>
            </a:r>
            <a:r>
              <a:rPr lang="en-IN" sz="1200" i="1" dirty="0" err="1" smtClean="0">
                <a:latin typeface="Arial Unicode MS"/>
                <a:ea typeface="Calibri"/>
                <a:cs typeface="Times New Roman"/>
              </a:rPr>
              <a:t>chhanda</a:t>
            </a:r>
            <a:r>
              <a:rPr lang="en-IN" sz="1200" dirty="0" smtClean="0">
                <a:latin typeface="Arial Unicode MS"/>
                <a:ea typeface="Calibri"/>
                <a:cs typeface="Times New Roman"/>
              </a:rPr>
              <a:t>, so it is said that is measure of all the </a:t>
            </a:r>
            <a:r>
              <a:rPr lang="en-IN" sz="1200" i="1" dirty="0" err="1" smtClean="0">
                <a:latin typeface="Arial Unicode MS"/>
                <a:ea typeface="Calibri"/>
                <a:cs typeface="Times New Roman"/>
              </a:rPr>
              <a:t>Lokas</a:t>
            </a:r>
            <a:r>
              <a:rPr lang="en-IN" sz="1200" dirty="0" smtClean="0">
                <a:latin typeface="Arial Unicode MS"/>
                <a:ea typeface="Calibri"/>
                <a:cs typeface="Times New Roman"/>
              </a:rPr>
              <a:t>.</a:t>
            </a:r>
            <a:endParaRPr lang="en-IN" sz="1100" dirty="0" smtClean="0">
              <a:ea typeface="Calibri"/>
              <a:cs typeface="Times New Roman"/>
            </a:endParaRPr>
          </a:p>
          <a:p>
            <a:pPr marL="228600" indent="-228600"/>
            <a:r>
              <a:rPr lang="en-US" sz="1200" dirty="0" smtClean="0">
                <a:latin typeface="Arial Unicode MS" pitchFamily="34" charset="-128"/>
                <a:ea typeface="Arial Unicode MS" pitchFamily="34" charset="-128"/>
                <a:cs typeface="Arial Unicode MS" pitchFamily="34" charset="-128"/>
              </a:rPr>
              <a:t>             x </a:t>
            </a:r>
            <a:r>
              <a:rPr lang="en-IN" sz="1200" dirty="0" smtClean="0">
                <a:latin typeface="Arial Unicode MS"/>
                <a:ea typeface="Calibri"/>
                <a:cs typeface="Times New Roman"/>
              </a:rPr>
              <a:t>10</a:t>
            </a:r>
            <a:r>
              <a:rPr lang="en-IN" sz="1200" baseline="30000" dirty="0" smtClean="0">
                <a:latin typeface="Arial Unicode MS"/>
                <a:ea typeface="Calibri"/>
                <a:cs typeface="Times New Roman"/>
              </a:rPr>
              <a:t>7</a:t>
            </a:r>
            <a:r>
              <a:rPr lang="en-IN" sz="1200" dirty="0" smtClean="0">
                <a:latin typeface="Arial Unicode MS"/>
                <a:ea typeface="Calibri"/>
                <a:cs typeface="Times New Roman"/>
              </a:rPr>
              <a:t> = 2</a:t>
            </a:r>
            <a:r>
              <a:rPr lang="en-IN" sz="1200" baseline="30000" dirty="0" smtClean="0">
                <a:latin typeface="Arial Unicode MS"/>
                <a:ea typeface="Calibri"/>
                <a:cs typeface="Times New Roman"/>
              </a:rPr>
              <a:t>24                      </a:t>
            </a:r>
            <a:r>
              <a:rPr lang="en-US" sz="1200" dirty="0" smtClean="0">
                <a:latin typeface="Arial Unicode MS" pitchFamily="34" charset="-128"/>
                <a:ea typeface="Arial Unicode MS" pitchFamily="34" charset="-128"/>
                <a:cs typeface="Arial Unicode MS" pitchFamily="34" charset="-128"/>
              </a:rPr>
              <a:t>x </a:t>
            </a:r>
            <a:r>
              <a:rPr lang="en-IN" sz="1200" dirty="0" smtClean="0">
                <a:latin typeface="Arial Unicode MS"/>
                <a:ea typeface="Calibri"/>
                <a:cs typeface="Times New Roman"/>
              </a:rPr>
              <a:t>10</a:t>
            </a:r>
            <a:r>
              <a:rPr lang="en-IN" sz="1200" baseline="30000" dirty="0" smtClean="0">
                <a:latin typeface="Arial Unicode MS"/>
                <a:ea typeface="Calibri"/>
                <a:cs typeface="Times New Roman"/>
              </a:rPr>
              <a:t>7</a:t>
            </a:r>
            <a:r>
              <a:rPr lang="en-IN" sz="1200" dirty="0" smtClean="0">
                <a:latin typeface="Arial Unicode MS"/>
                <a:ea typeface="Calibri"/>
                <a:cs typeface="Times New Roman"/>
              </a:rPr>
              <a:t> = 2</a:t>
            </a:r>
            <a:r>
              <a:rPr lang="en-IN" sz="1200" baseline="30000" dirty="0" smtClean="0">
                <a:latin typeface="Arial Unicode MS"/>
                <a:ea typeface="Calibri"/>
                <a:cs typeface="Times New Roman"/>
              </a:rPr>
              <a:t>24                                   </a:t>
            </a:r>
            <a:r>
              <a:rPr lang="en-US" sz="1200" dirty="0" smtClean="0">
                <a:latin typeface="Arial Unicode MS" pitchFamily="34" charset="-128"/>
                <a:ea typeface="Arial Unicode MS" pitchFamily="34" charset="-128"/>
                <a:cs typeface="Arial Unicode MS" pitchFamily="34" charset="-128"/>
              </a:rPr>
              <a:t>x </a:t>
            </a:r>
            <a:r>
              <a:rPr lang="en-IN" sz="1200" dirty="0" smtClean="0">
                <a:latin typeface="Arial Unicode MS"/>
                <a:ea typeface="Calibri"/>
                <a:cs typeface="Times New Roman"/>
              </a:rPr>
              <a:t>10</a:t>
            </a:r>
            <a:r>
              <a:rPr lang="en-IN" sz="1200" baseline="30000" dirty="0" smtClean="0">
                <a:latin typeface="Arial Unicode MS"/>
                <a:ea typeface="Calibri"/>
                <a:cs typeface="Times New Roman"/>
              </a:rPr>
              <a:t>7</a:t>
            </a:r>
            <a:r>
              <a:rPr lang="en-IN" sz="1200" dirty="0" smtClean="0">
                <a:latin typeface="Arial Unicode MS"/>
                <a:ea typeface="Calibri"/>
                <a:cs typeface="Times New Roman"/>
              </a:rPr>
              <a:t> = 2</a:t>
            </a:r>
            <a:r>
              <a:rPr lang="en-IN" sz="1200" baseline="30000" dirty="0" smtClean="0">
                <a:latin typeface="Arial Unicode MS"/>
                <a:ea typeface="Calibri"/>
                <a:cs typeface="Times New Roman"/>
              </a:rPr>
              <a:t>24                    </a:t>
            </a:r>
            <a:r>
              <a:rPr lang="en-US" sz="1200" dirty="0" smtClean="0">
                <a:latin typeface="Arial Unicode MS" pitchFamily="34" charset="-128"/>
                <a:ea typeface="Arial Unicode MS" pitchFamily="34" charset="-128"/>
                <a:cs typeface="Arial Unicode MS" pitchFamily="34" charset="-128"/>
              </a:rPr>
              <a:t>x </a:t>
            </a:r>
            <a:r>
              <a:rPr lang="en-IN" sz="1200" dirty="0" smtClean="0">
                <a:latin typeface="Arial Unicode MS"/>
                <a:ea typeface="Calibri"/>
                <a:cs typeface="Times New Roman"/>
              </a:rPr>
              <a:t>10</a:t>
            </a:r>
            <a:r>
              <a:rPr lang="en-IN" sz="1200" baseline="30000" dirty="0" smtClean="0">
                <a:latin typeface="Arial Unicode MS"/>
                <a:ea typeface="Calibri"/>
                <a:cs typeface="Times New Roman"/>
              </a:rPr>
              <a:t>7</a:t>
            </a:r>
            <a:r>
              <a:rPr lang="en-IN" sz="1200" dirty="0" smtClean="0">
                <a:latin typeface="Arial Unicode MS"/>
                <a:ea typeface="Calibri"/>
                <a:cs typeface="Times New Roman"/>
              </a:rPr>
              <a:t> = 2</a:t>
            </a:r>
            <a:r>
              <a:rPr lang="en-IN" sz="1200" baseline="30000" dirty="0" smtClean="0">
                <a:latin typeface="Arial Unicode MS"/>
                <a:ea typeface="Calibri"/>
                <a:cs typeface="Times New Roman"/>
              </a:rPr>
              <a:t>24</a:t>
            </a:r>
            <a:r>
              <a:rPr lang="en-IN" sz="1200" dirty="0" smtClean="0">
                <a:latin typeface="Arial Unicode MS"/>
                <a:ea typeface="Calibri"/>
                <a:cs typeface="Times New Roman"/>
              </a:rPr>
              <a:t> </a:t>
            </a:r>
          </a:p>
          <a:p>
            <a:pPr marL="228600" indent="-228600"/>
            <a:r>
              <a:rPr lang="en-IN" sz="1200" dirty="0" smtClean="0">
                <a:latin typeface="Arial Unicode MS"/>
                <a:ea typeface="Calibri"/>
                <a:cs typeface="Times New Roman"/>
              </a:rPr>
              <a:t>Man                        Earth                      Solar system                    Galaxy                   Universe </a:t>
            </a:r>
          </a:p>
          <a:p>
            <a:pPr marL="228600" indent="-228600"/>
            <a:endParaRPr lang="en-US" sz="1400" dirty="0" smtClean="0">
              <a:latin typeface="Arial Unicode MS"/>
              <a:ea typeface="Calibri"/>
              <a:cs typeface="Times New Roman"/>
            </a:endParaRPr>
          </a:p>
          <a:p>
            <a:pPr marL="228600" indent="-228600"/>
            <a:r>
              <a:rPr lang="en-IN" sz="1400" dirty="0" smtClean="0">
                <a:latin typeface="Arial Unicode MS"/>
                <a:ea typeface="Calibri"/>
                <a:cs typeface="Times New Roman"/>
              </a:rPr>
              <a:t>इ</a:t>
            </a:r>
            <a:r>
              <a:rPr lang="hi-IN" sz="1400" dirty="0" smtClean="0">
                <a:latin typeface="Arial Unicode MS"/>
                <a:ea typeface="Arial Unicode MS"/>
                <a:cs typeface="Arial Unicode MS"/>
              </a:rPr>
              <a:t>यमेव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पृथिवी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गायत्री</a:t>
            </a:r>
            <a:r>
              <a:rPr lang="en-US" sz="1400" dirty="0" smtClean="0">
                <a:latin typeface="Arial Unicode MS"/>
                <a:ea typeface="Arial Unicode MS"/>
                <a:cs typeface="Arial Unicode MS"/>
              </a:rPr>
              <a:t>-</a:t>
            </a:r>
            <a:r>
              <a:rPr lang="hi-IN" sz="1400" smtClean="0">
                <a:latin typeface="Arial Unicode MS"/>
                <a:ea typeface="Arial Unicode MS"/>
                <a:cs typeface="Arial Unicode MS"/>
              </a:rPr>
              <a:t>जैमिनीय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उपनिषद्</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ब्राह्मण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१</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५५</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३</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शतपथ ब्राह्मण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१</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४</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१</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३४</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ताण्ड्य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महा ब्राह्मण</a:t>
            </a:r>
            <a:r>
              <a:rPr lang="en-US" sz="1400" dirty="0" smtClean="0">
                <a:latin typeface="Arial Unicode MS"/>
                <a:ea typeface="Arial Unicode MS"/>
                <a:cs typeface="Arial Unicode MS"/>
              </a:rPr>
              <a:t>, </a:t>
            </a:r>
          </a:p>
          <a:p>
            <a:pPr marL="228600" indent="-228600"/>
            <a:r>
              <a:rPr lang="hi-IN" sz="1400" dirty="0" smtClean="0">
                <a:latin typeface="Arial Unicode MS"/>
                <a:ea typeface="Arial Unicode MS"/>
                <a:cs typeface="Arial Unicode MS"/>
              </a:rPr>
              <a:t>७</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३</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११</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गायत्र्या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देवा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इमान्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लोकान्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व्याप्नुवन्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ताण्ड्य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महा ब्राह्मण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१६</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१४</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४</a:t>
            </a:r>
            <a:r>
              <a:rPr lang="en-US" sz="1400" dirty="0" smtClean="0">
                <a:latin typeface="Arial Unicode MS"/>
                <a:ea typeface="Arial Unicode MS"/>
                <a:cs typeface="Arial Unicode MS"/>
              </a:rPr>
              <a:t>)</a:t>
            </a:r>
            <a:endParaRPr lang="en-IN" sz="1200" dirty="0">
              <a:latin typeface="SHREE-DEV7-0706" pitchFamily="2" charset="0"/>
              <a:ea typeface="Arial Unicode MS" pitchFamily="34" charset="-128"/>
              <a:cs typeface="Arial Unicode MS" pitchFamily="34" charset="-128"/>
            </a:endParaRPr>
          </a:p>
        </p:txBody>
      </p:sp>
      <p:cxnSp>
        <p:nvCxnSpPr>
          <p:cNvPr id="9" name="Straight Arrow Connector 8"/>
          <p:cNvCxnSpPr/>
          <p:nvPr/>
        </p:nvCxnSpPr>
        <p:spPr>
          <a:xfrm>
            <a:off x="1447800" y="4343400"/>
            <a:ext cx="9144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743200" y="4343400"/>
            <a:ext cx="9144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572000" y="4343400"/>
            <a:ext cx="8382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867400" y="4343400"/>
            <a:ext cx="8382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219200" y="152400"/>
            <a:ext cx="7399783" cy="5459313"/>
            <a:chOff x="1219200" y="152400"/>
            <a:chExt cx="7399783" cy="5459313"/>
          </a:xfrm>
        </p:grpSpPr>
        <p:sp>
          <p:nvSpPr>
            <p:cNvPr id="2" name="TextBox 1"/>
            <p:cNvSpPr txBox="1"/>
            <p:nvPr/>
          </p:nvSpPr>
          <p:spPr>
            <a:xfrm>
              <a:off x="3276600" y="152400"/>
              <a:ext cx="1596912" cy="307777"/>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Concept  of  Time</a:t>
              </a:r>
              <a:endParaRPr lang="en-IN" sz="1400"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1219200" y="533400"/>
              <a:ext cx="7399783" cy="5078313"/>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Time is perception of change of world. Change is of 3 types defining 3 types of time = </a:t>
              </a:r>
              <a:r>
                <a:rPr lang="en-US" sz="1200" i="1" dirty="0" err="1" smtClean="0">
                  <a:latin typeface="Arial Unicode MS" pitchFamily="34" charset="-128"/>
                  <a:ea typeface="Arial Unicode MS" pitchFamily="34" charset="-128"/>
                  <a:cs typeface="Arial Unicode MS" pitchFamily="34" charset="-128"/>
                </a:rPr>
                <a:t>K</a:t>
              </a:r>
              <a:r>
                <a:rPr lang="en-US" sz="1200" i="1" dirty="0" err="1" smtClean="0">
                  <a:latin typeface="Arial Unicode MS"/>
                  <a:ea typeface="Arial Unicode MS"/>
                  <a:cs typeface="Arial Unicode MS"/>
                </a:rPr>
                <a:t>āla</a:t>
              </a:r>
              <a:r>
                <a:rPr lang="en-US" sz="1200" dirty="0" smtClean="0">
                  <a:latin typeface="Arial Unicode MS"/>
                  <a:ea typeface="Arial Unicode MS"/>
                  <a:cs typeface="Arial Unicode MS"/>
                </a:rPr>
                <a:t>.</a:t>
              </a:r>
            </a:p>
            <a:p>
              <a:pPr marL="228600" indent="-228600">
                <a:buAutoNum type="arabicParenBoth"/>
              </a:pPr>
              <a:r>
                <a:rPr lang="en-US" sz="1200" i="1" dirty="0" err="1" smtClean="0">
                  <a:latin typeface="Arial Unicode MS"/>
                  <a:ea typeface="Arial Unicode MS"/>
                  <a:cs typeface="Arial Unicode MS"/>
                </a:rPr>
                <a:t>Nitya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Kāla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(Eternal time)-All physical bodies are always decaying. Changes are irreversible.</a:t>
              </a:r>
            </a:p>
            <a:p>
              <a:pPr marL="228600" indent="-228600"/>
              <a:r>
                <a:rPr lang="en-US" sz="1200" dirty="0" smtClean="0">
                  <a:latin typeface="Arial Unicode MS"/>
                  <a:ea typeface="Arial Unicode MS"/>
                  <a:cs typeface="Arial Unicode MS"/>
                </a:rPr>
                <a:t>Whatever has gone can not come back. So, it is also called Death (</a:t>
              </a:r>
              <a:r>
                <a:rPr lang="en-US" sz="1200" i="1" dirty="0" smtClean="0">
                  <a:latin typeface="Arial Unicode MS"/>
                  <a:ea typeface="Arial Unicode MS"/>
                  <a:cs typeface="Arial Unicode MS"/>
                </a:rPr>
                <a:t>M</a:t>
              </a:r>
              <a:r>
                <a:rPr lang="lv-LV" sz="1200" i="1" dirty="0" smtClean="0">
                  <a:latin typeface="Arial Unicode MS"/>
                  <a:ea typeface="Arial Unicode MS"/>
                  <a:cs typeface="Arial Unicode MS"/>
                </a:rPr>
                <a:t>ŗ</a:t>
              </a:r>
              <a:r>
                <a:rPr lang="en-US" sz="1200" i="1" dirty="0" err="1" smtClean="0">
                  <a:latin typeface="Arial Unicode MS"/>
                  <a:ea typeface="Arial Unicode MS"/>
                  <a:cs typeface="Arial Unicode MS"/>
                </a:rPr>
                <a:t>tyu</a:t>
              </a:r>
              <a:r>
                <a:rPr lang="en-US" sz="1200" dirty="0" smtClean="0">
                  <a:latin typeface="Arial Unicode MS"/>
                  <a:ea typeface="Arial Unicode MS"/>
                  <a:cs typeface="Arial Unicode MS"/>
                </a:rPr>
                <a:t>).</a:t>
              </a:r>
            </a:p>
            <a:p>
              <a:pPr marL="228600" indent="-228600"/>
              <a:r>
                <a:rPr lang="en-US" sz="1400" dirty="0" smtClean="0">
                  <a:latin typeface="Arial Unicode MS"/>
                  <a:ea typeface="Arial Unicode MS"/>
                  <a:cs typeface="Arial Unicode MS"/>
                </a:rPr>
                <a:t>क</a:t>
              </a:r>
              <a:r>
                <a:rPr lang="hi-IN" sz="1400" dirty="0" smtClean="0">
                  <a:latin typeface="Arial Unicode MS"/>
                  <a:ea typeface="Arial Unicode MS"/>
                  <a:cs typeface="Arial Unicode MS"/>
                </a:rPr>
                <a:t>ालोऽस्मि</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लोकक्षयकृत्प्रवृद्धो</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गीता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११</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३२</a:t>
              </a:r>
              <a:r>
                <a:rPr lang="en-US" sz="14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(2) </a:t>
              </a:r>
              <a:r>
                <a:rPr lang="en-US" sz="1200" i="1" dirty="0" err="1" smtClean="0">
                  <a:latin typeface="Arial Unicode MS"/>
                  <a:ea typeface="Arial Unicode MS"/>
                  <a:cs typeface="Arial Unicode MS"/>
                </a:rPr>
                <a:t>Janya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Kāla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(Creative time)-This is related to </a:t>
              </a:r>
              <a:r>
                <a:rPr lang="en-US" sz="1200" dirty="0" err="1" smtClean="0">
                  <a:latin typeface="Arial Unicode MS"/>
                  <a:ea typeface="Arial Unicode MS"/>
                  <a:cs typeface="Arial Unicode MS"/>
                </a:rPr>
                <a:t>Yajña</a:t>
              </a:r>
              <a:r>
                <a:rPr lang="en-US" sz="1200" dirty="0" smtClean="0">
                  <a:latin typeface="Arial Unicode MS"/>
                  <a:ea typeface="Arial Unicode MS"/>
                  <a:cs typeface="Arial Unicode MS"/>
                </a:rPr>
                <a:t> which is creation of useful things in a cycle.</a:t>
              </a:r>
            </a:p>
            <a:p>
              <a:pPr marL="228600" indent="-228600"/>
              <a:r>
                <a:rPr lang="en-US" sz="1200" dirty="0" smtClean="0">
                  <a:latin typeface="Arial Unicode MS"/>
                  <a:ea typeface="Arial Unicode MS"/>
                  <a:cs typeface="Arial Unicode MS"/>
                </a:rPr>
                <a:t>Measure of that cycle is unit of time. There are 9 cycles of creation called 9 </a:t>
              </a:r>
              <a:r>
                <a:rPr lang="en-US" sz="1200" i="1" dirty="0" err="1" smtClean="0">
                  <a:latin typeface="Arial Unicode MS"/>
                  <a:ea typeface="Arial Unicode MS"/>
                  <a:cs typeface="Arial Unicode MS"/>
                </a:rPr>
                <a:t>sargas</a:t>
              </a:r>
              <a:r>
                <a:rPr lang="en-US" sz="1200" dirty="0" smtClean="0">
                  <a:latin typeface="Arial Unicode MS"/>
                  <a:ea typeface="Arial Unicode MS"/>
                  <a:cs typeface="Arial Unicode MS"/>
                </a:rPr>
                <a:t>. In </a:t>
              </a:r>
              <a:r>
                <a:rPr lang="en-US" sz="1200" i="1" dirty="0" err="1" smtClean="0">
                  <a:latin typeface="Arial Unicode MS"/>
                  <a:ea typeface="Arial Unicode MS"/>
                  <a:cs typeface="Arial Unicode MS"/>
                </a:rPr>
                <a:t>Bhāgavata</a:t>
              </a:r>
              <a:endParaRPr lang="en-US" sz="1200" i="1" dirty="0" smtClean="0">
                <a:latin typeface="Arial Unicode MS"/>
                <a:ea typeface="Arial Unicode MS"/>
                <a:cs typeface="Arial Unicode MS"/>
              </a:endParaRPr>
            </a:p>
            <a:p>
              <a:pPr marL="228600" indent="-228600"/>
              <a:r>
                <a:rPr lang="en-US" sz="1200" i="1" dirty="0" err="1" smtClean="0">
                  <a:latin typeface="Arial Unicode MS"/>
                  <a:ea typeface="Arial Unicode MS"/>
                  <a:cs typeface="Arial Unicode MS"/>
                </a:rPr>
                <a:t>Purā</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a:t>
              </a:r>
              <a:r>
                <a:rPr lang="en-US" sz="1200" dirty="0" smtClean="0">
                  <a:latin typeface="Arial Unicode MS"/>
                  <a:ea typeface="Arial Unicode MS"/>
                  <a:cs typeface="Arial Unicode MS"/>
                </a:rPr>
                <a:t>, 10 </a:t>
              </a:r>
              <a:r>
                <a:rPr lang="en-US" sz="1200" i="1" dirty="0" err="1" smtClean="0">
                  <a:latin typeface="Arial Unicode MS"/>
                  <a:ea typeface="Arial Unicode MS"/>
                  <a:cs typeface="Arial Unicode MS"/>
                </a:rPr>
                <a:t>sargas</a:t>
              </a:r>
              <a:r>
                <a:rPr lang="en-US" sz="1200" dirty="0" smtClean="0">
                  <a:latin typeface="Arial Unicode MS"/>
                  <a:ea typeface="Arial Unicode MS"/>
                  <a:cs typeface="Arial Unicode MS"/>
                </a:rPr>
                <a:t> are stated including </a:t>
              </a:r>
              <a:r>
                <a:rPr lang="en-US" sz="1200" i="1" dirty="0" err="1" smtClean="0">
                  <a:latin typeface="Arial Unicode MS"/>
                  <a:ea typeface="Arial Unicode MS"/>
                  <a:cs typeface="Arial Unicode MS"/>
                </a:rPr>
                <a:t>Avyakta</a:t>
              </a:r>
              <a:r>
                <a:rPr lang="en-US" sz="1200" dirty="0" smtClean="0">
                  <a:latin typeface="Arial Unicode MS"/>
                  <a:ea typeface="Arial Unicode MS"/>
                  <a:cs typeface="Arial Unicode MS"/>
                </a:rPr>
                <a:t> (abstract, formless). Time of that is </a:t>
              </a:r>
              <a:r>
                <a:rPr lang="en-US" sz="1200" i="1" dirty="0" err="1" smtClean="0">
                  <a:latin typeface="Arial Unicode MS"/>
                  <a:ea typeface="Arial Unicode MS"/>
                  <a:cs typeface="Arial Unicode MS"/>
                </a:rPr>
                <a:t>Parātpara</a:t>
              </a:r>
              <a:r>
                <a:rPr lang="en-US" sz="1200" dirty="0" smtClean="0">
                  <a:latin typeface="Arial Unicode MS"/>
                  <a:ea typeface="Arial Unicode MS"/>
                  <a:cs typeface="Arial Unicode MS"/>
                </a:rPr>
                <a:t>.</a:t>
              </a:r>
            </a:p>
            <a:p>
              <a:pPr marL="228600" indent="-228600"/>
              <a:r>
                <a:rPr lang="en-US" sz="1400" dirty="0" smtClean="0">
                  <a:latin typeface="Arial Unicode MS"/>
                  <a:ea typeface="Arial Unicode MS"/>
                  <a:cs typeface="Arial Unicode MS"/>
                </a:rPr>
                <a:t>स</a:t>
              </a:r>
              <a:r>
                <a:rPr lang="hi-IN" sz="1400" dirty="0" smtClean="0">
                  <a:latin typeface="Arial Unicode MS"/>
                  <a:ea typeface="Arial Unicode MS"/>
                  <a:cs typeface="Arial Unicode MS"/>
                </a:rPr>
                <a:t>हयज्ञाः</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प्रजाः</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सृष्ट्वा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पुरोवाच</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प्रजापतिः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अनेन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प्रसविष्यध्वमेषवोऽस्त्विष्ट</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कामधुक्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॥१०॥</a:t>
              </a:r>
              <a:endParaRPr lang="en-US" sz="1400" dirty="0" smtClean="0">
                <a:latin typeface="Arial Unicode MS"/>
                <a:ea typeface="Arial Unicode MS"/>
                <a:cs typeface="Arial Unicode MS"/>
              </a:endParaRPr>
            </a:p>
            <a:p>
              <a:pPr marL="228600" indent="-228600"/>
              <a:r>
                <a:rPr lang="hi-IN" sz="1400" dirty="0" smtClean="0">
                  <a:latin typeface="Arial Unicode MS"/>
                  <a:ea typeface="Arial Unicode MS"/>
                  <a:cs typeface="Arial Unicode MS"/>
                </a:rPr>
                <a:t>एवं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प्रवर्तितं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चक्रं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नानुवर्तयतीह</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॥१६॥</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गीता</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 ३</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कालः</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कलयतामहम्</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गीता</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 १०</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३०</a:t>
              </a:r>
              <a:r>
                <a:rPr lang="en-US" sz="14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(3) </a:t>
              </a:r>
              <a:r>
                <a:rPr lang="en-US" sz="1200" i="1" dirty="0" err="1" smtClean="0">
                  <a:latin typeface="Arial Unicode MS"/>
                  <a:ea typeface="Arial Unicode MS"/>
                  <a:cs typeface="Arial Unicode MS"/>
                </a:rPr>
                <a:t>Akśaya-kāla</a:t>
              </a:r>
              <a:r>
                <a:rPr lang="en-US" sz="1200" dirty="0" smtClean="0">
                  <a:latin typeface="Arial Unicode MS"/>
                  <a:ea typeface="Arial Unicode MS"/>
                  <a:cs typeface="Arial Unicode MS"/>
                </a:rPr>
                <a:t> (conserved time)-This is time of a system which follows 5 types of conservation laws </a:t>
              </a:r>
            </a:p>
            <a:p>
              <a:pPr marL="228600" indent="-228600"/>
              <a:r>
                <a:rPr lang="en-US" sz="1200" dirty="0" smtClean="0">
                  <a:latin typeface="Arial Unicode MS"/>
                  <a:ea typeface="Arial Unicode MS"/>
                  <a:cs typeface="Arial Unicode MS"/>
                </a:rPr>
                <a:t>In physics-mass, momentum, energy, angular momentum, and parity or charge.</a:t>
              </a:r>
            </a:p>
            <a:p>
              <a:pPr marL="228600" indent="-228600"/>
              <a:r>
                <a:rPr lang="en-US" sz="1400" dirty="0" smtClean="0">
                  <a:latin typeface="Arial Unicode MS"/>
                  <a:ea typeface="Arial Unicode MS"/>
                  <a:cs typeface="Arial Unicode MS"/>
                </a:rPr>
                <a:t>अ</a:t>
              </a:r>
              <a:r>
                <a:rPr lang="hi-IN" sz="1400" dirty="0" smtClean="0">
                  <a:latin typeface="Arial Unicode MS"/>
                  <a:ea typeface="Arial Unicode MS"/>
                  <a:cs typeface="Arial Unicode MS"/>
                </a:rPr>
                <a:t>हमेवाक्षयः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कालो</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गीता</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 १०</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३३</a:t>
              </a:r>
              <a:r>
                <a:rPr lang="en-US" sz="1400" dirty="0" smtClean="0">
                  <a:latin typeface="Arial Unicode MS"/>
                  <a:ea typeface="Arial Unicode MS"/>
                  <a:cs typeface="Arial Unicode MS"/>
                </a:rPr>
                <a:t>)</a:t>
              </a:r>
            </a:p>
            <a:p>
              <a:pPr marL="228600" indent="-228600"/>
              <a:r>
                <a:rPr lang="en-US" sz="1200" dirty="0" smtClean="0">
                  <a:latin typeface="Arial Unicode MS" pitchFamily="34" charset="-128"/>
                  <a:ea typeface="Arial Unicode MS" pitchFamily="34" charset="-128"/>
                  <a:cs typeface="Arial Unicode MS" pitchFamily="34" charset="-128"/>
                </a:rPr>
                <a:t>(4) </a:t>
              </a:r>
              <a:r>
                <a:rPr lang="en-US" sz="1200" i="1" dirty="0" err="1" smtClean="0">
                  <a:latin typeface="Arial Unicode MS"/>
                  <a:ea typeface="Arial Unicode MS"/>
                  <a:cs typeface="Arial Unicode MS"/>
                </a:rPr>
                <a:t>Parātpara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Kāla</a:t>
              </a:r>
              <a:r>
                <a:rPr lang="en-US" sz="1200" dirty="0" smtClean="0">
                  <a:latin typeface="Arial Unicode MS"/>
                  <a:ea typeface="Arial Unicode MS"/>
                  <a:cs typeface="Arial Unicode MS"/>
                </a:rPr>
                <a:t>-This is time of abstract source of Universe, and is beyond any perception. It is </a:t>
              </a:r>
            </a:p>
            <a:p>
              <a:pPr marL="228600" indent="-228600"/>
              <a:r>
                <a:rPr lang="en-US" sz="1200" dirty="0" smtClean="0">
                  <a:latin typeface="Arial Unicode MS"/>
                  <a:ea typeface="Arial Unicode MS"/>
                  <a:cs typeface="Arial Unicode MS"/>
                </a:rPr>
                <a:t>described in</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Bhāgavata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Purā</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a:t>
              </a:r>
              <a:r>
                <a:rPr lang="en-US" sz="1200" dirty="0" smtClean="0">
                  <a:latin typeface="Arial Unicode MS"/>
                  <a:ea typeface="Arial Unicode MS"/>
                  <a:cs typeface="Arial Unicode MS"/>
                </a:rPr>
                <a:t>  (3/16). From this abstract 9 levels are created, when forms and changes</a:t>
              </a:r>
            </a:p>
            <a:p>
              <a:pPr marL="228600" indent="-228600"/>
              <a:r>
                <a:rPr lang="en-US" sz="1200" dirty="0" smtClean="0">
                  <a:latin typeface="Arial Unicode MS"/>
                  <a:ea typeface="Arial Unicode MS"/>
                  <a:cs typeface="Arial Unicode MS"/>
                </a:rPr>
                <a:t> are perceived. It is called Day of</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Brahmā</a:t>
              </a:r>
              <a:r>
                <a:rPr lang="en-US" sz="1200" dirty="0" smtClean="0">
                  <a:latin typeface="Arial Unicode MS"/>
                  <a:ea typeface="Arial Unicode MS"/>
                  <a:cs typeface="Arial Unicode MS"/>
                </a:rPr>
                <a:t>.</a:t>
              </a:r>
            </a:p>
            <a:p>
              <a:pPr marL="228600" indent="-228600"/>
              <a:r>
                <a:rPr lang="en-US" sz="1400" dirty="0" smtClean="0">
                  <a:latin typeface="Arial Unicode MS"/>
                  <a:ea typeface="Arial Unicode MS"/>
                  <a:cs typeface="Arial Unicode MS"/>
                </a:rPr>
                <a:t>अ</a:t>
              </a:r>
              <a:r>
                <a:rPr lang="hi-IN" sz="1400" dirty="0" smtClean="0">
                  <a:latin typeface="Arial Unicode MS"/>
                  <a:ea typeface="Arial Unicode MS"/>
                  <a:cs typeface="Arial Unicode MS"/>
                </a:rPr>
                <a:t>व्यक्ताद्व्यक्तयः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सर्वे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प्रभवन्त्यहरागमे</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रात्र्यागमे</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प्रलीयन्ते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तत्रैवाव्यक्त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संज्ञके</a:t>
              </a:r>
              <a:r>
                <a:rPr lang="en-US" sz="1400" dirty="0" smtClean="0">
                  <a:latin typeface="Arial Unicode MS"/>
                  <a:ea typeface="Arial Unicode MS"/>
                  <a:cs typeface="Arial Unicode MS"/>
                </a:rPr>
                <a:t> ॥ (</a:t>
              </a:r>
              <a:r>
                <a:rPr lang="hi-IN" sz="1400" dirty="0" smtClean="0">
                  <a:latin typeface="Arial Unicode MS"/>
                  <a:ea typeface="Arial Unicode MS"/>
                  <a:cs typeface="Arial Unicode MS"/>
                </a:rPr>
                <a:t>गीता</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 ८</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१८</a:t>
              </a:r>
              <a:r>
                <a:rPr lang="en-US" sz="1400" dirty="0" smtClean="0">
                  <a:latin typeface="Arial Unicode MS"/>
                  <a:ea typeface="Arial Unicode MS"/>
                  <a:cs typeface="Arial Unicode MS"/>
                </a:rPr>
                <a:t>)</a:t>
              </a:r>
              <a:r>
                <a:rPr lang="en-US" sz="1200" dirty="0" smtClean="0">
                  <a:latin typeface="SHREE-DEV7-0706" pitchFamily="2" charset="0"/>
                  <a:ea typeface="Arial Unicode MS"/>
                  <a:cs typeface="Arial Unicode MS"/>
                </a:rPr>
                <a:t> </a:t>
              </a:r>
            </a:p>
            <a:p>
              <a:pPr marL="228600" indent="-228600"/>
              <a:r>
                <a:rPr lang="en-US" sz="1400" b="1" dirty="0" smtClean="0">
                  <a:latin typeface="Arial Unicode MS" pitchFamily="34" charset="-128"/>
                  <a:ea typeface="Arial Unicode MS" pitchFamily="34" charset="-128"/>
                  <a:cs typeface="Arial Unicode MS" pitchFamily="34" charset="-128"/>
                </a:rPr>
                <a:t>Time and </a:t>
              </a:r>
              <a:r>
                <a:rPr lang="en-US" sz="1400" b="1" i="1" dirty="0" err="1" smtClean="0">
                  <a:latin typeface="Arial Unicode MS" pitchFamily="34" charset="-128"/>
                  <a:ea typeface="Arial Unicode MS" pitchFamily="34" charset="-128"/>
                  <a:cs typeface="Arial Unicode MS" pitchFamily="34" charset="-128"/>
                </a:rPr>
                <a:t>Puru</a:t>
              </a:r>
              <a:r>
                <a:rPr lang="en-US" sz="1400" b="1" i="1" dirty="0" err="1" smtClean="0">
                  <a:latin typeface="Arial Unicode MS"/>
                  <a:ea typeface="Arial Unicode MS"/>
                  <a:cs typeface="Arial Unicode MS"/>
                </a:rPr>
                <a:t>şa</a:t>
              </a:r>
              <a:endParaRPr lang="en-US" sz="1200" b="1" i="1" dirty="0" smtClean="0">
                <a:latin typeface="Arial Unicode MS"/>
                <a:ea typeface="Arial Unicode MS"/>
                <a:cs typeface="Arial Unicode MS"/>
              </a:endParaRPr>
            </a:p>
            <a:p>
              <a:pPr marL="228600" indent="-228600"/>
              <a:r>
                <a:rPr lang="en-US" sz="1200" dirty="0" err="1" smtClean="0">
                  <a:latin typeface="Arial Unicode MS"/>
                  <a:ea typeface="Arial Unicode MS"/>
                  <a:cs typeface="Arial Unicode MS"/>
                </a:rPr>
                <a:t>Puruşa</a:t>
              </a:r>
              <a:r>
                <a:rPr lang="en-US" sz="1200" dirty="0" smtClean="0">
                  <a:latin typeface="Arial Unicode MS"/>
                  <a:ea typeface="Arial Unicode MS"/>
                  <a:cs typeface="Arial Unicode MS"/>
                </a:rPr>
                <a:t> also is of 4 types-(1) All bodies with form (boundary is called </a:t>
              </a:r>
              <a:r>
                <a:rPr lang="en-US" sz="1200" i="1" dirty="0" err="1" smtClean="0">
                  <a:latin typeface="Arial Unicode MS"/>
                  <a:ea typeface="Arial Unicode MS"/>
                  <a:cs typeface="Arial Unicode MS"/>
                </a:rPr>
                <a:t>Chhanda</a:t>
              </a:r>
              <a:r>
                <a:rPr lang="en-US" sz="1200" dirty="0" smtClean="0">
                  <a:latin typeface="Arial Unicode MS"/>
                  <a:ea typeface="Arial Unicode MS"/>
                  <a:cs typeface="Arial Unicode MS"/>
                </a:rPr>
                <a:t>) are constantly decaying.</a:t>
              </a:r>
            </a:p>
            <a:p>
              <a:pPr marL="228600" indent="-228600"/>
              <a:r>
                <a:rPr lang="en-US" sz="1200" dirty="0" smtClean="0">
                  <a:latin typeface="Arial Unicode MS"/>
                  <a:ea typeface="Arial Unicode MS"/>
                  <a:cs typeface="Arial Unicode MS"/>
                </a:rPr>
                <a:t>That is called </a:t>
              </a:r>
              <a:r>
                <a:rPr lang="en-US" sz="1200" i="1" dirty="0" err="1" smtClean="0">
                  <a:latin typeface="Arial Unicode MS"/>
                  <a:ea typeface="Arial Unicode MS"/>
                  <a:cs typeface="Arial Unicode MS"/>
                </a:rPr>
                <a:t>Kśara</a:t>
              </a:r>
              <a:r>
                <a:rPr lang="en-US" sz="1200" dirty="0" smtClean="0">
                  <a:latin typeface="Arial Unicode MS"/>
                  <a:ea typeface="Arial Unicode MS"/>
                  <a:cs typeface="Arial Unicode MS"/>
                </a:rPr>
                <a:t>. Despite decay, the functions of the body remain the same, called </a:t>
              </a:r>
              <a:r>
                <a:rPr lang="en-US" sz="1200" i="1" dirty="0" err="1" smtClean="0">
                  <a:latin typeface="Arial Unicode MS"/>
                  <a:ea typeface="Arial Unicode MS"/>
                  <a:cs typeface="Arial Unicode MS"/>
                </a:rPr>
                <a:t>Akśara</a:t>
              </a:r>
              <a:r>
                <a:rPr lang="en-US" sz="1200" dirty="0" smtClean="0">
                  <a:latin typeface="Arial Unicode MS"/>
                  <a:ea typeface="Arial Unicode MS"/>
                  <a:cs typeface="Arial Unicode MS"/>
                </a:rPr>
                <a:t>. It is known </a:t>
              </a:r>
            </a:p>
            <a:p>
              <a:pPr marL="228600" indent="-228600"/>
              <a:r>
                <a:rPr lang="en-US" sz="1200" dirty="0" smtClean="0">
                  <a:latin typeface="Arial Unicode MS"/>
                  <a:ea typeface="Arial Unicode MS"/>
                  <a:cs typeface="Arial Unicode MS"/>
                </a:rPr>
                <a:t>by same identity, which is invisible (</a:t>
              </a:r>
              <a:r>
                <a:rPr lang="en-US" sz="1200" i="1" dirty="0" err="1" smtClean="0">
                  <a:latin typeface="Arial Unicode MS"/>
                  <a:ea typeface="Arial Unicode MS"/>
                  <a:cs typeface="Arial Unicode MS"/>
                </a:rPr>
                <a:t>Kūţastha</a:t>
              </a:r>
              <a:r>
                <a:rPr lang="en-US" sz="1200" dirty="0" smtClean="0">
                  <a:latin typeface="Arial Unicode MS"/>
                  <a:ea typeface="Arial Unicode MS"/>
                  <a:cs typeface="Arial Unicode MS"/>
                </a:rPr>
                <a:t>). As a part of surrounding, it is constant, called </a:t>
              </a:r>
              <a:r>
                <a:rPr lang="en-US" sz="1200" i="1" dirty="0" err="1" smtClean="0">
                  <a:latin typeface="Arial Unicode MS"/>
                  <a:ea typeface="Arial Unicode MS"/>
                  <a:cs typeface="Arial Unicode MS"/>
                </a:rPr>
                <a:t>Avyaya</a:t>
              </a:r>
              <a:r>
                <a:rPr lang="en-US" sz="1200" dirty="0" smtClean="0">
                  <a:latin typeface="Arial Unicode MS"/>
                  <a:ea typeface="Arial Unicode MS"/>
                  <a:cs typeface="Arial Unicode MS"/>
                </a:rPr>
                <a:t>. </a:t>
              </a:r>
            </a:p>
            <a:p>
              <a:pPr marL="228600" indent="-228600"/>
              <a:r>
                <a:rPr lang="en-US" sz="1200" dirty="0" smtClean="0">
                  <a:latin typeface="Arial Unicode MS"/>
                  <a:ea typeface="Arial Unicode MS"/>
                  <a:cs typeface="Arial Unicode MS"/>
                </a:rPr>
                <a:t>At ultimate source, there is no difference-it is </a:t>
              </a:r>
              <a:r>
                <a:rPr lang="en-US" sz="1200" i="1" dirty="0" err="1" smtClean="0">
                  <a:latin typeface="Arial Unicode MS"/>
                  <a:ea typeface="Arial Unicode MS"/>
                  <a:cs typeface="Arial Unicode MS"/>
                </a:rPr>
                <a:t>Parātpara</a:t>
              </a:r>
              <a:r>
                <a:rPr lang="en-US" sz="1200" dirty="0" smtClean="0">
                  <a:latin typeface="Arial Unicode MS"/>
                  <a:ea typeface="Arial Unicode MS"/>
                  <a:cs typeface="Arial Unicode MS"/>
                </a:rPr>
                <a:t>.</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          </a:t>
              </a:r>
              <a:r>
                <a:rPr lang="en-US" sz="1200" i="1" dirty="0" smtClean="0">
                  <a:latin typeface="Arial Unicode MS" pitchFamily="34" charset="-128"/>
                  <a:ea typeface="Arial Unicode MS" pitchFamily="34" charset="-128"/>
                  <a:cs typeface="Arial Unicode MS" pitchFamily="34" charset="-128"/>
                </a:rPr>
                <a:t> </a:t>
              </a:r>
              <a:r>
                <a:rPr lang="en-US" sz="1200" b="1" i="1" dirty="0" err="1" smtClean="0">
                  <a:latin typeface="Arial Unicode MS" pitchFamily="34" charset="-128"/>
                  <a:ea typeface="Arial Unicode MS" pitchFamily="34" charset="-128"/>
                  <a:cs typeface="Arial Unicode MS" pitchFamily="34" charset="-128"/>
                </a:rPr>
                <a:t>Puru</a:t>
              </a:r>
              <a:r>
                <a:rPr lang="en-US" sz="1200" b="1" i="1" dirty="0" err="1" smtClean="0">
                  <a:latin typeface="Arial Unicode MS"/>
                  <a:ea typeface="Arial Unicode MS"/>
                  <a:cs typeface="Arial Unicode MS"/>
                </a:rPr>
                <a:t>şa</a:t>
              </a:r>
              <a:r>
                <a:rPr lang="en-US" sz="1200" b="1" i="1" dirty="0" smtClean="0">
                  <a:latin typeface="Arial Unicode MS"/>
                  <a:ea typeface="Arial Unicode MS"/>
                  <a:cs typeface="Arial Unicode MS"/>
                </a:rPr>
                <a:t>              </a:t>
              </a:r>
              <a:r>
                <a:rPr lang="en-US" sz="1200" b="1" i="1" dirty="0" smtClean="0">
                  <a:latin typeface="Arial Unicode MS" pitchFamily="34" charset="-128"/>
                  <a:ea typeface="Arial Unicode MS" pitchFamily="34" charset="-128"/>
                  <a:cs typeface="Arial Unicode MS" pitchFamily="34" charset="-128"/>
                </a:rPr>
                <a:t>             </a:t>
              </a:r>
              <a:r>
                <a:rPr lang="en-US" sz="1200" b="1" dirty="0" smtClean="0">
                  <a:latin typeface="Arial Unicode MS" pitchFamily="34" charset="-128"/>
                  <a:ea typeface="Arial Unicode MS" pitchFamily="34" charset="-128"/>
                  <a:cs typeface="Arial Unicode MS" pitchFamily="34" charset="-128"/>
                </a:rPr>
                <a:t>Time</a:t>
              </a:r>
            </a:p>
            <a:p>
              <a:pPr marL="228600" indent="-228600"/>
              <a:r>
                <a:rPr lang="en-US" sz="1200" dirty="0" smtClean="0">
                  <a:latin typeface="Arial Unicode MS" pitchFamily="34" charset="-128"/>
                  <a:ea typeface="Arial Unicode MS" pitchFamily="34" charset="-128"/>
                  <a:cs typeface="Arial Unicode MS" pitchFamily="34" charset="-128"/>
                </a:rPr>
                <a:t>1.  </a:t>
              </a:r>
              <a:r>
                <a:rPr lang="en-US" sz="1200" i="1" dirty="0" err="1" smtClean="0">
                  <a:latin typeface="Arial Unicode MS"/>
                  <a:ea typeface="Arial Unicode MS"/>
                  <a:cs typeface="Arial Unicode MS"/>
                </a:rPr>
                <a:t>Kśara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Nitya</a:t>
              </a:r>
              <a:endParaRPr lang="en-US" sz="1200" dirty="0" smtClean="0">
                <a:latin typeface="Arial Unicode MS"/>
                <a:ea typeface="Arial Unicode MS"/>
                <a:cs typeface="Arial Unicode MS"/>
              </a:endParaRPr>
            </a:p>
            <a:p>
              <a:pPr marL="228600" indent="-228600"/>
              <a:r>
                <a:rPr lang="en-US" sz="1200" dirty="0" smtClean="0">
                  <a:latin typeface="Arial Unicode MS"/>
                  <a:ea typeface="Arial Unicode MS"/>
                  <a:cs typeface="Arial Unicode MS"/>
                </a:rPr>
                <a:t> 2</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Akśara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Janya</a:t>
              </a:r>
              <a:endParaRPr lang="en-US" sz="1200" i="1" dirty="0" smtClean="0">
                <a:latin typeface="Arial Unicode MS"/>
                <a:ea typeface="Arial Unicode MS"/>
                <a:cs typeface="Arial Unicode MS"/>
              </a:endParaRPr>
            </a:p>
            <a:p>
              <a:pPr marL="228600" indent="-228600"/>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3</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Avyaya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Akśaya</a:t>
              </a:r>
              <a:endParaRPr lang="en-US" sz="1200" i="1" dirty="0" smtClean="0">
                <a:latin typeface="Arial Unicode MS"/>
                <a:ea typeface="Arial Unicode MS"/>
                <a:cs typeface="Arial Unicode MS"/>
              </a:endParaRPr>
            </a:p>
            <a:p>
              <a:pPr marL="228600" indent="-228600"/>
              <a:r>
                <a:rPr lang="en-US" sz="1200" dirty="0" smtClean="0">
                  <a:latin typeface="Arial Unicode MS"/>
                  <a:ea typeface="Arial Unicode MS"/>
                  <a:cs typeface="Arial Unicode MS"/>
                </a:rPr>
                <a:t> 4. </a:t>
              </a:r>
              <a:r>
                <a:rPr lang="en-US" sz="1200" i="1" dirty="0" err="1" smtClean="0">
                  <a:latin typeface="Arial Unicode MS"/>
                  <a:ea typeface="Arial Unicode MS"/>
                  <a:cs typeface="Arial Unicode MS"/>
                </a:rPr>
                <a:t>Parātpara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Parātpara</a:t>
              </a:r>
              <a:endParaRPr lang="en-US" sz="1200" i="1" dirty="0" smtClean="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04800"/>
            <a:ext cx="7787709" cy="5109091"/>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                                </a:t>
            </a:r>
            <a:r>
              <a:rPr lang="en-US" sz="1400" b="1" dirty="0" smtClean="0">
                <a:latin typeface="Arial Unicode MS" pitchFamily="34" charset="-128"/>
                <a:ea typeface="Arial Unicode MS" pitchFamily="34" charset="-128"/>
                <a:cs typeface="Arial Unicode MS" pitchFamily="34" charset="-128"/>
              </a:rPr>
              <a:t>Measures of Time-</a:t>
            </a:r>
            <a:r>
              <a:rPr lang="en-US" sz="1400" b="1" i="1" dirty="0" err="1" smtClean="0">
                <a:latin typeface="Arial Unicode MS" pitchFamily="34" charset="-128"/>
                <a:ea typeface="Arial Unicode MS" pitchFamily="34" charset="-128"/>
                <a:cs typeface="Arial Unicode MS" pitchFamily="34" charset="-128"/>
              </a:rPr>
              <a:t>S</a:t>
            </a:r>
            <a:r>
              <a:rPr lang="en-US" sz="1400" b="1" i="1" dirty="0" err="1" smtClean="0">
                <a:latin typeface="Arial Unicode MS"/>
                <a:ea typeface="Arial Unicode MS"/>
                <a:cs typeface="Arial Unicode MS"/>
              </a:rPr>
              <a:t>ūrya</a:t>
            </a:r>
            <a:r>
              <a:rPr lang="en-US" sz="1400" b="1" i="1" dirty="0" smtClean="0">
                <a:latin typeface="Arial Unicode MS"/>
                <a:ea typeface="Arial Unicode MS"/>
                <a:cs typeface="Arial Unicode MS"/>
              </a:rPr>
              <a:t>-</a:t>
            </a:r>
            <a:r>
              <a:rPr lang="en-US" sz="1400" b="1" i="1" dirty="0" err="1" smtClean="0">
                <a:latin typeface="Arial Unicode MS"/>
                <a:ea typeface="Arial Unicode MS"/>
                <a:cs typeface="Arial Unicode MS"/>
              </a:rPr>
              <a:t>siddhānta</a:t>
            </a:r>
            <a:r>
              <a:rPr lang="en-US" sz="1400" b="1" i="1" dirty="0" smtClean="0">
                <a:latin typeface="Arial Unicode MS"/>
                <a:ea typeface="Arial Unicode MS"/>
                <a:cs typeface="Arial Unicode MS"/>
              </a:rPr>
              <a:t> </a:t>
            </a:r>
            <a:r>
              <a:rPr lang="en-US" sz="1400" b="1" dirty="0" smtClean="0">
                <a:latin typeface="Arial Unicode MS"/>
                <a:ea typeface="Arial Unicode MS"/>
                <a:cs typeface="Arial Unicode MS"/>
              </a:rPr>
              <a:t>(14/1)</a:t>
            </a:r>
          </a:p>
          <a:p>
            <a:endParaRPr lang="en-US" sz="1200" b="1" dirty="0" smtClean="0">
              <a:latin typeface="Arial Unicode MS"/>
              <a:ea typeface="Arial Unicode MS"/>
              <a:cs typeface="Arial Unicode MS"/>
            </a:endParaRPr>
          </a:p>
          <a:p>
            <a:pPr marL="228600" indent="-228600">
              <a:buAutoNum type="arabicParenBoth"/>
            </a:pPr>
            <a:r>
              <a:rPr lang="en-US" sz="1200" i="1" dirty="0" err="1" smtClean="0">
                <a:latin typeface="Arial Unicode MS"/>
                <a:ea typeface="Arial Unicode MS"/>
                <a:cs typeface="Arial Unicode MS"/>
              </a:rPr>
              <a:t>Brāhma</a:t>
            </a:r>
            <a:r>
              <a:rPr lang="en-US" sz="1200" dirty="0" smtClean="0">
                <a:latin typeface="Arial Unicode MS"/>
                <a:ea typeface="Arial Unicode MS"/>
                <a:cs typeface="Arial Unicode MS"/>
              </a:rPr>
              <a:t>-His day is time period of creation of 9 stages from formless stage. </a:t>
            </a:r>
          </a:p>
          <a:p>
            <a:pPr marL="228600" indent="-228600"/>
            <a:r>
              <a:rPr lang="en-US" sz="1200" dirty="0" smtClean="0">
                <a:latin typeface="Arial Unicode MS"/>
                <a:ea typeface="Arial Unicode MS"/>
                <a:cs typeface="Arial Unicode MS"/>
              </a:rPr>
              <a:t>1 </a:t>
            </a:r>
            <a:r>
              <a:rPr lang="en-US" sz="1200" i="1" dirty="0" smtClean="0">
                <a:latin typeface="Arial Unicode MS"/>
                <a:ea typeface="Arial Unicode MS"/>
                <a:cs typeface="Arial Unicode MS"/>
              </a:rPr>
              <a:t>Yuga</a:t>
            </a:r>
            <a:r>
              <a:rPr lang="en-US" sz="1200" dirty="0" smtClean="0">
                <a:latin typeface="Arial Unicode MS"/>
                <a:ea typeface="Arial Unicode MS"/>
                <a:cs typeface="Arial Unicode MS"/>
              </a:rPr>
              <a:t> = 12, 000 </a:t>
            </a:r>
            <a:r>
              <a:rPr lang="en-US" sz="1200" i="1" dirty="0" err="1" smtClean="0">
                <a:latin typeface="Arial Unicode MS"/>
                <a:ea typeface="Arial Unicode MS"/>
                <a:cs typeface="Arial Unicode MS"/>
              </a:rPr>
              <a:t>Divya</a:t>
            </a:r>
            <a:r>
              <a:rPr lang="en-US" sz="1200" dirty="0" smtClean="0">
                <a:latin typeface="Arial Unicode MS"/>
                <a:ea typeface="Arial Unicode MS"/>
                <a:cs typeface="Arial Unicode MS"/>
              </a:rPr>
              <a:t>-year. In astronomy, </a:t>
            </a:r>
            <a:r>
              <a:rPr lang="en-US" sz="1200" i="1" dirty="0" err="1" smtClean="0">
                <a:latin typeface="Arial Unicode MS"/>
                <a:ea typeface="Arial Unicode MS"/>
                <a:cs typeface="Arial Unicode MS"/>
              </a:rPr>
              <a:t>Divya</a:t>
            </a:r>
            <a:r>
              <a:rPr lang="en-US" sz="1200" dirty="0" smtClean="0">
                <a:latin typeface="Arial Unicode MS"/>
                <a:ea typeface="Arial Unicode MS"/>
                <a:cs typeface="Arial Unicode MS"/>
              </a:rPr>
              <a:t> year =360 solar year</a:t>
            </a:r>
          </a:p>
          <a:p>
            <a:pPr marL="228600" indent="-228600"/>
            <a:r>
              <a:rPr lang="en-US" sz="1200" dirty="0" smtClean="0">
                <a:latin typeface="Arial Unicode MS"/>
                <a:ea typeface="Arial Unicode MS"/>
                <a:cs typeface="Arial Unicode MS"/>
              </a:rPr>
              <a:t>1 day of </a:t>
            </a:r>
            <a:r>
              <a:rPr lang="en-US" sz="1200" i="1" dirty="0" err="1" smtClean="0">
                <a:latin typeface="Arial Unicode MS"/>
                <a:ea typeface="Arial Unicode MS"/>
                <a:cs typeface="Arial Unicode MS"/>
              </a:rPr>
              <a:t>Brahmā</a:t>
            </a:r>
            <a:r>
              <a:rPr lang="en-US" sz="1200" dirty="0" smtClean="0">
                <a:latin typeface="Arial Unicode MS"/>
                <a:ea typeface="Arial Unicode MS"/>
                <a:cs typeface="Arial Unicode MS"/>
              </a:rPr>
              <a:t> =1000</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yugas</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=1000 x 12000 x 360 = 4,32,00,00,000 years.</a:t>
            </a:r>
          </a:p>
          <a:p>
            <a:pPr marL="228600" indent="-228600"/>
            <a:r>
              <a:rPr lang="en-US" sz="1200" dirty="0" smtClean="0">
                <a:latin typeface="Arial Unicode MS"/>
                <a:ea typeface="Arial Unicode MS"/>
                <a:cs typeface="Arial Unicode MS"/>
              </a:rPr>
              <a:t>Same period is night, when all merge in same formless source.</a:t>
            </a:r>
          </a:p>
          <a:p>
            <a:pPr marL="228600" indent="-228600"/>
            <a:r>
              <a:rPr lang="en-US" sz="1200" dirty="0" smtClean="0">
                <a:latin typeface="Arial Unicode MS"/>
                <a:ea typeface="Arial Unicode MS"/>
                <a:cs typeface="Arial Unicode MS"/>
              </a:rPr>
              <a:t>In modern terms, 1 day-night of 8.64 billion LY is radius of visible universe  and also cycle of creation. </a:t>
            </a:r>
          </a:p>
          <a:p>
            <a:pPr marL="228600" indent="-228600"/>
            <a:r>
              <a:rPr lang="en-US" sz="1200" dirty="0" smtClean="0">
                <a:latin typeface="Arial Unicode MS"/>
                <a:ea typeface="Arial Unicode MS"/>
                <a:cs typeface="Arial Unicode MS"/>
              </a:rPr>
              <a:t>(2) </a:t>
            </a:r>
            <a:r>
              <a:rPr lang="en-US" sz="1200" i="1" dirty="0" err="1" smtClean="0">
                <a:latin typeface="Arial Unicode MS"/>
                <a:ea typeface="Arial Unicode MS"/>
                <a:cs typeface="Arial Unicode MS"/>
              </a:rPr>
              <a:t>Prājāpatya</a:t>
            </a:r>
            <a:r>
              <a:rPr lang="en-US" sz="1200" dirty="0" err="1" smtClean="0">
                <a:latin typeface="Arial Unicode MS"/>
                <a:ea typeface="Arial Unicode MS"/>
                <a:cs typeface="Arial Unicode MS"/>
              </a:rPr>
              <a:t>-</a:t>
            </a:r>
            <a:r>
              <a:rPr lang="en-US" sz="1200" i="1" dirty="0" err="1" smtClean="0">
                <a:latin typeface="Arial Unicode MS"/>
                <a:ea typeface="Arial Unicode MS"/>
                <a:cs typeface="Arial Unicode MS"/>
              </a:rPr>
              <a:t>Prajāpati</a:t>
            </a:r>
            <a:r>
              <a:rPr lang="en-US" sz="1200" dirty="0" smtClean="0">
                <a:latin typeface="Arial Unicode MS"/>
                <a:ea typeface="Arial Unicode MS"/>
                <a:cs typeface="Arial Unicode MS"/>
              </a:rPr>
              <a:t> is Creator. His work started with creation of galaxy. Axial rotation period of </a:t>
            </a:r>
          </a:p>
          <a:p>
            <a:pPr marL="228600" indent="-228600"/>
            <a:r>
              <a:rPr lang="en-US" sz="1200" dirty="0" smtClean="0">
                <a:latin typeface="Arial Unicode MS"/>
                <a:ea typeface="Arial Unicode MS"/>
                <a:cs typeface="Arial Unicode MS"/>
              </a:rPr>
              <a:t>galaxy is called </a:t>
            </a:r>
            <a:r>
              <a:rPr lang="en-US" sz="1200" i="1" dirty="0" err="1" smtClean="0">
                <a:latin typeface="Arial Unicode MS"/>
                <a:ea typeface="Arial Unicode MS"/>
                <a:cs typeface="Arial Unicode MS"/>
              </a:rPr>
              <a:t>Manvantara</a:t>
            </a:r>
            <a:r>
              <a:rPr lang="en-US" sz="1200" dirty="0" smtClean="0">
                <a:latin typeface="Arial Unicode MS"/>
                <a:ea typeface="Arial Unicode MS"/>
                <a:cs typeface="Arial Unicode MS"/>
              </a:rPr>
              <a:t>. Galaxy element is called </a:t>
            </a:r>
            <a:r>
              <a:rPr lang="en-US" sz="1200" i="1" dirty="0" smtClean="0">
                <a:latin typeface="Arial Unicode MS"/>
                <a:ea typeface="Arial Unicode MS"/>
                <a:cs typeface="Arial Unicode MS"/>
              </a:rPr>
              <a:t>Manu</a:t>
            </a:r>
            <a:r>
              <a:rPr lang="en-US" sz="1200" dirty="0" smtClean="0">
                <a:latin typeface="Arial Unicode MS" pitchFamily="34" charset="-128"/>
                <a:ea typeface="Arial Unicode MS" pitchFamily="34" charset="-128"/>
                <a:cs typeface="Arial Unicode MS" pitchFamily="34" charset="-128"/>
              </a:rPr>
              <a:t>. It has </a:t>
            </a:r>
            <a:r>
              <a:rPr lang="en-IN" sz="1200" dirty="0" smtClean="0">
                <a:latin typeface="Arial Unicode MS" pitchFamily="34" charset="-128"/>
                <a:ea typeface="Arial Unicode MS" pitchFamily="34" charset="-128"/>
                <a:cs typeface="Arial Unicode MS" pitchFamily="34" charset="-128"/>
              </a:rPr>
              <a:t>10</a:t>
            </a:r>
            <a:r>
              <a:rPr lang="en-IN" sz="1200" baseline="30000" dirty="0" smtClean="0">
                <a:latin typeface="Arial Unicode MS" pitchFamily="34" charset="-128"/>
                <a:ea typeface="Arial Unicode MS" pitchFamily="34" charset="-128"/>
                <a:cs typeface="Arial Unicode MS" pitchFamily="34" charset="-128"/>
              </a:rPr>
              <a:t>11 </a:t>
            </a:r>
            <a:r>
              <a:rPr lang="en-IN" sz="1200" dirty="0" smtClean="0">
                <a:latin typeface="Arial Unicode MS" pitchFamily="34" charset="-128"/>
                <a:ea typeface="Arial Unicode MS" pitchFamily="34" charset="-128"/>
                <a:cs typeface="Arial Unicode MS" pitchFamily="34" charset="-128"/>
              </a:rPr>
              <a:t>stars which is equal to number of </a:t>
            </a:r>
          </a:p>
          <a:p>
            <a:pPr marL="228600" indent="-228600"/>
            <a:r>
              <a:rPr lang="en-IN" sz="1200" dirty="0" smtClean="0">
                <a:latin typeface="Arial Unicode MS" pitchFamily="34" charset="-128"/>
                <a:ea typeface="Arial Unicode MS" pitchFamily="34" charset="-128"/>
                <a:cs typeface="Arial Unicode MS" pitchFamily="34" charset="-128"/>
              </a:rPr>
              <a:t>cells in human brain. So Brain element is called </a:t>
            </a:r>
            <a:r>
              <a:rPr lang="en-IN" sz="1200" i="1" dirty="0" err="1" smtClean="0">
                <a:latin typeface="Arial Unicode MS" pitchFamily="34" charset="-128"/>
                <a:ea typeface="Arial Unicode MS" pitchFamily="34" charset="-128"/>
                <a:cs typeface="Arial Unicode MS" pitchFamily="34" charset="-128"/>
              </a:rPr>
              <a:t>mana</a:t>
            </a:r>
            <a:r>
              <a:rPr lang="en-IN" sz="1200" dirty="0" smtClean="0">
                <a:latin typeface="Arial Unicode MS" pitchFamily="34" charset="-128"/>
                <a:ea typeface="Arial Unicode MS" pitchFamily="34" charset="-128"/>
                <a:cs typeface="Arial Unicode MS" pitchFamily="34" charset="-128"/>
              </a:rPr>
              <a:t> (mind). </a:t>
            </a:r>
          </a:p>
          <a:p>
            <a:pPr marL="228600" indent="-228600"/>
            <a:r>
              <a:rPr lang="en-US" sz="1200" dirty="0" smtClean="0">
                <a:latin typeface="Arial Unicode MS" pitchFamily="34" charset="-128"/>
                <a:ea typeface="Arial Unicode MS" pitchFamily="34" charset="-128"/>
                <a:cs typeface="Arial Unicode MS" pitchFamily="34" charset="-128"/>
              </a:rPr>
              <a:t>1 </a:t>
            </a:r>
            <a:r>
              <a:rPr lang="en-US" sz="1200" i="1" dirty="0" err="1" smtClean="0">
                <a:latin typeface="Arial Unicode MS"/>
                <a:ea typeface="Arial Unicode MS"/>
                <a:cs typeface="Arial Unicode MS"/>
              </a:rPr>
              <a:t>Manvantara</a:t>
            </a:r>
            <a:r>
              <a:rPr lang="en-US" sz="1200" dirty="0" smtClean="0">
                <a:latin typeface="Arial Unicode MS" pitchFamily="34" charset="-128"/>
                <a:ea typeface="Arial Unicode MS" pitchFamily="34" charset="-128"/>
                <a:cs typeface="Arial Unicode MS" pitchFamily="34" charset="-128"/>
              </a:rPr>
              <a:t> = 71</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yugas</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=30.68 </a:t>
            </a:r>
            <a:r>
              <a:rPr lang="en-US" sz="1200" dirty="0" err="1" smtClean="0">
                <a:latin typeface="Arial Unicode MS" pitchFamily="34" charset="-128"/>
                <a:ea typeface="Arial Unicode MS" pitchFamily="34" charset="-128"/>
                <a:cs typeface="Arial Unicode MS" pitchFamily="34" charset="-128"/>
              </a:rPr>
              <a:t>crore</a:t>
            </a:r>
            <a:r>
              <a:rPr lang="en-US" sz="1200" dirty="0" smtClean="0">
                <a:latin typeface="Arial Unicode MS" pitchFamily="34" charset="-128"/>
                <a:ea typeface="Arial Unicode MS" pitchFamily="34" charset="-128"/>
                <a:cs typeface="Arial Unicode MS" pitchFamily="34" charset="-128"/>
              </a:rPr>
              <a:t> years</a:t>
            </a:r>
            <a:endParaRPr lang="en-IN" sz="1200" dirty="0" smtClean="0">
              <a:latin typeface="Arial Unicode MS" pitchFamily="34" charset="-128"/>
              <a:ea typeface="Arial Unicode MS" pitchFamily="34" charset="-128"/>
              <a:cs typeface="Arial Unicode MS" pitchFamily="34" charset="-128"/>
            </a:endParaRPr>
          </a:p>
          <a:p>
            <a:pPr marL="228600" indent="-228600"/>
            <a:r>
              <a:rPr lang="en-US" sz="1200" dirty="0" smtClean="0">
                <a:latin typeface="Arial Unicode MS"/>
                <a:ea typeface="Arial Unicode MS"/>
                <a:cs typeface="Arial Unicode MS"/>
              </a:rPr>
              <a:t> (3) </a:t>
            </a:r>
            <a:r>
              <a:rPr lang="en-US" sz="1200" i="1" dirty="0" smtClean="0">
                <a:latin typeface="Arial Unicode MS"/>
                <a:ea typeface="Arial Unicode MS"/>
                <a:cs typeface="Arial Unicode MS"/>
              </a:rPr>
              <a:t>Divya</a:t>
            </a:r>
            <a:r>
              <a:rPr lang="en-US" sz="1200" dirty="0" smtClean="0">
                <a:latin typeface="Arial Unicode MS"/>
                <a:ea typeface="Arial Unicode MS"/>
                <a:cs typeface="Arial Unicode MS"/>
              </a:rPr>
              <a:t>-1 </a:t>
            </a:r>
            <a:r>
              <a:rPr lang="en-US" sz="1200" i="1" dirty="0" err="1" smtClean="0">
                <a:latin typeface="Arial Unicode MS"/>
                <a:ea typeface="Arial Unicode MS"/>
                <a:cs typeface="Arial Unicode MS"/>
              </a:rPr>
              <a:t>Divya</a:t>
            </a:r>
            <a:r>
              <a:rPr lang="en-US" sz="1200" dirty="0" smtClean="0">
                <a:latin typeface="Arial Unicode MS"/>
                <a:ea typeface="Arial Unicode MS"/>
                <a:cs typeface="Arial Unicode MS"/>
              </a:rPr>
              <a:t> year =360 solar years. It can have 3 meanings-</a:t>
            </a:r>
          </a:p>
          <a:p>
            <a:pPr marL="228600" indent="-228600"/>
            <a:r>
              <a:rPr lang="en-US" sz="1200" dirty="0" smtClean="0">
                <a:latin typeface="Arial Unicode MS"/>
                <a:ea typeface="Arial Unicode MS"/>
                <a:cs typeface="Arial Unicode MS"/>
              </a:rPr>
              <a:t>(a) Rotation period of imaginary planet at distance of 60 AU(called </a:t>
            </a:r>
            <a:r>
              <a:rPr lang="en-US" sz="1200" i="1" dirty="0" err="1" smtClean="0">
                <a:latin typeface="Arial Unicode MS"/>
                <a:ea typeface="Arial Unicode MS"/>
                <a:cs typeface="Arial Unicode MS"/>
              </a:rPr>
              <a:t>Nakśatra-kakśā</a:t>
            </a:r>
            <a:r>
              <a:rPr lang="en-US" sz="1200" dirty="0" smtClean="0">
                <a:latin typeface="Arial Unicode MS"/>
                <a:ea typeface="Arial Unicode MS"/>
                <a:cs typeface="Arial Unicode MS"/>
              </a:rPr>
              <a:t> in </a:t>
            </a:r>
            <a:r>
              <a:rPr lang="en-US" sz="1200" i="1" dirty="0" err="1" smtClean="0">
                <a:latin typeface="Arial Unicode MS"/>
                <a:ea typeface="Arial Unicode MS"/>
                <a:cs typeface="Arial Unicode MS"/>
              </a:rPr>
              <a:t>Sūrya-siddhānta</a:t>
            </a:r>
            <a:r>
              <a:rPr lang="en-US" sz="1200" dirty="0" smtClean="0">
                <a:latin typeface="Arial Unicode MS"/>
                <a:ea typeface="Arial Unicode MS"/>
                <a:cs typeface="Arial Unicode MS"/>
              </a:rPr>
              <a:t> (12/80)</a:t>
            </a:r>
          </a:p>
          <a:p>
            <a:pPr marL="228600" indent="-228600"/>
            <a:r>
              <a:rPr lang="en-US" sz="1200" dirty="0" smtClean="0">
                <a:latin typeface="Arial Unicode MS"/>
                <a:ea typeface="Arial Unicode MS"/>
                <a:cs typeface="Arial Unicode MS"/>
              </a:rPr>
              <a:t>(b) In 1 day-night cycle, sun makes a circle at horizon. Similarly cycle of north-south motion is taken as 1 </a:t>
            </a:r>
          </a:p>
          <a:p>
            <a:pPr marL="228600" indent="-228600"/>
            <a:r>
              <a:rPr lang="en-US" sz="1200" i="1" dirty="0" err="1" smtClean="0">
                <a:latin typeface="Arial Unicode MS"/>
                <a:ea typeface="Arial Unicode MS"/>
                <a:cs typeface="Arial Unicode MS"/>
              </a:rPr>
              <a:t>Divya</a:t>
            </a:r>
            <a:r>
              <a:rPr lang="en-US" sz="1200" dirty="0" smtClean="0">
                <a:latin typeface="Arial Unicode MS"/>
                <a:ea typeface="Arial Unicode MS"/>
                <a:cs typeface="Arial Unicode MS"/>
              </a:rPr>
              <a:t> day, and 360 such days make </a:t>
            </a:r>
            <a:r>
              <a:rPr lang="en-US" sz="1200" i="1" dirty="0" err="1" smtClean="0">
                <a:latin typeface="Arial Unicode MS"/>
                <a:ea typeface="Arial Unicode MS"/>
                <a:cs typeface="Arial Unicode MS"/>
              </a:rPr>
              <a:t>divya</a:t>
            </a:r>
            <a:r>
              <a:rPr lang="en-US" sz="1200" dirty="0" smtClean="0">
                <a:latin typeface="Arial Unicode MS"/>
                <a:ea typeface="Arial Unicode MS"/>
                <a:cs typeface="Arial Unicode MS"/>
              </a:rPr>
              <a:t>-year.</a:t>
            </a:r>
          </a:p>
          <a:p>
            <a:pPr marL="228600" indent="-228600"/>
            <a:r>
              <a:rPr lang="en-US" sz="1200" dirty="0" smtClean="0">
                <a:latin typeface="Arial Unicode MS"/>
                <a:ea typeface="Arial Unicode MS"/>
                <a:cs typeface="Arial Unicode MS"/>
              </a:rPr>
              <a:t>( c) This is cycle of historic changes called </a:t>
            </a:r>
            <a:r>
              <a:rPr lang="en-US" sz="1200" i="1" dirty="0" err="1" smtClean="0">
                <a:latin typeface="Arial Unicode MS"/>
                <a:ea typeface="Arial Unicode MS"/>
                <a:cs typeface="Arial Unicode MS"/>
              </a:rPr>
              <a:t>Parivarta-yuga</a:t>
            </a:r>
            <a:r>
              <a:rPr lang="en-US" sz="1200" dirty="0" smtClean="0">
                <a:latin typeface="Arial Unicode MS"/>
                <a:ea typeface="Arial Unicode MS"/>
                <a:cs typeface="Arial Unicode MS"/>
              </a:rPr>
              <a:t> in </a:t>
            </a:r>
            <a:r>
              <a:rPr lang="en-US" sz="1200" i="1" dirty="0" err="1" smtClean="0">
                <a:latin typeface="Arial Unicode MS"/>
                <a:ea typeface="Arial Unicode MS"/>
                <a:cs typeface="Arial Unicode MS"/>
              </a:rPr>
              <a:t>Vāyu-purā</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in list of 28 </a:t>
            </a:r>
            <a:r>
              <a:rPr lang="en-US" sz="1200" dirty="0" err="1" smtClean="0">
                <a:latin typeface="Arial Unicode MS"/>
                <a:ea typeface="Arial Unicode MS"/>
                <a:cs typeface="Arial Unicode MS"/>
              </a:rPr>
              <a:t>Vyāsas</a:t>
            </a:r>
            <a:r>
              <a:rPr lang="en-US" sz="1200" dirty="0" smtClean="0">
                <a:latin typeface="Arial Unicode MS"/>
                <a:ea typeface="Arial Unicode MS"/>
                <a:cs typeface="Arial Unicode MS"/>
              </a:rPr>
              <a:t>. It includes </a:t>
            </a:r>
          </a:p>
          <a:p>
            <a:pPr marL="228600" indent="-228600"/>
            <a:r>
              <a:rPr lang="en-US" sz="1200" dirty="0" smtClean="0">
                <a:latin typeface="Arial Unicode MS"/>
                <a:ea typeface="Arial Unicode MS"/>
                <a:cs typeface="Arial Unicode MS"/>
              </a:rPr>
              <a:t>current generation with past and next =120 x3 years.</a:t>
            </a:r>
          </a:p>
          <a:p>
            <a:pPr marL="228600" indent="-228600"/>
            <a:r>
              <a:rPr lang="en-US" sz="1200" dirty="0" smtClean="0">
                <a:latin typeface="Arial Unicode MS"/>
                <a:ea typeface="Arial Unicode MS"/>
                <a:cs typeface="Arial Unicode MS"/>
              </a:rPr>
              <a:t>(4) Jupiter year-It is period of 361.0486 days taken by </a:t>
            </a:r>
            <a:r>
              <a:rPr lang="en-US" sz="1200" dirty="0" err="1" smtClean="0">
                <a:latin typeface="Arial Unicode MS"/>
                <a:ea typeface="Arial Unicode MS"/>
                <a:cs typeface="Arial Unicode MS"/>
              </a:rPr>
              <a:t>jupiter</a:t>
            </a:r>
            <a:r>
              <a:rPr lang="en-US" sz="1200" dirty="0" smtClean="0">
                <a:latin typeface="Arial Unicode MS"/>
                <a:ea typeface="Arial Unicode MS"/>
                <a:cs typeface="Arial Unicode MS"/>
              </a:rPr>
              <a:t> with mean motion in 1 sign. In north India, this is </a:t>
            </a:r>
          </a:p>
          <a:p>
            <a:pPr marL="228600" indent="-228600"/>
            <a:r>
              <a:rPr lang="en-US" sz="1200" dirty="0" smtClean="0">
                <a:latin typeface="Arial Unicode MS"/>
                <a:ea typeface="Arial Unicode MS"/>
                <a:cs typeface="Arial Unicode MS"/>
              </a:rPr>
              <a:t>actual time in 1 sign (</a:t>
            </a:r>
            <a:r>
              <a:rPr lang="en-US" sz="1200" i="1" dirty="0" err="1" smtClean="0">
                <a:latin typeface="Arial Unicode MS"/>
                <a:ea typeface="Arial Unicode MS"/>
                <a:cs typeface="Arial Unicode MS"/>
              </a:rPr>
              <a:t>Sūrya-siddhānta</a:t>
            </a:r>
            <a:r>
              <a:rPr lang="en-US" sz="1200" dirty="0" smtClean="0">
                <a:latin typeface="Arial Unicode MS"/>
                <a:ea typeface="Arial Unicode MS"/>
                <a:cs typeface="Arial Unicode MS"/>
              </a:rPr>
              <a:t>)</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 In south India, solar year is taken as Jupiter year (</a:t>
            </a:r>
            <a:r>
              <a:rPr lang="en-US" sz="1200" i="1" dirty="0" err="1" smtClean="0">
                <a:latin typeface="Arial Unicode MS"/>
                <a:ea typeface="Arial Unicode MS"/>
                <a:cs typeface="Arial Unicode MS"/>
              </a:rPr>
              <a:t>Pitāmaha-siddhānta</a:t>
            </a:r>
            <a:r>
              <a:rPr lang="en-US" sz="1200" dirty="0" smtClean="0">
                <a:latin typeface="Arial Unicode MS"/>
                <a:ea typeface="Arial Unicode MS"/>
                <a:cs typeface="Arial Unicode MS"/>
              </a:rPr>
              <a:t>) </a:t>
            </a:r>
          </a:p>
          <a:p>
            <a:pPr marL="228600" indent="-228600"/>
            <a:r>
              <a:rPr lang="en-US" sz="1200" dirty="0" smtClean="0">
                <a:latin typeface="Arial Unicode MS"/>
                <a:ea typeface="Arial Unicode MS"/>
                <a:cs typeface="Arial Unicode MS"/>
              </a:rPr>
              <a:t>(5) Solar year-1rotation of sun (apparent) is 1 year. 12  part is 1 month. 30 part f month is day.</a:t>
            </a:r>
          </a:p>
          <a:p>
            <a:pPr marL="228600" indent="-228600"/>
            <a:r>
              <a:rPr lang="en-US" sz="1200" dirty="0" smtClean="0">
                <a:latin typeface="Arial Unicode MS"/>
                <a:ea typeface="Arial Unicode MS"/>
                <a:cs typeface="Arial Unicode MS"/>
              </a:rPr>
              <a:t>(6) Lunar-Month is </a:t>
            </a:r>
            <a:r>
              <a:rPr lang="en-US" sz="1200" dirty="0" err="1" smtClean="0">
                <a:latin typeface="Arial Unicode MS"/>
                <a:ea typeface="Arial Unicode MS"/>
                <a:cs typeface="Arial Unicode MS"/>
              </a:rPr>
              <a:t>synodic</a:t>
            </a:r>
            <a:r>
              <a:rPr lang="en-US" sz="1200" dirty="0" smtClean="0">
                <a:latin typeface="Arial Unicode MS"/>
                <a:ea typeface="Arial Unicode MS"/>
                <a:cs typeface="Arial Unicode MS"/>
              </a:rPr>
              <a:t> rotation of moon in 29.5 days of 2 equal parts-new moon to full is bright half.</a:t>
            </a:r>
          </a:p>
          <a:p>
            <a:pPr marL="228600" indent="-228600"/>
            <a:r>
              <a:rPr lang="en-US" sz="1200" dirty="0" smtClean="0">
                <a:latin typeface="Arial Unicode MS"/>
                <a:ea typeface="Arial Unicode MS"/>
                <a:cs typeface="Arial Unicode MS"/>
              </a:rPr>
              <a:t>(7) </a:t>
            </a:r>
            <a:r>
              <a:rPr lang="en-US" sz="1200" i="1" dirty="0" err="1" smtClean="0">
                <a:latin typeface="Arial Unicode MS"/>
                <a:ea typeface="Arial Unicode MS"/>
                <a:cs typeface="Arial Unicode MS"/>
              </a:rPr>
              <a:t>Pitara</a:t>
            </a:r>
            <a:r>
              <a:rPr lang="en-US" sz="1200" dirty="0" smtClean="0">
                <a:latin typeface="Arial Unicode MS"/>
                <a:ea typeface="Arial Unicode MS"/>
                <a:cs typeface="Arial Unicode MS"/>
              </a:rPr>
              <a:t>-They live on opposite side of moon. So, lunar month is 1 day of </a:t>
            </a:r>
            <a:r>
              <a:rPr lang="en-US" sz="1200" i="1" dirty="0" err="1" smtClean="0">
                <a:latin typeface="Arial Unicode MS"/>
                <a:ea typeface="Arial Unicode MS"/>
                <a:cs typeface="Arial Unicode MS"/>
              </a:rPr>
              <a:t>Pitaras</a:t>
            </a:r>
            <a:r>
              <a:rPr lang="en-US" sz="1200" dirty="0" smtClean="0">
                <a:latin typeface="Arial Unicode MS"/>
                <a:ea typeface="Arial Unicode MS"/>
                <a:cs typeface="Arial Unicode MS"/>
              </a:rPr>
              <a:t>. 30 days are 1 month and 12 </a:t>
            </a:r>
          </a:p>
          <a:p>
            <a:pPr marL="228600" indent="-228600"/>
            <a:r>
              <a:rPr lang="en-US" sz="1200" dirty="0" smtClean="0">
                <a:latin typeface="Arial Unicode MS"/>
                <a:ea typeface="Arial Unicode MS"/>
                <a:cs typeface="Arial Unicode MS"/>
              </a:rPr>
              <a:t>such months are year.</a:t>
            </a:r>
          </a:p>
          <a:p>
            <a:pPr marL="228600" indent="-228600"/>
            <a:r>
              <a:rPr lang="en-US" sz="1200" dirty="0" smtClean="0">
                <a:latin typeface="Arial Unicode MS"/>
                <a:ea typeface="Arial Unicode MS"/>
                <a:cs typeface="Arial Unicode MS"/>
              </a:rPr>
              <a:t>(8) </a:t>
            </a:r>
            <a:r>
              <a:rPr lang="en-US" sz="1200" i="1" dirty="0" err="1" smtClean="0">
                <a:latin typeface="Arial Unicode MS"/>
                <a:ea typeface="Arial Unicode MS"/>
                <a:cs typeface="Arial Unicode MS"/>
              </a:rPr>
              <a:t>Sāvana</a:t>
            </a:r>
            <a:r>
              <a:rPr lang="en-US" sz="1200" dirty="0" smtClean="0">
                <a:latin typeface="Arial Unicode MS"/>
                <a:ea typeface="Arial Unicode MS"/>
                <a:cs typeface="Arial Unicode MS"/>
              </a:rPr>
              <a:t> (Civil)-Sunrise to next sunrise is day. 30 days = 1 month. 12 months = 1 year.</a:t>
            </a:r>
          </a:p>
          <a:p>
            <a:pPr marL="228600" indent="-228600"/>
            <a:r>
              <a:rPr lang="en-US" sz="1200" dirty="0" smtClean="0">
                <a:latin typeface="Arial Unicode MS"/>
                <a:ea typeface="Arial Unicode MS"/>
                <a:cs typeface="Arial Unicode MS"/>
              </a:rPr>
              <a:t>(9) </a:t>
            </a:r>
            <a:r>
              <a:rPr lang="en-US" sz="1200" i="1" dirty="0" err="1" smtClean="0">
                <a:latin typeface="Arial Unicode MS"/>
                <a:ea typeface="Arial Unicode MS"/>
                <a:cs typeface="Arial Unicode MS"/>
              </a:rPr>
              <a:t>Nākśatra</a:t>
            </a:r>
            <a:r>
              <a:rPr lang="en-US" sz="1200" dirty="0" smtClean="0">
                <a:latin typeface="Arial Unicode MS"/>
                <a:ea typeface="Arial Unicode MS"/>
                <a:cs typeface="Arial Unicode MS"/>
              </a:rPr>
              <a:t> (sidereal)-Axial rotation period  of about 23 hrs 56 minutes is 1 day. Sunrise to next rise period is </a:t>
            </a:r>
          </a:p>
          <a:p>
            <a:pPr marL="228600" indent="-228600"/>
            <a:r>
              <a:rPr lang="en-US" sz="1200" dirty="0" smtClean="0">
                <a:latin typeface="Arial Unicode MS"/>
                <a:ea typeface="Arial Unicode MS"/>
                <a:cs typeface="Arial Unicode MS"/>
              </a:rPr>
              <a:t>bigger by 4 minutes as earth has to move 1 degree more covered by sun in annual motion.</a:t>
            </a:r>
          </a:p>
          <a:p>
            <a:pPr marL="228600" indent="-228600"/>
            <a:r>
              <a:rPr lang="en-US" sz="1200" dirty="0" smtClean="0">
                <a:latin typeface="Arial Unicode MS"/>
                <a:ea typeface="Arial Unicode MS"/>
                <a:cs typeface="Arial Unicode MS"/>
              </a:rPr>
              <a:t>                      30 days = 1 month. 12 months = 1 year.</a:t>
            </a:r>
            <a:endParaRPr lang="en-IN" sz="12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90600" y="152400"/>
            <a:ext cx="7757252" cy="6337221"/>
            <a:chOff x="990600" y="152400"/>
            <a:chExt cx="7757252" cy="6337221"/>
          </a:xfrm>
        </p:grpSpPr>
        <p:sp>
          <p:nvSpPr>
            <p:cNvPr id="2" name="TextBox 1"/>
            <p:cNvSpPr txBox="1"/>
            <p:nvPr/>
          </p:nvSpPr>
          <p:spPr>
            <a:xfrm>
              <a:off x="3733800" y="152400"/>
              <a:ext cx="1608133" cy="307777"/>
            </a:xfrm>
            <a:prstGeom prst="rect">
              <a:avLst/>
            </a:prstGeom>
            <a:noFill/>
          </p:spPr>
          <p:txBody>
            <a:bodyPr wrap="none" rtlCol="0">
              <a:spAutoFit/>
            </a:bodyPr>
            <a:lstStyle/>
            <a:p>
              <a:r>
                <a:rPr lang="en-US" sz="1400" b="1" dirty="0" smtClean="0">
                  <a:latin typeface="Arial Unicode MS" pitchFamily="34" charset="-128"/>
                  <a:ea typeface="Arial Unicode MS" pitchFamily="34" charset="-128"/>
                  <a:cs typeface="Arial Unicode MS" pitchFamily="34" charset="-128"/>
                </a:rPr>
                <a:t>7 </a:t>
              </a:r>
              <a:r>
                <a:rPr lang="en-US" sz="1400" b="1" i="1" dirty="0" smtClean="0">
                  <a:latin typeface="Arial Unicode MS" pitchFamily="34" charset="-128"/>
                  <a:ea typeface="Arial Unicode MS" pitchFamily="34" charset="-128"/>
                  <a:cs typeface="Arial Unicode MS" pitchFamily="34" charset="-128"/>
                </a:rPr>
                <a:t>Yugas  </a:t>
              </a:r>
              <a:r>
                <a:rPr lang="en-US" sz="1400" b="1" dirty="0" smtClean="0">
                  <a:latin typeface="Arial Unicode MS" pitchFamily="34" charset="-128"/>
                  <a:ea typeface="Arial Unicode MS" pitchFamily="34" charset="-128"/>
                  <a:cs typeface="Arial Unicode MS" pitchFamily="34" charset="-128"/>
                </a:rPr>
                <a:t>-Smaller</a:t>
              </a:r>
              <a:endParaRPr lang="en-IN" b="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990600" y="457200"/>
              <a:ext cx="7757252" cy="6032421"/>
            </a:xfrm>
            <a:prstGeom prst="rect">
              <a:avLst/>
            </a:prstGeom>
            <a:noFill/>
          </p:spPr>
          <p:txBody>
            <a:bodyPr wrap="none" rtlCol="0">
              <a:spAutoFit/>
            </a:bodyPr>
            <a:lstStyle/>
            <a:p>
              <a:pPr marL="228600" indent="-228600"/>
              <a:r>
                <a:rPr lang="en-US" sz="1200" dirty="0" smtClean="0">
                  <a:latin typeface="Arial Unicode MS" pitchFamily="34" charset="-128"/>
                  <a:ea typeface="Arial Unicode MS" pitchFamily="34" charset="-128"/>
                  <a:cs typeface="Arial Unicode MS" pitchFamily="34" charset="-128"/>
                </a:rPr>
                <a:t>(1) </a:t>
              </a:r>
              <a:r>
                <a:rPr lang="en-US" sz="1200" i="1" dirty="0" err="1" smtClean="0">
                  <a:latin typeface="Arial Unicode MS" pitchFamily="34" charset="-128"/>
                  <a:ea typeface="Arial Unicode MS" pitchFamily="34" charset="-128"/>
                  <a:cs typeface="Arial Unicode MS" pitchFamily="34" charset="-128"/>
                </a:rPr>
                <a:t>Sansk</a:t>
              </a:r>
              <a:r>
                <a:rPr lang="en-US" sz="1200" i="1" dirty="0" err="1" smtClean="0">
                  <a:latin typeface="Arial Unicode MS"/>
                  <a:ea typeface="Arial Unicode MS"/>
                  <a:cs typeface="Arial Unicode MS"/>
                </a:rPr>
                <a:t>āra</a:t>
              </a:r>
              <a:r>
                <a:rPr lang="en-US" sz="1200" i="1" dirty="0" smtClean="0">
                  <a:latin typeface="Arial Unicode MS"/>
                  <a:ea typeface="Arial Unicode MS"/>
                  <a:cs typeface="Arial Unicode MS"/>
                </a:rPr>
                <a:t>-</a:t>
              </a:r>
              <a:r>
                <a:rPr lang="en-US" sz="1200" i="1" dirty="0" err="1" smtClean="0">
                  <a:latin typeface="Arial Unicode MS"/>
                  <a:ea typeface="Arial Unicode MS"/>
                  <a:cs typeface="Arial Unicode MS"/>
                </a:rPr>
                <a:t>yugas</a:t>
              </a:r>
              <a:r>
                <a:rPr lang="en-US" sz="1200" dirty="0" smtClean="0">
                  <a:latin typeface="Arial Unicode MS"/>
                  <a:ea typeface="Arial Unicode MS"/>
                  <a:cs typeface="Arial Unicode MS"/>
                </a:rPr>
                <a:t>-This is period taken by a man in completing his education. This is of 5 types-</a:t>
              </a:r>
            </a:p>
            <a:p>
              <a:pPr marL="228600" indent="-228600"/>
              <a:r>
                <a:rPr lang="en-US" sz="1200" dirty="0" smtClean="0">
                  <a:latin typeface="Arial Unicode MS"/>
                  <a:ea typeface="Arial Unicode MS"/>
                  <a:cs typeface="Arial Unicode MS"/>
                </a:rPr>
                <a:t>(a) </a:t>
              </a:r>
              <a:r>
                <a:rPr lang="en-US" sz="1200" i="1" dirty="0" err="1" smtClean="0">
                  <a:latin typeface="Arial Unicode MS"/>
                  <a:ea typeface="Arial Unicode MS"/>
                  <a:cs typeface="Arial Unicode MS"/>
                </a:rPr>
                <a:t>Gopada</a:t>
              </a:r>
              <a:r>
                <a:rPr lang="en-US" sz="1200" i="1" dirty="0" smtClean="0">
                  <a:latin typeface="Arial Unicode MS"/>
                  <a:ea typeface="Arial Unicode MS"/>
                  <a:cs typeface="Arial Unicode MS"/>
                </a:rPr>
                <a:t>-</a:t>
              </a:r>
              <a:r>
                <a:rPr lang="en-US" sz="1200" i="1" dirty="0" err="1" smtClean="0">
                  <a:latin typeface="Arial Unicode MS"/>
                  <a:ea typeface="Arial Unicode MS"/>
                  <a:cs typeface="Arial Unicode MS"/>
                </a:rPr>
                <a:t>yuga</a:t>
              </a:r>
              <a:r>
                <a:rPr lang="en-US" sz="1200" dirty="0" smtClean="0">
                  <a:latin typeface="Arial Unicode MS"/>
                  <a:ea typeface="Arial Unicode MS"/>
                  <a:cs typeface="Arial Unicode MS"/>
                </a:rPr>
                <a:t>-Like 4 feet of a cow, it has 4 years. It starts with </a:t>
              </a:r>
              <a:r>
                <a:rPr lang="en-US" sz="1200" i="1" dirty="0" smtClean="0">
                  <a:latin typeface="Arial Unicode MS"/>
                  <a:ea typeface="Arial Unicode MS"/>
                  <a:cs typeface="Arial Unicode MS"/>
                </a:rPr>
                <a:t>Go-</a:t>
              </a:r>
              <a:r>
                <a:rPr lang="en-US" sz="1200" i="1" dirty="0" err="1" smtClean="0">
                  <a:latin typeface="Arial Unicode MS"/>
                  <a:ea typeface="Arial Unicode MS"/>
                  <a:cs typeface="Arial Unicode MS"/>
                </a:rPr>
                <a:t>dhūli</a:t>
              </a:r>
              <a:r>
                <a:rPr lang="en-US" sz="1200" dirty="0" smtClean="0">
                  <a:latin typeface="Arial Unicode MS"/>
                  <a:ea typeface="Arial Unicode MS"/>
                  <a:cs typeface="Arial Unicode MS"/>
                </a:rPr>
                <a:t>, i.e. sun set when dust</a:t>
              </a:r>
            </a:p>
            <a:p>
              <a:pPr marL="228600" indent="-228600"/>
              <a:r>
                <a:rPr lang="en-US" sz="1200" dirty="0" smtClean="0">
                  <a:latin typeface="Arial Unicode MS"/>
                  <a:ea typeface="Arial Unicode MS"/>
                  <a:cs typeface="Arial Unicode MS"/>
                </a:rPr>
                <a:t>Is raised due to cows returning after grazing. Year 1 is </a:t>
              </a:r>
              <a:r>
                <a:rPr lang="en-US" sz="1200" i="1" dirty="0" smtClean="0">
                  <a:latin typeface="Arial Unicode MS"/>
                  <a:ea typeface="Arial Unicode MS"/>
                  <a:cs typeface="Arial Unicode MS"/>
                </a:rPr>
                <a:t>Kali</a:t>
              </a:r>
              <a:r>
                <a:rPr lang="en-US" sz="1200" dirty="0" smtClean="0">
                  <a:latin typeface="Arial Unicode MS"/>
                  <a:ea typeface="Arial Unicode MS"/>
                  <a:cs typeface="Arial Unicode MS"/>
                </a:rPr>
                <a:t> (start of count) which will end at midnight </a:t>
              </a:r>
            </a:p>
            <a:p>
              <a:pPr marL="228600" indent="-228600"/>
              <a:r>
                <a:rPr lang="en-US" sz="1200" dirty="0" smtClean="0">
                  <a:latin typeface="Arial Unicode MS"/>
                  <a:ea typeface="Arial Unicode MS"/>
                  <a:cs typeface="Arial Unicode MS"/>
                </a:rPr>
                <a:t>after 365 days-hence </a:t>
              </a:r>
              <a:r>
                <a:rPr lang="en-US" sz="1200" i="1" dirty="0" smtClean="0">
                  <a:latin typeface="Arial Unicode MS"/>
                  <a:ea typeface="Arial Unicode MS"/>
                  <a:cs typeface="Arial Unicode MS"/>
                </a:rPr>
                <a:t>Kali</a:t>
              </a:r>
              <a:r>
                <a:rPr lang="en-US" sz="1200" dirty="0" smtClean="0">
                  <a:latin typeface="Arial Unicode MS"/>
                  <a:ea typeface="Arial Unicode MS"/>
                  <a:cs typeface="Arial Unicode MS"/>
                </a:rPr>
                <a:t> is called sleeping. Year 2 is </a:t>
              </a:r>
              <a:r>
                <a:rPr lang="en-US" sz="1200" i="1" dirty="0" err="1" smtClean="0">
                  <a:latin typeface="Arial Unicode MS"/>
                  <a:ea typeface="Arial Unicode MS"/>
                  <a:cs typeface="Arial Unicode MS"/>
                </a:rPr>
                <a:t>Dvāpara</a:t>
              </a:r>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dvā</a:t>
              </a:r>
              <a:r>
                <a:rPr lang="en-US" sz="1200" dirty="0" smtClean="0">
                  <a:latin typeface="Arial Unicode MS"/>
                  <a:ea typeface="Arial Unicode MS"/>
                  <a:cs typeface="Arial Unicode MS"/>
                </a:rPr>
                <a:t> = 2), which will end after 366 </a:t>
              </a:r>
            </a:p>
            <a:p>
              <a:pPr marL="228600" indent="-228600"/>
              <a:r>
                <a:rPr lang="en-US" sz="1200" dirty="0" smtClean="0">
                  <a:latin typeface="Arial Unicode MS"/>
                  <a:ea typeface="Arial Unicode MS"/>
                  <a:cs typeface="Arial Unicode MS"/>
                </a:rPr>
                <a:t>Days at sunrise. Thus is called awaken. Year 3 is </a:t>
              </a:r>
              <a:r>
                <a:rPr lang="en-US" sz="1200" i="1" dirty="0" err="1" smtClean="0">
                  <a:latin typeface="Arial Unicode MS"/>
                  <a:ea typeface="Arial Unicode MS"/>
                  <a:cs typeface="Arial Unicode MS"/>
                </a:rPr>
                <a:t>Tretā</a:t>
              </a:r>
              <a:r>
                <a:rPr lang="en-US" sz="1200" dirty="0" smtClean="0">
                  <a:latin typeface="Arial Unicode MS"/>
                  <a:ea typeface="Arial Unicode MS"/>
                  <a:cs typeface="Arial Unicode MS"/>
                </a:rPr>
                <a:t> </a:t>
              </a:r>
              <a:r>
                <a:rPr lang="en-US" sz="1200" i="1" dirty="0" smtClean="0">
                  <a:latin typeface="Arial Unicode MS"/>
                  <a:ea typeface="Arial Unicode MS"/>
                  <a:cs typeface="Arial Unicode MS"/>
                </a:rPr>
                <a:t>(tri </a:t>
              </a:r>
              <a:r>
                <a:rPr lang="en-US" sz="1200" dirty="0" smtClean="0">
                  <a:latin typeface="Arial Unicode MS"/>
                  <a:ea typeface="Arial Unicode MS"/>
                  <a:cs typeface="Arial Unicode MS"/>
                </a:rPr>
                <a:t>=3), which ends after 365 days at noon</a:t>
              </a:r>
            </a:p>
            <a:p>
              <a:pPr marL="228600" indent="-228600"/>
              <a:r>
                <a:rPr lang="en-US" sz="1200" dirty="0" smtClean="0">
                  <a:latin typeface="Arial Unicode MS"/>
                  <a:ea typeface="Arial Unicode MS"/>
                  <a:cs typeface="Arial Unicode MS"/>
                </a:rPr>
                <a:t>when people are standing. Cycle is completed in year 4, called </a:t>
              </a:r>
              <a:r>
                <a:rPr lang="en-US" sz="1200" i="1" dirty="0" smtClean="0">
                  <a:latin typeface="Arial Unicode MS"/>
                  <a:ea typeface="Arial Unicode MS"/>
                  <a:cs typeface="Arial Unicode MS"/>
                </a:rPr>
                <a:t>K</a:t>
              </a:r>
              <a:r>
                <a:rPr lang="lv-LV" sz="1200" i="1" dirty="0" smtClean="0">
                  <a:latin typeface="Arial Unicode MS"/>
                  <a:ea typeface="Arial Unicode MS"/>
                  <a:cs typeface="Arial Unicode MS"/>
                </a:rPr>
                <a:t>ŗ</a:t>
              </a:r>
              <a:r>
                <a:rPr lang="en-US" sz="1200" i="1" dirty="0" err="1" smtClean="0">
                  <a:latin typeface="Arial Unicode MS"/>
                  <a:ea typeface="Arial Unicode MS"/>
                  <a:cs typeface="Arial Unicode MS"/>
                </a:rPr>
                <a:t>ta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(=completed) again at sun-set.</a:t>
              </a:r>
            </a:p>
            <a:p>
              <a:pPr marL="228600" indent="-228600"/>
              <a:r>
                <a:rPr lang="en-US" sz="1400" dirty="0" smtClean="0">
                  <a:latin typeface="Arial Unicode MS"/>
                  <a:ea typeface="Arial Unicode MS"/>
                  <a:cs typeface="Arial Unicode MS"/>
                </a:rPr>
                <a:t>क</a:t>
              </a:r>
              <a:r>
                <a:rPr lang="hi-IN" sz="1400" dirty="0" smtClean="0">
                  <a:latin typeface="Arial Unicode MS"/>
                  <a:ea typeface="Arial Unicode MS"/>
                  <a:cs typeface="Arial Unicode MS"/>
                </a:rPr>
                <a:t>लिः</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शयानो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भवति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सञ्जिहानस्तु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द्वापरः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उत्तिष्ठन्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त्रेता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भवति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कृतं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सम्पद्यते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चरन्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ऐतरेय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ब्राह्मण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७</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१३</a:t>
              </a:r>
              <a:r>
                <a:rPr lang="en-US" sz="14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(b) 5 year </a:t>
              </a:r>
              <a:r>
                <a:rPr lang="en-US" sz="1200" i="1" dirty="0" err="1" smtClean="0">
                  <a:latin typeface="Arial Unicode MS"/>
                  <a:ea typeface="Arial Unicode MS"/>
                  <a:cs typeface="Arial Unicode MS"/>
                </a:rPr>
                <a:t>yuga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Yājuşa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jyotişa</a:t>
              </a:r>
              <a:r>
                <a:rPr lang="en-US" sz="1200" dirty="0" smtClean="0">
                  <a:latin typeface="Arial Unicode MS"/>
                  <a:ea typeface="Arial Unicode MS"/>
                  <a:cs typeface="Arial Unicode MS"/>
                </a:rPr>
                <a:t> gives 5 year </a:t>
              </a:r>
              <a:r>
                <a:rPr lang="en-US" sz="1200" i="1" dirty="0" err="1" smtClean="0">
                  <a:latin typeface="Arial Unicode MS"/>
                  <a:ea typeface="Arial Unicode MS"/>
                  <a:cs typeface="Arial Unicode MS"/>
                </a:rPr>
                <a:t>yuga</a:t>
              </a:r>
              <a:r>
                <a:rPr lang="en-US" sz="1200" dirty="0" smtClean="0">
                  <a:latin typeface="Arial Unicode MS"/>
                  <a:ea typeface="Arial Unicode MS"/>
                  <a:cs typeface="Arial Unicode MS"/>
                </a:rPr>
                <a:t>. 5 such </a:t>
              </a:r>
              <a:r>
                <a:rPr lang="en-US" sz="1200" i="1" dirty="0" err="1" smtClean="0">
                  <a:latin typeface="Arial Unicode MS"/>
                  <a:ea typeface="Arial Unicode MS"/>
                  <a:cs typeface="Arial Unicode MS"/>
                </a:rPr>
                <a:t>yugas</a:t>
              </a:r>
              <a:r>
                <a:rPr lang="en-US" sz="1200" dirty="0" smtClean="0">
                  <a:latin typeface="Arial Unicode MS"/>
                  <a:ea typeface="Arial Unicode MS"/>
                  <a:cs typeface="Arial Unicode MS"/>
                </a:rPr>
                <a:t> have 6 omitted years, making a bigger</a:t>
              </a:r>
            </a:p>
            <a:p>
              <a:pPr marL="228600" indent="-228600"/>
              <a:r>
                <a:rPr lang="en-US" sz="1200" i="1" dirty="0" err="1" smtClean="0">
                  <a:latin typeface="Arial Unicode MS"/>
                  <a:ea typeface="Arial Unicode MS"/>
                  <a:cs typeface="Arial Unicode MS"/>
                </a:rPr>
                <a:t>yuga</a:t>
              </a:r>
              <a:r>
                <a:rPr lang="en-US" sz="1200" dirty="0" smtClean="0">
                  <a:latin typeface="Arial Unicode MS"/>
                  <a:ea typeface="Arial Unicode MS"/>
                  <a:cs typeface="Arial Unicode MS"/>
                </a:rPr>
                <a:t> of 19 years. ( c) 12year </a:t>
              </a:r>
              <a:r>
                <a:rPr lang="en-US" sz="1200" i="1" dirty="0" err="1" smtClean="0">
                  <a:latin typeface="Arial Unicode MS"/>
                  <a:ea typeface="Arial Unicode MS"/>
                  <a:cs typeface="Arial Unicode MS"/>
                </a:rPr>
                <a:t>yuga</a:t>
              </a:r>
              <a:r>
                <a:rPr lang="en-US" sz="1200" dirty="0" smtClean="0">
                  <a:latin typeface="Arial Unicode MS"/>
                  <a:ea typeface="Arial Unicode MS"/>
                  <a:cs typeface="Arial Unicode MS"/>
                </a:rPr>
                <a:t>-It is rotation period of Jupiter and is taken as standard for teaching of Vedas.</a:t>
              </a:r>
            </a:p>
            <a:p>
              <a:pPr marL="228600" indent="-228600"/>
              <a:r>
                <a:rPr lang="en-US" sz="1200" dirty="0" smtClean="0">
                  <a:latin typeface="Arial Unicode MS"/>
                  <a:ea typeface="Arial Unicode MS"/>
                  <a:cs typeface="Arial Unicode MS"/>
                </a:rPr>
                <a:t>(d) 19 year </a:t>
              </a:r>
              <a:r>
                <a:rPr lang="en-US" sz="1200" i="1" dirty="0" err="1" smtClean="0">
                  <a:latin typeface="Arial Unicode MS"/>
                  <a:ea typeface="Arial Unicode MS"/>
                  <a:cs typeface="Arial Unicode MS"/>
                </a:rPr>
                <a:t>yuga</a:t>
              </a:r>
              <a:r>
                <a:rPr lang="en-US" sz="1200" dirty="0" err="1" smtClean="0">
                  <a:latin typeface="Arial Unicode MS"/>
                  <a:ea typeface="Arial Unicode MS"/>
                  <a:cs typeface="Arial Unicode MS"/>
                </a:rPr>
                <a:t>-</a:t>
              </a:r>
              <a:r>
                <a:rPr lang="en-US" sz="1200" i="1" dirty="0" err="1" smtClean="0">
                  <a:latin typeface="Arial Unicode MS"/>
                  <a:ea typeface="Arial Unicode MS"/>
                  <a:cs typeface="Arial Unicode MS"/>
                </a:rPr>
                <a:t>Ŗk-jyotişa</a:t>
              </a:r>
              <a:r>
                <a:rPr lang="en-US" sz="1200" dirty="0" smtClean="0">
                  <a:latin typeface="Arial Unicode MS"/>
                  <a:ea typeface="Arial Unicode MS"/>
                  <a:cs typeface="Arial Unicode MS"/>
                </a:rPr>
                <a:t> gives 19 year </a:t>
              </a:r>
              <a:r>
                <a:rPr lang="en-US" sz="1200" i="1" dirty="0" err="1" smtClean="0">
                  <a:latin typeface="Arial Unicode MS"/>
                  <a:ea typeface="Arial Unicode MS"/>
                  <a:cs typeface="Arial Unicode MS"/>
                </a:rPr>
                <a:t>yuga</a:t>
              </a:r>
              <a:r>
                <a:rPr lang="en-US" sz="1200" dirty="0" smtClean="0">
                  <a:latin typeface="Arial Unicode MS"/>
                  <a:ea typeface="Arial Unicode MS"/>
                  <a:cs typeface="Arial Unicode MS"/>
                </a:rPr>
                <a:t> with 7 extra lunar months which tallies with solar year</a:t>
              </a:r>
            </a:p>
            <a:p>
              <a:pPr marL="228600" indent="-228600"/>
              <a:r>
                <a:rPr lang="en-US" sz="1200" dirty="0" smtClean="0">
                  <a:latin typeface="Arial Unicode MS"/>
                  <a:ea typeface="Arial Unicode MS"/>
                  <a:cs typeface="Arial Unicode MS"/>
                </a:rPr>
                <a:t>within 2 hours (See </a:t>
              </a:r>
              <a:r>
                <a:rPr lang="en-US" sz="1200" i="1" dirty="0" err="1" smtClean="0">
                  <a:latin typeface="Arial Unicode MS"/>
                  <a:ea typeface="Arial Unicode MS"/>
                  <a:cs typeface="Arial Unicode MS"/>
                </a:rPr>
                <a:t>Vedānga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jyotişa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by P.V. </a:t>
              </a:r>
              <a:r>
                <a:rPr lang="en-US" sz="1200" dirty="0" err="1" smtClean="0">
                  <a:latin typeface="Arial Unicode MS"/>
                  <a:ea typeface="Arial Unicode MS"/>
                  <a:cs typeface="Arial Unicode MS"/>
                </a:rPr>
                <a:t>Holay</a:t>
              </a:r>
              <a:r>
                <a:rPr lang="en-US" sz="1200" dirty="0" smtClean="0">
                  <a:latin typeface="Arial Unicode MS"/>
                  <a:ea typeface="Arial Unicode MS"/>
                  <a:cs typeface="Arial Unicode MS"/>
                </a:rPr>
                <a:t>, Nagpur, 1985)</a:t>
              </a:r>
            </a:p>
            <a:p>
              <a:pPr marL="228600" indent="-228600"/>
              <a:r>
                <a:rPr lang="en-US" sz="1200" dirty="0" smtClean="0">
                  <a:latin typeface="Arial Unicode MS"/>
                  <a:ea typeface="Arial Unicode MS"/>
                  <a:cs typeface="Arial Unicode MS"/>
                </a:rPr>
                <a:t>(e) Eclipse </a:t>
              </a:r>
              <a:r>
                <a:rPr lang="en-US" sz="1200" i="1" dirty="0" err="1" smtClean="0">
                  <a:latin typeface="Arial Unicode MS"/>
                  <a:ea typeface="Arial Unicode MS"/>
                  <a:cs typeface="Arial Unicode MS"/>
                </a:rPr>
                <a:t>yuga</a:t>
              </a:r>
              <a:r>
                <a:rPr lang="en-US" sz="1200" dirty="0" smtClean="0">
                  <a:latin typeface="Arial Unicode MS"/>
                  <a:ea typeface="Arial Unicode MS"/>
                  <a:cs typeface="Arial Unicode MS"/>
                </a:rPr>
                <a:t>- this is by joint motion of sun and </a:t>
              </a:r>
              <a:r>
                <a:rPr lang="en-US" sz="1200" i="1" dirty="0" err="1" smtClean="0">
                  <a:latin typeface="Arial Unicode MS"/>
                  <a:ea typeface="Arial Unicode MS"/>
                  <a:cs typeface="Arial Unicode MS"/>
                </a:rPr>
                <a:t>Rāhu</a:t>
              </a:r>
              <a:r>
                <a:rPr lang="en-US" sz="1200" dirty="0" smtClean="0">
                  <a:latin typeface="Arial Unicode MS"/>
                  <a:ea typeface="Arial Unicode MS"/>
                  <a:cs typeface="Arial Unicode MS"/>
                </a:rPr>
                <a:t> in 18 years 10.5 days. Its half period of 3339</a:t>
              </a:r>
            </a:p>
            <a:p>
              <a:pPr marL="228600" indent="-228600"/>
              <a:r>
                <a:rPr lang="en-US" sz="1200" i="1" dirty="0" err="1" smtClean="0">
                  <a:latin typeface="Arial Unicode MS"/>
                  <a:ea typeface="Arial Unicode MS"/>
                  <a:cs typeface="Arial Unicode MS"/>
                </a:rPr>
                <a:t>tithis</a:t>
              </a:r>
              <a:r>
                <a:rPr lang="en-US" sz="1200" dirty="0" smtClean="0">
                  <a:latin typeface="Arial Unicode MS"/>
                  <a:ea typeface="Arial Unicode MS"/>
                  <a:cs typeface="Arial Unicode MS"/>
                </a:rPr>
                <a:t> is also cycle of eclipse indicated in </a:t>
              </a:r>
              <a:r>
                <a:rPr lang="en-US" sz="1200" i="1" dirty="0" err="1" smtClean="0">
                  <a:latin typeface="Arial Unicode MS"/>
                  <a:ea typeface="Arial Unicode MS"/>
                  <a:cs typeface="Arial Unicode MS"/>
                </a:rPr>
                <a:t>Ŗk</a:t>
              </a:r>
              <a:r>
                <a:rPr lang="en-US" sz="1200" dirty="0" smtClean="0">
                  <a:latin typeface="Arial Unicode MS"/>
                  <a:ea typeface="Arial Unicode MS"/>
                  <a:cs typeface="Arial Unicode MS"/>
                </a:rPr>
                <a:t> (3/9/9, 10/52/6).</a:t>
              </a:r>
            </a:p>
            <a:p>
              <a:pPr marL="228600" indent="-228600"/>
              <a:r>
                <a:rPr lang="en-US" sz="1400" dirty="0" smtClean="0">
                  <a:latin typeface="Arial Unicode MS"/>
                  <a:ea typeface="Arial Unicode MS"/>
                  <a:cs typeface="Arial Unicode MS"/>
                </a:rPr>
                <a:t>त</a:t>
              </a:r>
              <a:r>
                <a:rPr lang="hi-IN" sz="1400" dirty="0" smtClean="0">
                  <a:latin typeface="Arial Unicode MS"/>
                  <a:ea typeface="Arial Unicode MS"/>
                  <a:cs typeface="Arial Unicode MS"/>
                </a:rPr>
                <a:t>्रीणि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शतानि</a:t>
              </a:r>
              <a:r>
                <a:rPr lang="en-US" sz="1400" dirty="0" smtClean="0">
                  <a:latin typeface="Arial Unicode MS"/>
                  <a:ea typeface="Arial Unicode MS"/>
                  <a:cs typeface="Arial Unicode MS"/>
                </a:rPr>
                <a:t> त</a:t>
              </a:r>
              <a:r>
                <a:rPr lang="hi-IN" sz="1400" dirty="0" smtClean="0">
                  <a:latin typeface="Arial Unicode MS"/>
                  <a:ea typeface="Arial Unicode MS"/>
                  <a:cs typeface="Arial Unicode MS"/>
                </a:rPr>
                <a:t>्रीणि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सहस्राण्यग्निं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त्रिंशच्च</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देवा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नव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चा</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सपर्यन्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ऋक्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१०</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५२</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६</a:t>
              </a:r>
              <a:r>
                <a:rPr lang="en-US" sz="1400" dirty="0" smtClean="0">
                  <a:latin typeface="Arial Unicode MS"/>
                  <a:ea typeface="Arial Unicode MS"/>
                  <a:cs typeface="Arial Unicode MS"/>
                </a:rPr>
                <a:t>)</a:t>
              </a:r>
            </a:p>
            <a:p>
              <a:pPr marL="228600" indent="-228600"/>
              <a:r>
                <a:rPr lang="en-US" sz="1200" dirty="0" smtClean="0">
                  <a:latin typeface="Arial Unicode MS" pitchFamily="34" charset="-128"/>
                  <a:ea typeface="Arial Unicode MS" pitchFamily="34" charset="-128"/>
                  <a:cs typeface="Arial Unicode MS" pitchFamily="34" charset="-128"/>
                </a:rPr>
                <a:t>(2) Human </a:t>
              </a:r>
              <a:r>
                <a:rPr lang="en-US" sz="1200" i="1" dirty="0" err="1" smtClean="0">
                  <a:latin typeface="Arial Unicode MS" pitchFamily="34" charset="-128"/>
                  <a:ea typeface="Arial Unicode MS" pitchFamily="34" charset="-128"/>
                  <a:cs typeface="Arial Unicode MS" pitchFamily="34" charset="-128"/>
                </a:rPr>
                <a:t>yuga</a:t>
              </a:r>
              <a:r>
                <a:rPr lang="en-US" sz="1200" dirty="0" smtClean="0">
                  <a:latin typeface="Arial Unicode MS" pitchFamily="34" charset="-128"/>
                  <a:ea typeface="Arial Unicode MS" pitchFamily="34" charset="-128"/>
                  <a:cs typeface="Arial Unicode MS" pitchFamily="34" charset="-128"/>
                </a:rPr>
                <a:t>-(a) Normal working period of life is 60 years. This is cycle of Jupiter years in which Jupiter</a:t>
              </a:r>
            </a:p>
            <a:p>
              <a:pPr marL="228600" indent="-228600"/>
              <a:r>
                <a:rPr lang="en-US" sz="1200" dirty="0" smtClean="0">
                  <a:latin typeface="Arial Unicode MS" pitchFamily="34" charset="-128"/>
                  <a:ea typeface="Arial Unicode MS" pitchFamily="34" charset="-128"/>
                  <a:cs typeface="Arial Unicode MS" pitchFamily="34" charset="-128"/>
                </a:rPr>
                <a:t>and Saturn make 5 and 2 revolutions. This is called </a:t>
              </a:r>
              <a:r>
                <a:rPr lang="en-US" sz="1200" i="1" dirty="0" err="1" smtClean="0">
                  <a:latin typeface="Arial Unicode MS" pitchFamily="34" charset="-128"/>
                  <a:ea typeface="Arial Unicode MS" pitchFamily="34" charset="-128"/>
                  <a:cs typeface="Arial Unicode MS" pitchFamily="34" charset="-128"/>
                </a:rPr>
                <a:t>Angir</a:t>
              </a:r>
              <a:r>
                <a:rPr lang="en-US" sz="1200" i="1" dirty="0" err="1" smtClean="0">
                  <a:latin typeface="Arial Unicode MS"/>
                  <a:ea typeface="Arial Unicode MS"/>
                  <a:cs typeface="Arial Unicode MS"/>
                </a:rPr>
                <a:t>ā</a:t>
              </a:r>
              <a:r>
                <a:rPr lang="en-US" sz="1200" dirty="0" smtClean="0">
                  <a:latin typeface="Arial Unicode MS"/>
                  <a:ea typeface="Arial Unicode MS"/>
                  <a:cs typeface="Arial Unicode MS"/>
                </a:rPr>
                <a:t> period in Vedas.</a:t>
              </a:r>
            </a:p>
            <a:p>
              <a:pPr marL="228600" indent="-228600"/>
              <a:r>
                <a:rPr lang="en-US" sz="1400" dirty="0" smtClean="0">
                  <a:latin typeface="Arial Unicode MS"/>
                  <a:ea typeface="Arial Unicode MS"/>
                  <a:cs typeface="Arial Unicode MS"/>
                </a:rPr>
                <a:t>आ</a:t>
              </a:r>
              <a:r>
                <a:rPr lang="hi-IN" sz="1400" dirty="0" smtClean="0">
                  <a:latin typeface="Arial Unicode MS"/>
                  <a:ea typeface="Arial Unicode MS"/>
                  <a:cs typeface="Arial Unicode MS"/>
                </a:rPr>
                <a:t>दित्याश्च</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ह</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आङ्गिरसश्च</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स्वर्गे</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लोके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ऽस्पर्धन्त</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वयं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एष्यामो</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वयमिति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हाऽऽदित्याः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पूर्वे स्वर्ग</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लोकं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जग्मुः</a:t>
              </a:r>
              <a:r>
                <a:rPr lang="en-US" sz="1400" dirty="0" smtClean="0">
                  <a:latin typeface="Arial Unicode MS"/>
                  <a:ea typeface="Arial Unicode MS"/>
                  <a:cs typeface="Arial Unicode MS"/>
                </a:rPr>
                <a:t>, </a:t>
              </a:r>
            </a:p>
            <a:p>
              <a:pPr marL="228600" indent="-228600"/>
              <a:r>
                <a:rPr lang="hi-IN" sz="1400" dirty="0" smtClean="0">
                  <a:latin typeface="Arial Unicode MS"/>
                  <a:ea typeface="Arial Unicode MS"/>
                  <a:cs typeface="Arial Unicode MS"/>
                </a:rPr>
                <a:t>पश्चेवाङ्गिरसः</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षष्ट्यां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वर्षेषु</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ऐतरेय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ब्राह्मण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१८</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३</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७</a:t>
              </a:r>
              <a:r>
                <a:rPr lang="en-US" sz="1400" dirty="0" smtClean="0">
                  <a:latin typeface="Arial Unicode MS"/>
                  <a:ea typeface="Arial Unicode MS"/>
                  <a:cs typeface="Arial Unicode MS"/>
                </a:rPr>
                <a:t>) आ</a:t>
              </a:r>
              <a:r>
                <a:rPr lang="hi-IN" sz="1400" dirty="0" smtClean="0">
                  <a:latin typeface="Arial Unicode MS"/>
                  <a:ea typeface="Arial Unicode MS"/>
                  <a:cs typeface="Arial Unicode MS"/>
                </a:rPr>
                <a:t>दित्याश्चाङ्गिरसश्च</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सुवर्गे</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लोके</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ऽस्पर्धन्त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a:t>
              </a:r>
              <a:r>
                <a:rPr lang="en-US" sz="1400" dirty="0" smtClean="0">
                  <a:latin typeface="Arial Unicode MS"/>
                  <a:ea typeface="Arial Unicode MS"/>
                  <a:cs typeface="Arial Unicode MS"/>
                </a:rPr>
                <a:t> आ</a:t>
              </a:r>
              <a:r>
                <a:rPr lang="hi-IN" sz="1400" dirty="0" smtClean="0">
                  <a:latin typeface="Arial Unicode MS"/>
                  <a:ea typeface="Arial Unicode MS"/>
                  <a:cs typeface="Arial Unicode MS"/>
                </a:rPr>
                <a:t>दित्या</a:t>
              </a:r>
              <a:endParaRPr lang="en-US" sz="1400" dirty="0" smtClean="0">
                <a:latin typeface="Arial Unicode MS"/>
                <a:ea typeface="Arial Unicode MS"/>
                <a:cs typeface="Arial Unicode MS"/>
              </a:endParaRPr>
            </a:p>
            <a:p>
              <a:pPr marL="228600" indent="-228600"/>
              <a:r>
                <a:rPr lang="hi-IN" sz="1400" dirty="0" smtClean="0">
                  <a:latin typeface="Arial Unicode MS"/>
                  <a:ea typeface="Arial Unicode MS"/>
                  <a:cs typeface="Arial Unicode MS"/>
                </a:rPr>
                <a:t>एतं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पञ्चहोतारमपश्यन्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तैत्तिरीय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ब्राह्मण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२</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२</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३</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५</a:t>
              </a:r>
              <a:r>
                <a:rPr lang="en-US" sz="1400" dirty="0" smtClean="0">
                  <a:latin typeface="Arial Unicode MS"/>
                  <a:ea typeface="Arial Unicode MS"/>
                  <a:cs typeface="Arial Unicode MS"/>
                </a:rPr>
                <a:t>) </a:t>
              </a:r>
            </a:p>
            <a:p>
              <a:pPr marL="228600" indent="-228600"/>
              <a:r>
                <a:rPr lang="en-US" sz="1200" dirty="0" smtClean="0">
                  <a:latin typeface="Arial Unicode MS" pitchFamily="34" charset="-128"/>
                  <a:ea typeface="Arial Unicode MS" pitchFamily="34" charset="-128"/>
                  <a:cs typeface="Arial Unicode MS" pitchFamily="34" charset="-128"/>
                </a:rPr>
                <a:t>Here, </a:t>
              </a:r>
              <a:r>
                <a:rPr lang="en-US" sz="1200" i="1" dirty="0" err="1" smtClean="0">
                  <a:latin typeface="Arial Unicode MS"/>
                  <a:ea typeface="Arial Unicode MS"/>
                  <a:cs typeface="Arial Unicode MS"/>
                </a:rPr>
                <a:t>Āditya</a:t>
              </a:r>
              <a:r>
                <a:rPr lang="en-US" sz="1200" dirty="0" smtClean="0">
                  <a:latin typeface="Arial Unicode MS"/>
                  <a:ea typeface="Arial Unicode MS"/>
                  <a:cs typeface="Arial Unicode MS"/>
                </a:rPr>
                <a:t> =12, </a:t>
              </a:r>
              <a:r>
                <a:rPr lang="en-US" sz="1200" i="1" dirty="0" err="1" smtClean="0">
                  <a:latin typeface="Arial Unicode MS"/>
                  <a:ea typeface="Arial Unicode MS"/>
                  <a:cs typeface="Arial Unicode MS"/>
                </a:rPr>
                <a:t>Pañcha-hotā</a:t>
              </a:r>
              <a:r>
                <a:rPr lang="en-US" sz="1200" dirty="0" smtClean="0">
                  <a:latin typeface="Arial Unicode MS"/>
                  <a:ea typeface="Arial Unicode MS"/>
                  <a:cs typeface="Arial Unicode MS"/>
                </a:rPr>
                <a:t> =5 x 12 =60 years.</a:t>
              </a:r>
              <a:endParaRPr lang="en-US" sz="1600" dirty="0" smtClean="0">
                <a:latin typeface="SHREE-DEV7-0706" pitchFamily="2" charset="0"/>
                <a:ea typeface="Arial Unicode MS"/>
                <a:cs typeface="Arial Unicode MS"/>
              </a:endParaRPr>
            </a:p>
            <a:p>
              <a:pPr marL="228600" indent="-228600"/>
              <a:r>
                <a:rPr lang="en-US" sz="1200" dirty="0" smtClean="0">
                  <a:latin typeface="Arial Unicode MS"/>
                  <a:ea typeface="Arial Unicode MS"/>
                  <a:cs typeface="Arial Unicode MS"/>
                </a:rPr>
                <a:t>(b) Century year-It is indicated by </a:t>
              </a:r>
              <a:r>
                <a:rPr lang="en-US" sz="1200" i="1" dirty="0" err="1" smtClean="0">
                  <a:latin typeface="Arial Unicode MS"/>
                  <a:ea typeface="Arial Unicode MS"/>
                  <a:cs typeface="Arial Unicode MS"/>
                </a:rPr>
                <a:t>Saptarşi</a:t>
              </a:r>
              <a:r>
                <a:rPr lang="en-US" sz="1200" dirty="0" smtClean="0">
                  <a:latin typeface="Arial Unicode MS"/>
                  <a:ea typeface="Arial Unicode MS"/>
                  <a:cs typeface="Arial Unicode MS"/>
                </a:rPr>
                <a:t>, who remain 100 years in one star. The line joining 2 eastern </a:t>
              </a:r>
            </a:p>
            <a:p>
              <a:pPr marL="228600" indent="-228600"/>
              <a:r>
                <a:rPr lang="en-US" sz="1200" dirty="0" smtClean="0">
                  <a:latin typeface="Arial Unicode MS"/>
                  <a:ea typeface="Arial Unicode MS"/>
                  <a:cs typeface="Arial Unicode MS"/>
                </a:rPr>
                <a:t>stars joins zodiac in point whose location is star of</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Saptarşi</a:t>
              </a:r>
              <a:r>
                <a:rPr lang="en-US" sz="1200" dirty="0" smtClean="0">
                  <a:latin typeface="Arial Unicode MS"/>
                  <a:ea typeface="Arial Unicode MS"/>
                  <a:cs typeface="Arial Unicode MS"/>
                </a:rPr>
                <a:t> . It moves back @1 star (</a:t>
              </a:r>
              <a:r>
                <a:rPr lang="en-IN" sz="1200" dirty="0" smtClean="0"/>
                <a:t>13</a:t>
              </a:r>
              <a:r>
                <a:rPr lang="en-IN" sz="1200" baseline="30000" dirty="0" smtClean="0"/>
                <a:t>0</a:t>
              </a:r>
              <a:r>
                <a:rPr lang="en-IN" sz="1200" dirty="0" smtClean="0"/>
                <a:t>20’</a:t>
              </a:r>
              <a:r>
                <a:rPr lang="en-US" sz="1200" dirty="0" smtClean="0">
                  <a:latin typeface="Arial Unicode MS"/>
                  <a:ea typeface="Arial Unicode MS"/>
                  <a:cs typeface="Arial Unicode MS"/>
                </a:rPr>
                <a:t>) in 100 years.</a:t>
              </a:r>
            </a:p>
            <a:p>
              <a:pPr marL="228600" indent="-228600"/>
              <a:r>
                <a:rPr lang="en-US" sz="1200" dirty="0" smtClean="0">
                  <a:latin typeface="Arial Unicode MS"/>
                  <a:ea typeface="Arial Unicode MS"/>
                  <a:cs typeface="Arial Unicode MS"/>
                </a:rPr>
                <a:t>This is also obtained by combining  </a:t>
              </a:r>
              <a:r>
                <a:rPr lang="en-US" sz="1200" i="1" dirty="0" err="1" smtClean="0">
                  <a:latin typeface="Arial Unicode MS"/>
                  <a:ea typeface="Arial Unicode MS"/>
                  <a:cs typeface="Arial Unicode MS"/>
                </a:rPr>
                <a:t>yugas</a:t>
              </a:r>
              <a:r>
                <a:rPr lang="en-US" sz="1200" dirty="0" smtClean="0">
                  <a:latin typeface="Arial Unicode MS"/>
                  <a:ea typeface="Arial Unicode MS"/>
                  <a:cs typeface="Arial Unicode MS"/>
                </a:rPr>
                <a:t> of </a:t>
              </a:r>
              <a:r>
                <a:rPr lang="en-US" sz="1200" dirty="0" err="1" smtClean="0">
                  <a:latin typeface="Arial Unicode MS"/>
                  <a:ea typeface="Arial Unicode MS"/>
                  <a:cs typeface="Arial Unicode MS"/>
                </a:rPr>
                <a:t>Ŗk</a:t>
              </a:r>
              <a:r>
                <a:rPr lang="en-US" sz="1200" dirty="0" smtClean="0">
                  <a:latin typeface="Arial Unicode MS"/>
                  <a:ea typeface="Arial Unicode MS"/>
                  <a:cs typeface="Arial Unicode MS"/>
                </a:rPr>
                <a:t> of 5 x 19 =95 years when moon comes in same </a:t>
              </a:r>
              <a:r>
                <a:rPr lang="en-US" sz="1200" i="1" dirty="0" err="1" smtClean="0">
                  <a:latin typeface="Arial Unicode MS"/>
                  <a:ea typeface="Arial Unicode MS"/>
                  <a:cs typeface="Arial Unicode MS"/>
                </a:rPr>
                <a:t>nakśatra</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Adding 5 year </a:t>
              </a:r>
              <a:r>
                <a:rPr lang="en-US" sz="1200" i="1" dirty="0" err="1" smtClean="0">
                  <a:latin typeface="Arial Unicode MS"/>
                  <a:ea typeface="Arial Unicode MS"/>
                  <a:cs typeface="Arial Unicode MS"/>
                </a:rPr>
                <a:t>yuga</a:t>
              </a:r>
              <a:r>
                <a:rPr lang="en-US" sz="1200" dirty="0" smtClean="0">
                  <a:latin typeface="Arial Unicode MS"/>
                  <a:ea typeface="Arial Unicode MS"/>
                  <a:cs typeface="Arial Unicode MS"/>
                </a:rPr>
                <a:t> </a:t>
              </a:r>
              <a:r>
                <a:rPr lang="en-US" sz="1200" dirty="0" err="1" smtClean="0">
                  <a:latin typeface="Arial Unicode MS"/>
                  <a:ea typeface="Arial Unicode MS"/>
                  <a:cs typeface="Arial Unicode MS"/>
                </a:rPr>
                <a:t>of</a:t>
              </a:r>
              <a:r>
                <a:rPr lang="en-US" sz="1200" i="1" dirty="0" err="1" smtClean="0">
                  <a:latin typeface="Arial Unicode MS"/>
                  <a:ea typeface="Arial Unicode MS"/>
                  <a:cs typeface="Arial Unicode MS"/>
                </a:rPr>
                <a:t>Yājuşa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–moon will be 1 more. </a:t>
              </a:r>
              <a:r>
                <a:rPr lang="en-US" sz="1200" i="1" dirty="0" err="1" smtClean="0">
                  <a:latin typeface="Arial Unicode MS"/>
                  <a:ea typeface="Arial Unicode MS"/>
                  <a:cs typeface="Arial Unicode MS"/>
                </a:rPr>
                <a:t>Rājatarangi</a:t>
              </a:r>
              <a:r>
                <a:rPr lang="lv-LV" sz="1200" i="1" dirty="0" smtClean="0">
                  <a:latin typeface="Arial Unicode MS"/>
                  <a:ea typeface="Arial Unicode MS"/>
                  <a:cs typeface="Arial Unicode MS"/>
                </a:rPr>
                <a:t>ņī</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has called it </a:t>
              </a:r>
              <a:r>
                <a:rPr lang="en-US" sz="1200" i="1" dirty="0" err="1" smtClean="0">
                  <a:latin typeface="Arial Unicode MS"/>
                  <a:ea typeface="Arial Unicode MS"/>
                  <a:cs typeface="Arial Unicode MS"/>
                </a:rPr>
                <a:t>Laukika</a:t>
              </a:r>
              <a:r>
                <a:rPr lang="en-US" sz="1200" dirty="0" smtClean="0">
                  <a:latin typeface="Arial Unicode MS"/>
                  <a:ea typeface="Arial Unicode MS"/>
                  <a:cs typeface="Arial Unicode MS"/>
                </a:rPr>
                <a:t> era.</a:t>
              </a:r>
            </a:p>
            <a:p>
              <a:pPr marL="228600" indent="-228600"/>
              <a:r>
                <a:rPr lang="en-US" sz="1200" dirty="0" smtClean="0">
                  <a:latin typeface="Arial Unicode MS"/>
                  <a:ea typeface="Arial Unicode MS"/>
                  <a:cs typeface="Arial Unicode MS"/>
                </a:rPr>
                <a:t>(c) 120 years cycle is taken in cycle of periods of planets in astrology.</a:t>
              </a:r>
            </a:p>
            <a:p>
              <a:pPr marL="228600" indent="-228600"/>
              <a:r>
                <a:rPr lang="en-US" sz="1200" dirty="0" smtClean="0">
                  <a:latin typeface="Arial Unicode MS"/>
                  <a:ea typeface="Arial Unicode MS"/>
                  <a:cs typeface="Arial Unicode MS"/>
                </a:rPr>
                <a:t>(3) </a:t>
              </a:r>
              <a:r>
                <a:rPr lang="en-US" sz="1200" i="1" dirty="0" err="1" smtClean="0">
                  <a:latin typeface="Arial Unicode MS"/>
                  <a:ea typeface="Arial Unicode MS"/>
                  <a:cs typeface="Arial Unicode MS"/>
                </a:rPr>
                <a:t>Parivarta</a:t>
              </a:r>
              <a:r>
                <a:rPr lang="en-US" sz="1200" i="1" dirty="0" smtClean="0">
                  <a:latin typeface="Arial Unicode MS"/>
                  <a:ea typeface="Arial Unicode MS"/>
                  <a:cs typeface="Arial Unicode MS"/>
                </a:rPr>
                <a:t> Yuga-It </a:t>
              </a:r>
              <a:r>
                <a:rPr lang="en-US" sz="1200" dirty="0" smtClean="0">
                  <a:latin typeface="Arial Unicode MS"/>
                  <a:ea typeface="Arial Unicode MS"/>
                  <a:cs typeface="Arial Unicode MS"/>
                </a:rPr>
                <a:t>is </a:t>
              </a:r>
              <a:r>
                <a:rPr lang="en-US" sz="1200" i="1" dirty="0" err="1" smtClean="0">
                  <a:latin typeface="Arial Unicode MS"/>
                  <a:ea typeface="Arial Unicode MS"/>
                  <a:cs typeface="Arial Unicode MS"/>
                </a:rPr>
                <a:t>Divya</a:t>
              </a:r>
              <a:r>
                <a:rPr lang="en-US" sz="1200" dirty="0" smtClean="0">
                  <a:latin typeface="Arial Unicode MS"/>
                  <a:ea typeface="Arial Unicode MS"/>
                  <a:cs typeface="Arial Unicode MS"/>
                </a:rPr>
                <a:t> year of 360 years. </a:t>
              </a:r>
              <a:r>
                <a:rPr lang="en-US" sz="1200" i="1" dirty="0" err="1" smtClean="0">
                  <a:latin typeface="Arial Unicode MS"/>
                  <a:ea typeface="Arial Unicode MS"/>
                  <a:cs typeface="Arial Unicode MS"/>
                </a:rPr>
                <a:t>Vāyu</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purā</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(23/114-226) or </a:t>
              </a:r>
              <a:r>
                <a:rPr lang="en-US" sz="1200" i="1" dirty="0" err="1" smtClean="0">
                  <a:latin typeface="Arial Unicode MS"/>
                  <a:ea typeface="Arial Unicode MS"/>
                  <a:cs typeface="Arial Unicode MS"/>
                </a:rPr>
                <a:t>Kūrma</a:t>
              </a:r>
              <a:r>
                <a:rPr lang="en-US" sz="1200" dirty="0" smtClean="0">
                  <a:latin typeface="Arial Unicode MS"/>
                  <a:ea typeface="Arial Unicode MS"/>
                  <a:cs typeface="Arial Unicode MS"/>
                </a:rPr>
                <a:t> (chapter 52) has called</a:t>
              </a:r>
            </a:p>
            <a:p>
              <a:pPr marL="228600" indent="-228600"/>
              <a:r>
                <a:rPr lang="en-US" sz="1200" dirty="0" smtClean="0">
                  <a:latin typeface="Arial Unicode MS"/>
                  <a:ea typeface="Arial Unicode MS"/>
                  <a:cs typeface="Arial Unicode MS"/>
                </a:rPr>
                <a:t> it parts of </a:t>
              </a:r>
              <a:r>
                <a:rPr lang="en-US" sz="1200" i="1" dirty="0" err="1" smtClean="0">
                  <a:latin typeface="Arial Unicode MS"/>
                  <a:ea typeface="Arial Unicode MS"/>
                  <a:cs typeface="Arial Unicode MS"/>
                </a:rPr>
                <a:t>Dvāpara</a:t>
              </a:r>
              <a:r>
                <a:rPr lang="en-US" sz="1200" dirty="0" smtClean="0">
                  <a:latin typeface="Arial Unicode MS"/>
                  <a:ea typeface="Arial Unicode MS"/>
                  <a:cs typeface="Arial Unicode MS"/>
                </a:rPr>
                <a:t> or </a:t>
              </a:r>
              <a:r>
                <a:rPr lang="en-US" sz="1200" i="1" dirty="0" err="1" smtClean="0">
                  <a:latin typeface="Arial Unicode MS"/>
                  <a:ea typeface="Arial Unicode MS"/>
                  <a:cs typeface="Arial Unicode MS"/>
                </a:rPr>
                <a:t>Parivarta</a:t>
              </a:r>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Brahmā</a:t>
              </a:r>
              <a:r>
                <a:rPr lang="lv-LV" sz="1200" i="1" dirty="0" smtClean="0">
                  <a:latin typeface="Arial Unicode MS"/>
                  <a:ea typeface="Arial Unicode MS"/>
                  <a:cs typeface="Arial Unicode MS"/>
                </a:rPr>
                <a:t>ņɖ</a:t>
              </a:r>
              <a:r>
                <a:rPr lang="en-US" sz="1200" i="1" dirty="0" smtClean="0">
                  <a:latin typeface="Arial Unicode MS"/>
                  <a:ea typeface="Arial Unicode MS"/>
                  <a:cs typeface="Arial Unicode MS"/>
                </a:rPr>
                <a:t>a </a:t>
              </a:r>
              <a:r>
                <a:rPr lang="en-US" sz="1200" i="1" dirty="0" err="1" smtClean="0">
                  <a:latin typeface="Arial Unicode MS"/>
                  <a:ea typeface="Arial Unicode MS"/>
                  <a:cs typeface="Arial Unicode MS"/>
                </a:rPr>
                <a:t>pur</a:t>
              </a:r>
              <a:r>
                <a:rPr lang="lv-LV" sz="1200" i="1" dirty="0" smtClean="0">
                  <a:latin typeface="Arial Unicode MS"/>
                  <a:ea typeface="Arial Unicode MS"/>
                  <a:cs typeface="Arial Unicode MS"/>
                </a:rPr>
                <a:t>āņ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(1/2/29/19) tells </a:t>
              </a:r>
              <a:r>
                <a:rPr lang="en-US" sz="1200" i="1" dirty="0" smtClean="0">
                  <a:latin typeface="Arial Unicode MS"/>
                  <a:ea typeface="Arial Unicode MS"/>
                  <a:cs typeface="Arial Unicode MS"/>
                </a:rPr>
                <a:t>Yuga</a:t>
              </a:r>
              <a:r>
                <a:rPr lang="en-US" sz="1200" dirty="0" smtClean="0">
                  <a:latin typeface="Arial Unicode MS"/>
                  <a:ea typeface="Arial Unicode MS"/>
                  <a:cs typeface="Arial Unicode MS"/>
                </a:rPr>
                <a:t> of 2600 years and at (1/2/9/36,37)</a:t>
              </a:r>
            </a:p>
            <a:p>
              <a:pPr marL="228600" indent="-228600"/>
              <a:r>
                <a:rPr lang="en-US" sz="1200" dirty="0" smtClean="0">
                  <a:latin typeface="Arial Unicode MS"/>
                  <a:ea typeface="Arial Unicode MS"/>
                  <a:cs typeface="Arial Unicode MS"/>
                </a:rPr>
                <a:t>Calls the same as </a:t>
              </a:r>
              <a:r>
                <a:rPr lang="en-US" sz="1200" i="1" dirty="0" err="1" smtClean="0">
                  <a:latin typeface="Arial Unicode MS"/>
                  <a:ea typeface="Arial Unicode MS"/>
                  <a:cs typeface="Arial Unicode MS"/>
                </a:rPr>
                <a:t>manvantara</a:t>
              </a:r>
              <a:r>
                <a:rPr lang="en-US" sz="1200" dirty="0" smtClean="0">
                  <a:latin typeface="Arial Unicode MS"/>
                  <a:ea typeface="Arial Unicode MS"/>
                  <a:cs typeface="Arial Unicode MS"/>
                </a:rPr>
                <a:t> of 71 </a:t>
              </a:r>
              <a:r>
                <a:rPr lang="en-US" sz="1200" i="1" dirty="0" err="1" smtClean="0">
                  <a:latin typeface="Arial Unicode MS"/>
                  <a:ea typeface="Arial Unicode MS"/>
                  <a:cs typeface="Arial Unicode MS"/>
                </a:rPr>
                <a:t>yugas</a:t>
              </a:r>
              <a:r>
                <a:rPr lang="en-US" sz="1200" dirty="0" smtClean="0">
                  <a:latin typeface="Arial Unicode MS"/>
                  <a:ea typeface="Arial Unicode MS"/>
                  <a:cs typeface="Arial Unicode MS"/>
                </a:rPr>
                <a:t> where 1 </a:t>
              </a:r>
              <a:r>
                <a:rPr lang="en-US" sz="1200" i="1" dirty="0" err="1" smtClean="0">
                  <a:latin typeface="Arial Unicode MS"/>
                  <a:ea typeface="Arial Unicode MS"/>
                  <a:cs typeface="Arial Unicode MS"/>
                </a:rPr>
                <a:t>yuga</a:t>
              </a:r>
              <a:r>
                <a:rPr lang="en-US" sz="1200" dirty="0" smtClean="0">
                  <a:latin typeface="Arial Unicode MS"/>
                  <a:ea typeface="Arial Unicode MS"/>
                  <a:cs typeface="Arial Unicode MS"/>
                </a:rPr>
                <a:t> = 360 years.</a:t>
              </a:r>
            </a:p>
            <a:p>
              <a:pPr marL="228600" indent="-228600"/>
              <a:r>
                <a:rPr lang="en-US" sz="1400" dirty="0" smtClean="0">
                  <a:latin typeface="Arial Unicode MS"/>
                  <a:ea typeface="Arial Unicode MS"/>
                  <a:cs typeface="Arial Unicode MS"/>
                </a:rPr>
                <a:t>ष</a:t>
              </a:r>
              <a:r>
                <a:rPr lang="hi-IN" sz="1400" dirty="0" smtClean="0">
                  <a:latin typeface="Arial Unicode MS"/>
                  <a:ea typeface="Arial Unicode MS"/>
                  <a:cs typeface="Arial Unicode MS"/>
                </a:rPr>
                <a:t>ड्</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विंशति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सहस्राणि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वर्षाणि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मानुषाणि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वर्षाणां</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युगं</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ज्ञेयं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ब्रह्माण्ड</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पुराण</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१</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२</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२९</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१९</a:t>
              </a:r>
              <a:r>
                <a:rPr lang="en-US" sz="1400" dirty="0" smtClean="0">
                  <a:latin typeface="Arial Unicode MS"/>
                  <a:ea typeface="Arial Unicode MS"/>
                  <a:cs typeface="Arial Unicode MS"/>
                </a:rPr>
                <a:t>)</a:t>
              </a:r>
            </a:p>
            <a:p>
              <a:pPr marL="228600" indent="-228600"/>
              <a:r>
                <a:rPr lang="en-US" sz="1400" dirty="0" smtClean="0">
                  <a:latin typeface="Arial Unicode MS"/>
                  <a:ea typeface="Arial Unicode MS"/>
                  <a:cs typeface="Arial Unicode MS"/>
                </a:rPr>
                <a:t>त</a:t>
              </a:r>
              <a:r>
                <a:rPr lang="hi-IN" sz="1400" dirty="0" smtClean="0">
                  <a:latin typeface="Arial Unicode MS"/>
                  <a:ea typeface="Arial Unicode MS"/>
                  <a:cs typeface="Arial Unicode MS"/>
                </a:rPr>
                <a:t>स्यैकसप्तति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युगं</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मन्वन्तरमिहोच्यते </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ब्रह्माण्ड</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पुराण</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१</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२</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९</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३६</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३७</a:t>
              </a:r>
              <a:r>
                <a:rPr lang="en-US" sz="1400" dirty="0" smtClean="0">
                  <a:latin typeface="Arial Unicode MS"/>
                  <a:ea typeface="Arial Unicode MS"/>
                  <a:cs typeface="Arial Unicode MS"/>
                </a:rPr>
                <a:t>)</a:t>
              </a:r>
            </a:p>
            <a:p>
              <a:pPr marL="228600" indent="-228600"/>
              <a:r>
                <a:rPr lang="en-US" sz="1200" dirty="0" smtClean="0">
                  <a:latin typeface="Arial Unicode MS" pitchFamily="34" charset="-128"/>
                  <a:ea typeface="Arial Unicode MS" pitchFamily="34" charset="-128"/>
                  <a:cs typeface="Arial Unicode MS" pitchFamily="34" charset="-128"/>
                </a:rPr>
                <a:t>71 x 360 =25,560 or about 26,000 years.</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914400" y="152400"/>
            <a:ext cx="7592143" cy="6583442"/>
            <a:chOff x="914400" y="152400"/>
            <a:chExt cx="7592143" cy="6583442"/>
          </a:xfrm>
        </p:grpSpPr>
        <p:sp>
          <p:nvSpPr>
            <p:cNvPr id="2" name="TextBox 1"/>
            <p:cNvSpPr txBox="1"/>
            <p:nvPr/>
          </p:nvSpPr>
          <p:spPr>
            <a:xfrm>
              <a:off x="3505200" y="152400"/>
              <a:ext cx="1269899" cy="307777"/>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 Historic</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yuga</a:t>
              </a:r>
              <a:endParaRPr lang="en-IN" sz="1400" i="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914400" y="457200"/>
              <a:ext cx="7592143" cy="6278642"/>
            </a:xfrm>
            <a:prstGeom prst="rect">
              <a:avLst/>
            </a:prstGeom>
            <a:noFill/>
          </p:spPr>
          <p:txBody>
            <a:bodyPr wrap="square" rtlCol="0">
              <a:spAutoFit/>
            </a:bodyPr>
            <a:lstStyle/>
            <a:p>
              <a:pPr marL="228600" lvl="0" indent="-228600"/>
              <a:r>
                <a:rPr lang="en-US" sz="1200" dirty="0" smtClean="0">
                  <a:solidFill>
                    <a:prstClr val="black"/>
                  </a:solidFill>
                  <a:latin typeface="Arial Unicode MS"/>
                  <a:ea typeface="Arial Unicode MS"/>
                  <a:cs typeface="Arial Unicode MS"/>
                </a:rPr>
                <a:t>(4) </a:t>
              </a:r>
              <a:r>
                <a:rPr lang="en-US" sz="1200" i="1" dirty="0" err="1" smtClean="0">
                  <a:solidFill>
                    <a:prstClr val="black"/>
                  </a:solidFill>
                  <a:latin typeface="Arial Unicode MS"/>
                  <a:ea typeface="Arial Unicode MS"/>
                  <a:cs typeface="Arial Unicode MS"/>
                </a:rPr>
                <a:t>Sahasra</a:t>
              </a:r>
              <a:r>
                <a:rPr lang="en-US" sz="1200" i="1"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yuga</a:t>
              </a:r>
              <a:r>
                <a:rPr lang="en-US" sz="1200" i="1" dirty="0" smtClean="0">
                  <a:solidFill>
                    <a:prstClr val="black"/>
                  </a:solidFill>
                  <a:latin typeface="Arial Unicode MS"/>
                  <a:ea typeface="Arial Unicode MS"/>
                  <a:cs typeface="Arial Unicode MS"/>
                </a:rPr>
                <a:t>-</a:t>
              </a:r>
              <a:r>
                <a:rPr lang="en-US" sz="1200" dirty="0" smtClean="0">
                  <a:solidFill>
                    <a:prstClr val="black"/>
                  </a:solidFill>
                  <a:latin typeface="Arial Unicode MS"/>
                  <a:ea typeface="Arial Unicode MS"/>
                  <a:cs typeface="Arial Unicode MS"/>
                </a:rPr>
                <a:t>(a) </a:t>
              </a:r>
              <a:r>
                <a:rPr lang="en-US" sz="1200" i="1" dirty="0" err="1" smtClean="0">
                  <a:solidFill>
                    <a:prstClr val="black"/>
                  </a:solidFill>
                  <a:latin typeface="Arial Unicode MS"/>
                  <a:ea typeface="Arial Unicode MS"/>
                  <a:cs typeface="Arial Unicode MS"/>
                </a:rPr>
                <a:t>Bhāgavata</a:t>
              </a:r>
              <a:r>
                <a:rPr lang="en-US" sz="1200" i="1"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purā</a:t>
              </a:r>
              <a:r>
                <a:rPr lang="lv-LV" sz="1200" i="1" dirty="0" smtClean="0">
                  <a:solidFill>
                    <a:prstClr val="black"/>
                  </a:solidFill>
                  <a:latin typeface="Arial Unicode MS"/>
                  <a:ea typeface="Arial Unicode MS"/>
                  <a:cs typeface="Arial Unicode MS"/>
                </a:rPr>
                <a:t>ņ</a:t>
              </a:r>
              <a:r>
                <a:rPr lang="en-US" sz="1200" i="1" dirty="0" smtClean="0">
                  <a:solidFill>
                    <a:prstClr val="black"/>
                  </a:solidFill>
                  <a:latin typeface="Arial Unicode MS"/>
                  <a:ea typeface="Arial Unicode MS"/>
                  <a:cs typeface="Arial Unicode MS"/>
                </a:rPr>
                <a:t>a </a:t>
              </a:r>
              <a:r>
                <a:rPr lang="en-US" sz="1200" dirty="0" smtClean="0">
                  <a:solidFill>
                    <a:prstClr val="black"/>
                  </a:solidFill>
                  <a:latin typeface="Arial Unicode MS"/>
                  <a:ea typeface="Arial Unicode MS"/>
                  <a:cs typeface="Arial Unicode MS"/>
                </a:rPr>
                <a:t>(1/1/4) tells a session(</a:t>
              </a:r>
              <a:r>
                <a:rPr lang="en-US" sz="1200" i="1" dirty="0" err="1" smtClean="0">
                  <a:solidFill>
                    <a:prstClr val="black"/>
                  </a:solidFill>
                  <a:latin typeface="Arial Unicode MS"/>
                  <a:ea typeface="Arial Unicode MS"/>
                  <a:cs typeface="Arial Unicode MS"/>
                </a:rPr>
                <a:t>satra</a:t>
              </a:r>
              <a:r>
                <a:rPr lang="en-US" sz="1200" dirty="0" smtClean="0">
                  <a:solidFill>
                    <a:prstClr val="black"/>
                  </a:solidFill>
                  <a:latin typeface="Arial Unicode MS"/>
                  <a:ea typeface="Arial Unicode MS"/>
                  <a:cs typeface="Arial Unicode MS"/>
                </a:rPr>
                <a:t>) of 1000 years by </a:t>
              </a:r>
              <a:r>
                <a:rPr lang="en-US" sz="1200" i="1" dirty="0" err="1" smtClean="0">
                  <a:solidFill>
                    <a:prstClr val="black"/>
                  </a:solidFill>
                  <a:latin typeface="Arial Unicode MS"/>
                  <a:ea typeface="Arial Unicode MS"/>
                  <a:cs typeface="Arial Unicode MS"/>
                </a:rPr>
                <a:t>Śaunaka</a:t>
              </a:r>
              <a:r>
                <a:rPr lang="en-US" sz="1200" dirty="0" smtClean="0">
                  <a:solidFill>
                    <a:prstClr val="black"/>
                  </a:solidFill>
                  <a:latin typeface="Arial Unicode MS"/>
                  <a:ea typeface="Arial Unicode MS"/>
                  <a:cs typeface="Arial Unicode MS"/>
                </a:rPr>
                <a:t>. Human life</a:t>
              </a:r>
            </a:p>
            <a:p>
              <a:pPr marL="228600" lvl="0" indent="-228600"/>
              <a:r>
                <a:rPr lang="en-US" sz="1200" dirty="0" smtClean="0">
                  <a:solidFill>
                    <a:prstClr val="black"/>
                  </a:solidFill>
                  <a:latin typeface="Arial Unicode MS"/>
                  <a:ea typeface="Arial Unicode MS"/>
                  <a:cs typeface="Arial Unicode MS"/>
                </a:rPr>
                <a:t> is only of 100 years, but standards of moral remain for thousand years, which is a </a:t>
              </a:r>
              <a:r>
                <a:rPr lang="en-US" sz="1200" i="1" dirty="0" err="1" smtClean="0">
                  <a:solidFill>
                    <a:prstClr val="black"/>
                  </a:solidFill>
                  <a:latin typeface="Arial Unicode MS"/>
                  <a:ea typeface="Arial Unicode MS"/>
                  <a:cs typeface="Arial Unicode MS"/>
                </a:rPr>
                <a:t>satra</a:t>
              </a:r>
              <a:r>
                <a:rPr lang="en-US" sz="1200" dirty="0" smtClean="0">
                  <a:solidFill>
                    <a:prstClr val="black"/>
                  </a:solidFill>
                  <a:latin typeface="Arial Unicode MS"/>
                  <a:ea typeface="Arial Unicode MS"/>
                  <a:cs typeface="Arial Unicode MS"/>
                </a:rPr>
                <a:t> of that period. </a:t>
              </a:r>
            </a:p>
            <a:p>
              <a:pPr marL="228600" lvl="0" indent="-228600"/>
              <a:r>
                <a:rPr lang="en-US" sz="1200" dirty="0" smtClean="0">
                  <a:solidFill>
                    <a:prstClr val="black"/>
                  </a:solidFill>
                  <a:latin typeface="Arial Unicode MS"/>
                  <a:ea typeface="Arial Unicode MS"/>
                  <a:cs typeface="Arial Unicode MS"/>
                </a:rPr>
                <a:t>3000 years after that, </a:t>
              </a:r>
              <a:r>
                <a:rPr lang="en-US" sz="1200" i="1" dirty="0" err="1" smtClean="0">
                  <a:solidFill>
                    <a:prstClr val="black"/>
                  </a:solidFill>
                  <a:latin typeface="Arial Unicode MS"/>
                  <a:ea typeface="Arial Unicode MS"/>
                  <a:cs typeface="Arial Unicode MS"/>
                </a:rPr>
                <a:t>Vikramāditya</a:t>
              </a:r>
              <a:r>
                <a:rPr lang="en-US" sz="1200" dirty="0" smtClean="0">
                  <a:solidFill>
                    <a:prstClr val="black"/>
                  </a:solidFill>
                  <a:latin typeface="Arial Unicode MS"/>
                  <a:ea typeface="Arial Unicode MS"/>
                  <a:cs typeface="Arial Unicode MS"/>
                </a:rPr>
                <a:t> re-edited </a:t>
              </a:r>
              <a:r>
                <a:rPr lang="en-US" sz="1200" dirty="0" err="1" smtClean="0">
                  <a:solidFill>
                    <a:prstClr val="black"/>
                  </a:solidFill>
                  <a:latin typeface="Arial Unicode MS"/>
                  <a:ea typeface="Arial Unicode MS"/>
                  <a:cs typeface="Arial Unicode MS"/>
                </a:rPr>
                <a:t>Purā</a:t>
              </a:r>
              <a:r>
                <a:rPr lang="lv-LV" sz="1200" dirty="0" smtClean="0">
                  <a:solidFill>
                    <a:prstClr val="black"/>
                  </a:solidFill>
                  <a:latin typeface="Arial Unicode MS"/>
                  <a:ea typeface="Arial Unicode MS"/>
                  <a:cs typeface="Arial Unicode MS"/>
                </a:rPr>
                <a:t>ņ</a:t>
              </a:r>
              <a:r>
                <a:rPr lang="en-US" sz="1200" dirty="0" smtClean="0">
                  <a:solidFill>
                    <a:prstClr val="black"/>
                  </a:solidFill>
                  <a:latin typeface="Arial Unicode MS"/>
                  <a:ea typeface="Arial Unicode MS"/>
                  <a:cs typeface="Arial Unicode MS"/>
                </a:rPr>
                <a:t>as which is continuing now for 2000 years. </a:t>
              </a:r>
            </a:p>
            <a:p>
              <a:pPr marL="228600" lvl="0" indent="-228600"/>
              <a:r>
                <a:rPr lang="en-US" sz="1200" dirty="0" smtClean="0">
                  <a:solidFill>
                    <a:prstClr val="black"/>
                  </a:solidFill>
                  <a:latin typeface="Arial Unicode MS"/>
                  <a:ea typeface="Arial Unicode MS"/>
                  <a:cs typeface="Arial Unicode MS"/>
                </a:rPr>
                <a:t>(</a:t>
              </a:r>
              <a:r>
                <a:rPr lang="en-US" sz="1200" i="1" dirty="0" err="1" smtClean="0">
                  <a:solidFill>
                    <a:prstClr val="black"/>
                  </a:solidFill>
                  <a:latin typeface="Arial Unicode MS"/>
                  <a:ea typeface="Arial Unicode MS"/>
                  <a:cs typeface="Arial Unicode MS"/>
                </a:rPr>
                <a:t>Bhavişya</a:t>
              </a:r>
              <a:r>
                <a:rPr lang="en-US" sz="1200" i="1"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purā</a:t>
              </a:r>
              <a:r>
                <a:rPr lang="lv-LV" sz="1200" i="1" dirty="0" smtClean="0">
                  <a:solidFill>
                    <a:prstClr val="black"/>
                  </a:solidFill>
                  <a:latin typeface="Arial Unicode MS"/>
                  <a:ea typeface="Arial Unicode MS"/>
                  <a:cs typeface="Arial Unicode MS"/>
                </a:rPr>
                <a:t>ņ</a:t>
              </a:r>
              <a:r>
                <a:rPr lang="en-US" sz="1200" i="1" dirty="0" smtClean="0">
                  <a:solidFill>
                    <a:prstClr val="black"/>
                  </a:solidFill>
                  <a:latin typeface="Arial Unicode MS"/>
                  <a:ea typeface="Arial Unicode MS"/>
                  <a:cs typeface="Arial Unicode MS"/>
                </a:rPr>
                <a:t>a</a:t>
              </a:r>
              <a:r>
                <a:rPr lang="en-US" sz="1200" dirty="0" smtClean="0">
                  <a:solidFill>
                    <a:prstClr val="black"/>
                  </a:solidFill>
                  <a:latin typeface="Arial Unicode MS"/>
                  <a:ea typeface="Arial Unicode MS"/>
                  <a:cs typeface="Arial Unicode MS"/>
                </a:rPr>
                <a:t>, 3/3/1/2-4)   </a:t>
              </a:r>
            </a:p>
            <a:p>
              <a:pPr marL="228600" lvl="0" indent="-228600"/>
              <a:r>
                <a:rPr lang="en-US" sz="1200" dirty="0" smtClean="0">
                  <a:solidFill>
                    <a:prstClr val="black"/>
                  </a:solidFill>
                  <a:latin typeface="Arial Unicode MS"/>
                  <a:ea typeface="Arial Unicode MS"/>
                  <a:cs typeface="Arial Unicode MS"/>
                </a:rPr>
                <a:t>(b) </a:t>
              </a:r>
              <a:r>
                <a:rPr lang="en-US" sz="1200" i="1" dirty="0" err="1" smtClean="0">
                  <a:solidFill>
                    <a:prstClr val="black"/>
                  </a:solidFill>
                  <a:latin typeface="Arial Unicode MS"/>
                  <a:ea typeface="Arial Unicode MS"/>
                  <a:cs typeface="Arial Unicode MS"/>
                </a:rPr>
                <a:t>Saptarşi-vatsara</a:t>
              </a:r>
              <a:r>
                <a:rPr lang="en-US" sz="1200" dirty="0" smtClean="0">
                  <a:solidFill>
                    <a:prstClr val="black"/>
                  </a:solidFill>
                  <a:latin typeface="Arial Unicode MS"/>
                  <a:ea typeface="Arial Unicode MS"/>
                  <a:cs typeface="Arial Unicode MS"/>
                </a:rPr>
                <a:t> is of 2700 </a:t>
              </a:r>
              <a:r>
                <a:rPr lang="en-US" sz="1200" i="1" dirty="0" err="1" smtClean="0">
                  <a:solidFill>
                    <a:prstClr val="black"/>
                  </a:solidFill>
                  <a:latin typeface="Arial Unicode MS"/>
                  <a:ea typeface="Arial Unicode MS"/>
                  <a:cs typeface="Arial Unicode MS"/>
                </a:rPr>
                <a:t>divya</a:t>
              </a:r>
              <a:r>
                <a:rPr lang="en-US" sz="1200" dirty="0" smtClean="0">
                  <a:solidFill>
                    <a:prstClr val="black"/>
                  </a:solidFill>
                  <a:latin typeface="Arial Unicode MS"/>
                  <a:ea typeface="Arial Unicode MS"/>
                  <a:cs typeface="Arial Unicode MS"/>
                </a:rPr>
                <a:t> (solar year) or 3030 </a:t>
              </a:r>
              <a:r>
                <a:rPr lang="en-US" sz="1200" i="1" dirty="0" err="1" smtClean="0">
                  <a:solidFill>
                    <a:prstClr val="black"/>
                  </a:solidFill>
                  <a:latin typeface="Arial Unicode MS"/>
                  <a:ea typeface="Arial Unicode MS"/>
                  <a:cs typeface="Arial Unicode MS"/>
                </a:rPr>
                <a:t>Mānuşa</a:t>
              </a:r>
              <a:r>
                <a:rPr lang="en-US" sz="1200" dirty="0" smtClean="0">
                  <a:solidFill>
                    <a:prstClr val="black"/>
                  </a:solidFill>
                  <a:latin typeface="Arial Unicode MS"/>
                  <a:ea typeface="Arial Unicode MS"/>
                  <a:cs typeface="Arial Unicode MS"/>
                </a:rPr>
                <a:t> years (12 revolutions of moon in 327 days)</a:t>
              </a:r>
            </a:p>
            <a:p>
              <a:pPr marL="228600" lvl="0" indent="-228600"/>
              <a:r>
                <a:rPr lang="hi-IN" sz="1400" dirty="0" smtClean="0">
                  <a:solidFill>
                    <a:prstClr val="black"/>
                  </a:solidFill>
                  <a:latin typeface="Arial Unicode MS" pitchFamily="34" charset="-128"/>
                  <a:ea typeface="Arial Unicode MS" pitchFamily="34" charset="-128"/>
                  <a:cs typeface="Arial Unicode MS" pitchFamily="34" charset="-128"/>
                </a:rPr>
                <a:t>त</a:t>
              </a:r>
              <a:r>
                <a:rPr lang="hi-IN" sz="1400" dirty="0" smtClean="0">
                  <a:solidFill>
                    <a:prstClr val="black"/>
                  </a:solidFill>
                  <a:latin typeface="Arial Unicode MS"/>
                  <a:ea typeface="Arial Unicode MS"/>
                  <a:cs typeface="Arial Unicode MS"/>
                </a:rPr>
                <a:t>्रीणि</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वर्ष</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सहस्राणि</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मानुषेण</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प्रमाणतः</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त्रिंशदधिकानि</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तु</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मे</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मतः</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सप्तर्षि</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वत्सरः</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ब्रह्माण्ड</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पुराण</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१</a:t>
              </a:r>
              <a:r>
                <a:rPr lang="en-US" sz="1400" dirty="0" smtClean="0">
                  <a:solidFill>
                    <a:prstClr val="black"/>
                  </a:solidFill>
                  <a:latin typeface="Arial Unicode MS"/>
                  <a:ea typeface="Arial Unicode MS"/>
                  <a:cs typeface="Arial Unicode MS"/>
                </a:rPr>
                <a:t>/</a:t>
              </a:r>
              <a:r>
                <a:rPr lang="hi-IN" sz="1400" dirty="0" smtClean="0">
                  <a:solidFill>
                    <a:prstClr val="black"/>
                  </a:solidFill>
                  <a:latin typeface="Arial Unicode MS"/>
                  <a:ea typeface="Arial Unicode MS"/>
                  <a:cs typeface="Arial Unicode MS"/>
                </a:rPr>
                <a:t>२</a:t>
              </a:r>
              <a:r>
                <a:rPr lang="en-US" sz="1400" dirty="0" smtClean="0">
                  <a:solidFill>
                    <a:prstClr val="black"/>
                  </a:solidFill>
                  <a:latin typeface="Arial Unicode MS"/>
                  <a:ea typeface="Arial Unicode MS"/>
                  <a:cs typeface="Arial Unicode MS"/>
                </a:rPr>
                <a:t>/</a:t>
              </a:r>
              <a:r>
                <a:rPr lang="hi-IN" sz="1400" dirty="0" smtClean="0">
                  <a:solidFill>
                    <a:prstClr val="black"/>
                  </a:solidFill>
                  <a:latin typeface="Arial Unicode MS"/>
                  <a:ea typeface="Arial Unicode MS"/>
                  <a:cs typeface="Arial Unicode MS"/>
                </a:rPr>
                <a:t>२९</a:t>
              </a:r>
              <a:r>
                <a:rPr lang="en-US" sz="1400" dirty="0" smtClean="0">
                  <a:solidFill>
                    <a:prstClr val="black"/>
                  </a:solidFill>
                  <a:latin typeface="Arial Unicode MS"/>
                  <a:ea typeface="Arial Unicode MS"/>
                  <a:cs typeface="Arial Unicode MS"/>
                </a:rPr>
                <a:t>/</a:t>
              </a:r>
              <a:r>
                <a:rPr lang="hi-IN" sz="1400" dirty="0" smtClean="0">
                  <a:solidFill>
                    <a:prstClr val="black"/>
                  </a:solidFill>
                  <a:latin typeface="Arial Unicode MS"/>
                  <a:ea typeface="Arial Unicode MS"/>
                  <a:cs typeface="Arial Unicode MS"/>
                </a:rPr>
                <a:t>१६</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वायुपुराण</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५७</a:t>
              </a:r>
              <a:r>
                <a:rPr lang="en-US" sz="1400" dirty="0" smtClean="0">
                  <a:solidFill>
                    <a:prstClr val="black"/>
                  </a:solidFill>
                  <a:latin typeface="Arial Unicode MS"/>
                  <a:ea typeface="Arial Unicode MS"/>
                  <a:cs typeface="Arial Unicode MS"/>
                </a:rPr>
                <a:t>/</a:t>
              </a:r>
              <a:r>
                <a:rPr lang="hi-IN" sz="1400" dirty="0" smtClean="0">
                  <a:solidFill>
                    <a:prstClr val="black"/>
                  </a:solidFill>
                  <a:latin typeface="Arial Unicode MS"/>
                  <a:ea typeface="Arial Unicode MS"/>
                  <a:cs typeface="Arial Unicode MS"/>
                </a:rPr>
                <a:t>१७</a:t>
              </a:r>
              <a:r>
                <a:rPr lang="en-US" sz="1400" dirty="0" smtClean="0">
                  <a:solidFill>
                    <a:prstClr val="black"/>
                  </a:solidFill>
                  <a:latin typeface="Arial Unicode MS"/>
                  <a:ea typeface="Arial Unicode MS"/>
                  <a:cs typeface="Arial Unicode MS"/>
                </a:rPr>
                <a:t>) </a:t>
              </a:r>
            </a:p>
            <a:p>
              <a:pPr marL="228600" lvl="0" indent="-228600"/>
              <a:r>
                <a:rPr lang="hi-IN" sz="1400" dirty="0" smtClean="0">
                  <a:solidFill>
                    <a:prstClr val="black"/>
                  </a:solidFill>
                  <a:latin typeface="Arial Unicode MS"/>
                  <a:ea typeface="Arial Unicode MS"/>
                  <a:cs typeface="Arial Unicode MS"/>
                </a:rPr>
                <a:t>सप्तविंशति</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पर्यन्ते</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कृत्स्ने</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नक्षत्र</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मण्डले</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सप्तर्षयस्तु</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तिष्ठन्ते</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पर्यायेण</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शतं</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शतम्</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वायु पुराण</a:t>
              </a:r>
              <a:r>
                <a:rPr lang="en-US" sz="1400" dirty="0" smtClean="0">
                  <a:solidFill>
                    <a:prstClr val="black"/>
                  </a:solidFill>
                  <a:latin typeface="Arial Unicode MS"/>
                  <a:ea typeface="Arial Unicode MS"/>
                  <a:cs typeface="Arial Unicode MS"/>
                </a:rPr>
                <a:t>, </a:t>
              </a:r>
              <a:r>
                <a:rPr lang="hi-IN" sz="1400" dirty="0" smtClean="0">
                  <a:solidFill>
                    <a:prstClr val="black"/>
                  </a:solidFill>
                  <a:latin typeface="Arial Unicode MS"/>
                  <a:ea typeface="Arial Unicode MS"/>
                  <a:cs typeface="Arial Unicode MS"/>
                </a:rPr>
                <a:t>९९</a:t>
              </a:r>
              <a:r>
                <a:rPr lang="en-US" sz="1400" dirty="0" smtClean="0">
                  <a:solidFill>
                    <a:prstClr val="black"/>
                  </a:solidFill>
                  <a:latin typeface="Arial Unicode MS"/>
                  <a:ea typeface="Arial Unicode MS"/>
                  <a:cs typeface="Arial Unicode MS"/>
                </a:rPr>
                <a:t>/</a:t>
              </a:r>
              <a:r>
                <a:rPr lang="hi-IN" sz="1400" dirty="0" smtClean="0">
                  <a:solidFill>
                    <a:prstClr val="black"/>
                  </a:solidFill>
                  <a:latin typeface="Arial Unicode MS"/>
                  <a:ea typeface="Arial Unicode MS"/>
                  <a:cs typeface="Arial Unicode MS"/>
                </a:rPr>
                <a:t>४१९</a:t>
              </a:r>
              <a:r>
                <a:rPr lang="en-US" sz="1400" dirty="0" smtClean="0">
                  <a:solidFill>
                    <a:prstClr val="black"/>
                  </a:solidFill>
                  <a:latin typeface="Arial Unicode MS"/>
                  <a:ea typeface="Arial Unicode MS"/>
                  <a:cs typeface="Arial Unicode MS"/>
                </a:rPr>
                <a:t>)</a:t>
              </a:r>
              <a:endParaRPr lang="en-US" sz="1400" dirty="0" smtClean="0">
                <a:solidFill>
                  <a:prstClr val="black"/>
                </a:solidFill>
                <a:latin typeface="Arial Unicode MS" pitchFamily="34" charset="-128"/>
                <a:ea typeface="Arial Unicode MS" pitchFamily="34" charset="-128"/>
                <a:cs typeface="Arial Unicode MS" pitchFamily="34" charset="-128"/>
              </a:endParaRPr>
            </a:p>
            <a:p>
              <a:pPr marL="228600" lvl="0" indent="-228600"/>
              <a:r>
                <a:rPr lang="en-US" sz="1200" dirty="0" smtClean="0">
                  <a:solidFill>
                    <a:prstClr val="black"/>
                  </a:solidFill>
                  <a:latin typeface="Arial Unicode MS"/>
                  <a:ea typeface="Arial Unicode MS"/>
                  <a:cs typeface="Arial Unicode MS"/>
                </a:rPr>
                <a:t>Here , 2700 </a:t>
              </a:r>
              <a:r>
                <a:rPr lang="en-US" sz="1200" dirty="0" err="1" smtClean="0">
                  <a:solidFill>
                    <a:prstClr val="black"/>
                  </a:solidFill>
                  <a:latin typeface="Arial Unicode MS"/>
                  <a:ea typeface="Arial Unicode MS"/>
                  <a:cs typeface="Arial Unicode MS"/>
                </a:rPr>
                <a:t>Divya</a:t>
              </a:r>
              <a:r>
                <a:rPr lang="en-US" sz="1200" dirty="0" smtClean="0">
                  <a:solidFill>
                    <a:prstClr val="black"/>
                  </a:solidFill>
                  <a:latin typeface="Arial Unicode MS"/>
                  <a:ea typeface="Arial Unicode MS"/>
                  <a:cs typeface="Arial Unicode MS"/>
                </a:rPr>
                <a:t> years= 2700 x 365,25 days, 3030 </a:t>
              </a:r>
              <a:r>
                <a:rPr lang="en-US" sz="1200" i="1" dirty="0" err="1" smtClean="0">
                  <a:solidFill>
                    <a:prstClr val="black"/>
                  </a:solidFill>
                  <a:latin typeface="Arial Unicode MS"/>
                  <a:ea typeface="Arial Unicode MS"/>
                  <a:cs typeface="Arial Unicode MS"/>
                </a:rPr>
                <a:t>Mānuşa</a:t>
              </a:r>
              <a:r>
                <a:rPr lang="en-US" sz="1200" i="1" dirty="0" smtClean="0">
                  <a:solidFill>
                    <a:prstClr val="black"/>
                  </a:solidFill>
                  <a:latin typeface="Arial Unicode MS"/>
                  <a:ea typeface="Arial Unicode MS"/>
                  <a:cs typeface="Arial Unicode MS"/>
                </a:rPr>
                <a:t> </a:t>
              </a:r>
              <a:r>
                <a:rPr lang="en-US" sz="1200" dirty="0" smtClean="0">
                  <a:solidFill>
                    <a:prstClr val="black"/>
                  </a:solidFill>
                  <a:latin typeface="Arial Unicode MS"/>
                  <a:ea typeface="Arial Unicode MS"/>
                  <a:cs typeface="Arial Unicode MS"/>
                </a:rPr>
                <a:t>years =3030 x 327 days. Both are equal.</a:t>
              </a:r>
            </a:p>
            <a:p>
              <a:pPr marL="228600" lvl="0" indent="-228600"/>
              <a:r>
                <a:rPr lang="en-US" sz="1200" dirty="0" smtClean="0">
                  <a:solidFill>
                    <a:prstClr val="black"/>
                  </a:solidFill>
                  <a:latin typeface="Arial Unicode MS"/>
                  <a:ea typeface="Arial Unicode MS"/>
                  <a:cs typeface="Arial Unicode MS"/>
                </a:rPr>
                <a:t>(c) </a:t>
              </a:r>
              <a:r>
                <a:rPr lang="en-US" sz="1200" i="1" dirty="0" err="1" smtClean="0">
                  <a:solidFill>
                    <a:prstClr val="black"/>
                  </a:solidFill>
                  <a:latin typeface="Arial Unicode MS"/>
                  <a:ea typeface="Arial Unicode MS"/>
                  <a:cs typeface="Arial Unicode MS"/>
                </a:rPr>
                <a:t>Romaka</a:t>
              </a:r>
              <a:r>
                <a:rPr lang="en-US" sz="1200" i="1"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siddhānta</a:t>
              </a:r>
              <a:r>
                <a:rPr lang="en-US" sz="1200" i="1" dirty="0" smtClean="0">
                  <a:solidFill>
                    <a:prstClr val="black"/>
                  </a:solidFill>
                  <a:latin typeface="Arial Unicode MS"/>
                  <a:ea typeface="Arial Unicode MS"/>
                  <a:cs typeface="Arial Unicode MS"/>
                </a:rPr>
                <a:t> </a:t>
              </a:r>
              <a:r>
                <a:rPr lang="en-US" sz="1200" dirty="0" smtClean="0">
                  <a:solidFill>
                    <a:prstClr val="black"/>
                  </a:solidFill>
                  <a:latin typeface="Arial Unicode MS"/>
                  <a:ea typeface="Arial Unicode MS"/>
                  <a:cs typeface="Arial Unicode MS"/>
                </a:rPr>
                <a:t>has used a </a:t>
              </a:r>
              <a:r>
                <a:rPr lang="en-US" sz="1200" i="1" dirty="0" err="1" smtClean="0">
                  <a:solidFill>
                    <a:prstClr val="black"/>
                  </a:solidFill>
                  <a:latin typeface="Arial Unicode MS"/>
                  <a:ea typeface="Arial Unicode MS"/>
                  <a:cs typeface="Arial Unicode MS"/>
                </a:rPr>
                <a:t>yuga</a:t>
              </a:r>
              <a:r>
                <a:rPr lang="en-US" sz="1200" dirty="0" smtClean="0">
                  <a:solidFill>
                    <a:prstClr val="black"/>
                  </a:solidFill>
                  <a:latin typeface="Arial Unicode MS"/>
                  <a:ea typeface="Arial Unicode MS"/>
                  <a:cs typeface="Arial Unicode MS"/>
                </a:rPr>
                <a:t> of 2850 years which is 150 times </a:t>
              </a:r>
              <a:r>
                <a:rPr lang="en-US" sz="1200" i="1" dirty="0" err="1" smtClean="0">
                  <a:solidFill>
                    <a:prstClr val="black"/>
                  </a:solidFill>
                  <a:latin typeface="Arial Unicode MS"/>
                  <a:ea typeface="Arial Unicode MS"/>
                  <a:cs typeface="Arial Unicode MS"/>
                </a:rPr>
                <a:t>Ŗk</a:t>
              </a:r>
              <a:r>
                <a:rPr lang="en-US" sz="1200" i="1"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yuga</a:t>
              </a:r>
              <a:r>
                <a:rPr lang="en-US" sz="1200" i="1" dirty="0" smtClean="0">
                  <a:solidFill>
                    <a:prstClr val="black"/>
                  </a:solidFill>
                  <a:latin typeface="Arial Unicode MS"/>
                  <a:ea typeface="Arial Unicode MS"/>
                  <a:cs typeface="Arial Unicode MS"/>
                </a:rPr>
                <a:t> </a:t>
              </a:r>
              <a:r>
                <a:rPr lang="en-US" sz="1200" dirty="0" smtClean="0">
                  <a:solidFill>
                    <a:prstClr val="black"/>
                  </a:solidFill>
                  <a:latin typeface="Arial Unicode MS"/>
                  <a:ea typeface="Arial Unicode MS"/>
                  <a:cs typeface="Arial Unicode MS"/>
                </a:rPr>
                <a:t>of 19 years.</a:t>
              </a:r>
            </a:p>
            <a:p>
              <a:pPr marL="228600" lvl="0" indent="-228600"/>
              <a:r>
                <a:rPr lang="en-US" sz="1200" dirty="0" smtClean="0">
                  <a:solidFill>
                    <a:prstClr val="black"/>
                  </a:solidFill>
                  <a:latin typeface="Arial Unicode MS"/>
                  <a:ea typeface="Arial Unicode MS"/>
                  <a:cs typeface="Arial Unicode MS"/>
                </a:rPr>
                <a:t>(5) </a:t>
              </a:r>
              <a:r>
                <a:rPr lang="en-US" sz="1200" i="1" dirty="0" err="1" smtClean="0">
                  <a:solidFill>
                    <a:prstClr val="black"/>
                  </a:solidFill>
                  <a:latin typeface="Arial Unicode MS"/>
                  <a:ea typeface="Arial Unicode MS"/>
                  <a:cs typeface="Arial Unicode MS"/>
                </a:rPr>
                <a:t>Dhruva</a:t>
              </a:r>
              <a:r>
                <a:rPr lang="en-US" sz="1200" dirty="0" smtClean="0">
                  <a:solidFill>
                    <a:prstClr val="black"/>
                  </a:solidFill>
                  <a:latin typeface="Arial Unicode MS"/>
                  <a:ea typeface="Arial Unicode MS"/>
                  <a:cs typeface="Arial Unicode MS"/>
                </a:rPr>
                <a:t> or </a:t>
              </a:r>
              <a:r>
                <a:rPr lang="en-US" sz="1200" i="1" dirty="0" err="1" smtClean="0">
                  <a:solidFill>
                    <a:prstClr val="black"/>
                  </a:solidFill>
                  <a:latin typeface="Arial Unicode MS"/>
                  <a:ea typeface="Arial Unicode MS"/>
                  <a:cs typeface="Arial Unicode MS"/>
                </a:rPr>
                <a:t>Krauñcha</a:t>
              </a:r>
              <a:r>
                <a:rPr lang="en-US" sz="1200" i="1"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yuga</a:t>
              </a:r>
              <a:r>
                <a:rPr lang="en-US" sz="1200" dirty="0" smtClean="0">
                  <a:solidFill>
                    <a:prstClr val="black"/>
                  </a:solidFill>
                  <a:latin typeface="Arial Unicode MS"/>
                  <a:ea typeface="Arial Unicode MS"/>
                  <a:cs typeface="Arial Unicode MS"/>
                </a:rPr>
                <a:t>-(a)</a:t>
              </a:r>
              <a:r>
                <a:rPr lang="en-US" sz="1200" i="1" dirty="0" err="1" smtClean="0">
                  <a:solidFill>
                    <a:prstClr val="black"/>
                  </a:solidFill>
                  <a:latin typeface="Arial Unicode MS"/>
                  <a:ea typeface="Arial Unicode MS"/>
                  <a:cs typeface="Arial Unicode MS"/>
                </a:rPr>
                <a:t>Dhruva</a:t>
              </a:r>
              <a:r>
                <a:rPr lang="en-US" sz="1200" i="1"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samvatsara</a:t>
              </a:r>
              <a:r>
                <a:rPr lang="en-US" sz="1200" i="1" dirty="0" smtClean="0">
                  <a:solidFill>
                    <a:prstClr val="black"/>
                  </a:solidFill>
                  <a:latin typeface="Arial Unicode MS"/>
                  <a:ea typeface="Arial Unicode MS"/>
                  <a:cs typeface="Arial Unicode MS"/>
                </a:rPr>
                <a:t> </a:t>
              </a:r>
              <a:r>
                <a:rPr lang="en-US" sz="1200" dirty="0" smtClean="0">
                  <a:solidFill>
                    <a:prstClr val="black"/>
                  </a:solidFill>
                  <a:latin typeface="Arial Unicode MS"/>
                  <a:ea typeface="Arial Unicode MS"/>
                  <a:cs typeface="Arial Unicode MS"/>
                </a:rPr>
                <a:t>is of 9090 </a:t>
              </a:r>
              <a:r>
                <a:rPr lang="en-US" sz="1200" i="1" dirty="0" err="1" smtClean="0">
                  <a:solidFill>
                    <a:prstClr val="black"/>
                  </a:solidFill>
                  <a:latin typeface="Arial Unicode MS"/>
                  <a:ea typeface="Arial Unicode MS"/>
                  <a:cs typeface="Arial Unicode MS"/>
                </a:rPr>
                <a:t>Mānuşa</a:t>
              </a:r>
              <a:r>
                <a:rPr lang="en-US" sz="1200" dirty="0" smtClean="0">
                  <a:solidFill>
                    <a:prstClr val="black"/>
                  </a:solidFill>
                  <a:latin typeface="Arial Unicode MS"/>
                  <a:ea typeface="Arial Unicode MS"/>
                  <a:cs typeface="Arial Unicode MS"/>
                </a:rPr>
                <a:t> years or 8100 solar years.</a:t>
              </a:r>
            </a:p>
            <a:p>
              <a:pPr marL="228600" lvl="0" indent="-228600"/>
              <a:r>
                <a:rPr lang="en-US" sz="1200"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Brahmā</a:t>
              </a:r>
              <a:r>
                <a:rPr lang="lv-LV" sz="1200" i="1" dirty="0" smtClean="0">
                  <a:solidFill>
                    <a:prstClr val="black"/>
                  </a:solidFill>
                  <a:latin typeface="Arial Unicode MS"/>
                  <a:ea typeface="Arial Unicode MS"/>
                  <a:cs typeface="Arial Unicode MS"/>
                </a:rPr>
                <a:t>ņɖ</a:t>
              </a:r>
              <a:r>
                <a:rPr lang="en-US" sz="1200" i="1" dirty="0" smtClean="0">
                  <a:solidFill>
                    <a:prstClr val="black"/>
                  </a:solidFill>
                  <a:latin typeface="Arial Unicode MS"/>
                  <a:ea typeface="Arial Unicode MS"/>
                  <a:cs typeface="Arial Unicode MS"/>
                </a:rPr>
                <a:t>a </a:t>
              </a:r>
              <a:r>
                <a:rPr lang="en-US" sz="1200" i="1" dirty="0" err="1" smtClean="0">
                  <a:solidFill>
                    <a:prstClr val="black"/>
                  </a:solidFill>
                  <a:latin typeface="Arial Unicode MS"/>
                  <a:ea typeface="Arial Unicode MS"/>
                  <a:cs typeface="Arial Unicode MS"/>
                </a:rPr>
                <a:t>pur</a:t>
              </a:r>
              <a:r>
                <a:rPr lang="lv-LV" sz="1200" i="1" dirty="0" smtClean="0">
                  <a:solidFill>
                    <a:prstClr val="black"/>
                  </a:solidFill>
                  <a:latin typeface="Arial Unicode MS"/>
                  <a:ea typeface="Arial Unicode MS"/>
                  <a:cs typeface="Arial Unicode MS"/>
                </a:rPr>
                <a:t>āņ</a:t>
              </a:r>
              <a:r>
                <a:rPr lang="en-US" sz="1200" i="1" dirty="0" smtClean="0">
                  <a:solidFill>
                    <a:prstClr val="black"/>
                  </a:solidFill>
                  <a:latin typeface="Arial Unicode MS"/>
                  <a:ea typeface="Arial Unicode MS"/>
                  <a:cs typeface="Arial Unicode MS"/>
                </a:rPr>
                <a:t>a</a:t>
              </a:r>
              <a:r>
                <a:rPr lang="en-US" sz="1200" dirty="0" smtClean="0">
                  <a:solidFill>
                    <a:prstClr val="black"/>
                  </a:solidFill>
                  <a:latin typeface="Arial Unicode MS"/>
                  <a:ea typeface="Arial Unicode MS"/>
                  <a:cs typeface="Arial Unicode MS"/>
                </a:rPr>
                <a:t>, 1/2/29/18). </a:t>
              </a:r>
              <a:r>
                <a:rPr lang="en-US" sz="1200" i="1" dirty="0" smtClean="0">
                  <a:solidFill>
                    <a:prstClr val="black"/>
                  </a:solidFill>
                  <a:latin typeface="Arial Unicode MS"/>
                  <a:ea typeface="Arial Unicode MS"/>
                  <a:cs typeface="Arial Unicode MS"/>
                </a:rPr>
                <a:t>V</a:t>
              </a:r>
              <a:r>
                <a:rPr lang="lv-LV" sz="1200" i="1" dirty="0" smtClean="0">
                  <a:solidFill>
                    <a:prstClr val="black"/>
                  </a:solidFill>
                  <a:latin typeface="Arial Unicode MS"/>
                  <a:ea typeface="Arial Unicode MS"/>
                  <a:cs typeface="Arial Unicode MS"/>
                </a:rPr>
                <a:t>ā</a:t>
              </a:r>
              <a:r>
                <a:rPr lang="en-US" sz="1200" i="1" dirty="0" err="1" smtClean="0">
                  <a:solidFill>
                    <a:prstClr val="black"/>
                  </a:solidFill>
                  <a:latin typeface="Arial Unicode MS"/>
                  <a:ea typeface="Arial Unicode MS"/>
                  <a:cs typeface="Arial Unicode MS"/>
                </a:rPr>
                <a:t>yu</a:t>
              </a:r>
              <a:r>
                <a:rPr lang="en-US" sz="1200" i="1"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pur</a:t>
              </a:r>
              <a:r>
                <a:rPr lang="lv-LV" sz="1200" i="1" dirty="0" smtClean="0">
                  <a:solidFill>
                    <a:prstClr val="black"/>
                  </a:solidFill>
                  <a:latin typeface="Arial Unicode MS"/>
                  <a:ea typeface="Arial Unicode MS"/>
                  <a:cs typeface="Arial Unicode MS"/>
                </a:rPr>
                <a:t>āņ</a:t>
              </a:r>
              <a:r>
                <a:rPr lang="en-US" sz="1200" i="1" dirty="0" smtClean="0">
                  <a:solidFill>
                    <a:prstClr val="black"/>
                  </a:solidFill>
                  <a:latin typeface="Arial Unicode MS"/>
                  <a:ea typeface="Arial Unicode MS"/>
                  <a:cs typeface="Arial Unicode MS"/>
                </a:rPr>
                <a:t>a</a:t>
              </a:r>
              <a:r>
                <a:rPr lang="en-US" sz="1200" dirty="0" smtClean="0">
                  <a:solidFill>
                    <a:prstClr val="black"/>
                  </a:solidFill>
                  <a:latin typeface="Arial Unicode MS"/>
                  <a:ea typeface="Arial Unicode MS"/>
                  <a:cs typeface="Arial Unicode MS"/>
                </a:rPr>
                <a:t>, (57/18) has called it </a:t>
              </a:r>
              <a:r>
                <a:rPr lang="en-US" sz="1200" i="1" dirty="0" err="1" smtClean="0">
                  <a:solidFill>
                    <a:prstClr val="black"/>
                  </a:solidFill>
                  <a:latin typeface="Arial Unicode MS"/>
                  <a:ea typeface="Arial Unicode MS"/>
                  <a:cs typeface="Arial Unicode MS"/>
                </a:rPr>
                <a:t>Krauñcha-samvatsara</a:t>
              </a:r>
              <a:r>
                <a:rPr lang="en-US" sz="1200" dirty="0" smtClean="0">
                  <a:solidFill>
                    <a:prstClr val="black"/>
                  </a:solidFill>
                  <a:latin typeface="Arial Unicode MS"/>
                  <a:ea typeface="Arial Unicode MS"/>
                  <a:cs typeface="Arial Unicode MS"/>
                </a:rPr>
                <a:t>.</a:t>
              </a:r>
            </a:p>
            <a:p>
              <a:pPr marL="228600" lvl="0" indent="-228600"/>
              <a:r>
                <a:rPr lang="en-US" sz="1200" dirty="0" smtClean="0">
                  <a:solidFill>
                    <a:prstClr val="black"/>
                  </a:solidFill>
                  <a:latin typeface="Arial Unicode MS"/>
                  <a:ea typeface="Arial Unicode MS"/>
                  <a:cs typeface="Arial Unicode MS"/>
                </a:rPr>
                <a:t>(b) Jupiter Yuga-Jupiter years in north India follow </a:t>
              </a:r>
              <a:r>
                <a:rPr lang="en-US" sz="1200" i="1" dirty="0" err="1" smtClean="0">
                  <a:solidFill>
                    <a:prstClr val="black"/>
                  </a:solidFill>
                  <a:latin typeface="Arial Unicode MS"/>
                  <a:ea typeface="Arial Unicode MS"/>
                  <a:cs typeface="Arial Unicode MS"/>
                </a:rPr>
                <a:t>Sūrya-siddhānta</a:t>
              </a:r>
              <a:r>
                <a:rPr lang="en-US" sz="1200" dirty="0" smtClean="0">
                  <a:solidFill>
                    <a:prstClr val="black"/>
                  </a:solidFill>
                  <a:latin typeface="Arial Unicode MS"/>
                  <a:ea typeface="Arial Unicode MS"/>
                  <a:cs typeface="Arial Unicode MS"/>
                </a:rPr>
                <a:t>, chapter 4, where 361.0486 days is time </a:t>
              </a:r>
            </a:p>
            <a:p>
              <a:pPr marL="228600" lvl="0" indent="-228600"/>
              <a:r>
                <a:rPr lang="en-US" sz="1200" dirty="0" smtClean="0">
                  <a:solidFill>
                    <a:prstClr val="black"/>
                  </a:solidFill>
                  <a:latin typeface="Arial Unicode MS"/>
                  <a:ea typeface="Arial Unicode MS"/>
                  <a:cs typeface="Arial Unicode MS"/>
                </a:rPr>
                <a:t>taken by Jupiter in 1 sign by mean motion. In 85 solar years, there are 1 more i.e. 86 Jupiter years. In south </a:t>
              </a:r>
            </a:p>
            <a:p>
              <a:pPr marL="228600" lvl="0" indent="-228600"/>
              <a:r>
                <a:rPr lang="en-US" sz="1200" dirty="0" smtClean="0">
                  <a:solidFill>
                    <a:prstClr val="black"/>
                  </a:solidFill>
                  <a:latin typeface="Arial Unicode MS"/>
                  <a:ea typeface="Arial Unicode MS"/>
                  <a:cs typeface="Arial Unicode MS"/>
                </a:rPr>
                <a:t>India by </a:t>
              </a:r>
              <a:r>
                <a:rPr lang="en-US" sz="1200" i="1" dirty="0" err="1" smtClean="0">
                  <a:solidFill>
                    <a:prstClr val="black"/>
                  </a:solidFill>
                  <a:latin typeface="Arial Unicode MS"/>
                  <a:ea typeface="Arial Unicode MS"/>
                  <a:cs typeface="Arial Unicode MS"/>
                </a:rPr>
                <a:t>Pitāmaha</a:t>
              </a:r>
              <a:r>
                <a:rPr lang="en-US" sz="1200" i="1"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siddhānta</a:t>
              </a:r>
              <a:r>
                <a:rPr lang="en-US" sz="1200" dirty="0" smtClean="0">
                  <a:solidFill>
                    <a:prstClr val="black"/>
                  </a:solidFill>
                  <a:latin typeface="Arial Unicode MS"/>
                  <a:ea typeface="Arial Unicode MS"/>
                  <a:cs typeface="Arial Unicode MS"/>
                </a:rPr>
                <a:t>, solar year is taken as Jupiter year. 60 years cycles in both systems will join in </a:t>
              </a:r>
            </a:p>
            <a:p>
              <a:pPr marL="228600" lvl="0" indent="-228600"/>
              <a:r>
                <a:rPr lang="en-US" sz="1200" dirty="0" smtClean="0">
                  <a:solidFill>
                    <a:prstClr val="black"/>
                  </a:solidFill>
                  <a:latin typeface="Arial Unicode MS"/>
                  <a:ea typeface="Arial Unicode MS"/>
                  <a:cs typeface="Arial Unicode MS"/>
                </a:rPr>
                <a:t>60 x 85 =5100 solar years which makes 1 Jupiter </a:t>
              </a:r>
              <a:r>
                <a:rPr lang="en-US" sz="1200" i="1" dirty="0" smtClean="0">
                  <a:solidFill>
                    <a:prstClr val="black"/>
                  </a:solidFill>
                  <a:latin typeface="Arial Unicode MS"/>
                  <a:ea typeface="Arial Unicode MS"/>
                  <a:cs typeface="Arial Unicode MS"/>
                </a:rPr>
                <a:t>Yuga</a:t>
              </a:r>
              <a:r>
                <a:rPr lang="en-US" sz="1200"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Rāma</a:t>
              </a:r>
              <a:r>
                <a:rPr lang="en-US" sz="1200" dirty="0" smtClean="0">
                  <a:solidFill>
                    <a:prstClr val="black"/>
                  </a:solidFill>
                  <a:latin typeface="Arial Unicode MS"/>
                  <a:ea typeface="Arial Unicode MS"/>
                  <a:cs typeface="Arial Unicode MS"/>
                </a:rPr>
                <a:t> was born on 11-2-4433 BC at 10-47-48 LMT.</a:t>
              </a:r>
            </a:p>
            <a:p>
              <a:pPr marL="228600" lvl="0" indent="-228600"/>
              <a:r>
                <a:rPr lang="en-US" sz="1200" dirty="0" smtClean="0">
                  <a:solidFill>
                    <a:prstClr val="black"/>
                  </a:solidFill>
                  <a:latin typeface="Arial Unicode MS"/>
                  <a:ea typeface="Arial Unicode MS"/>
                  <a:cs typeface="Arial Unicode MS"/>
                </a:rPr>
                <a:t>Then it was </a:t>
              </a:r>
              <a:r>
                <a:rPr lang="en-US" sz="1200" i="1" dirty="0" err="1" smtClean="0">
                  <a:solidFill>
                    <a:prstClr val="black"/>
                  </a:solidFill>
                  <a:latin typeface="Arial Unicode MS"/>
                  <a:ea typeface="Arial Unicode MS"/>
                  <a:cs typeface="Arial Unicode MS"/>
                </a:rPr>
                <a:t>Prabhava</a:t>
              </a:r>
              <a:r>
                <a:rPr lang="en-US" sz="1200" dirty="0" smtClean="0">
                  <a:solidFill>
                    <a:prstClr val="black"/>
                  </a:solidFill>
                  <a:latin typeface="Arial Unicode MS"/>
                  <a:ea typeface="Arial Unicode MS"/>
                  <a:cs typeface="Arial Unicode MS"/>
                </a:rPr>
                <a:t> year in both systems (</a:t>
              </a:r>
              <a:r>
                <a:rPr lang="en-US" sz="1200" i="1" dirty="0" err="1" smtClean="0">
                  <a:solidFill>
                    <a:prstClr val="black"/>
                  </a:solidFill>
                  <a:latin typeface="Arial Unicode MS"/>
                  <a:ea typeface="Arial Unicode MS"/>
                  <a:cs typeface="Arial Unicode MS"/>
                </a:rPr>
                <a:t>Viş</a:t>
              </a:r>
              <a:r>
                <a:rPr lang="lv-LV" sz="1200" i="1" dirty="0" smtClean="0">
                  <a:solidFill>
                    <a:prstClr val="black"/>
                  </a:solidFill>
                  <a:latin typeface="Arial Unicode MS"/>
                  <a:ea typeface="Arial Unicode MS"/>
                  <a:cs typeface="Arial Unicode MS"/>
                </a:rPr>
                <a:t>ņ</a:t>
              </a:r>
              <a:r>
                <a:rPr lang="en-US" sz="1200" i="1" dirty="0" smtClean="0">
                  <a:solidFill>
                    <a:prstClr val="black"/>
                  </a:solidFill>
                  <a:latin typeface="Arial Unicode MS"/>
                  <a:ea typeface="Arial Unicode MS"/>
                  <a:cs typeface="Arial Unicode MS"/>
                </a:rPr>
                <a:t>u-</a:t>
              </a:r>
              <a:r>
                <a:rPr lang="en-US" sz="1200" i="1" dirty="0" err="1" smtClean="0">
                  <a:solidFill>
                    <a:prstClr val="black"/>
                  </a:solidFill>
                  <a:latin typeface="Arial Unicode MS"/>
                  <a:ea typeface="Arial Unicode MS"/>
                  <a:cs typeface="Arial Unicode MS"/>
                </a:rPr>
                <a:t>dharmottara</a:t>
              </a:r>
              <a:r>
                <a:rPr lang="en-US" sz="1200" i="1"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pur</a:t>
              </a:r>
              <a:r>
                <a:rPr lang="lv-LV" sz="1200" i="1" dirty="0" smtClean="0">
                  <a:solidFill>
                    <a:prstClr val="black"/>
                  </a:solidFill>
                  <a:latin typeface="Arial Unicode MS"/>
                  <a:ea typeface="Arial Unicode MS"/>
                  <a:cs typeface="Arial Unicode MS"/>
                </a:rPr>
                <a:t>āņ</a:t>
              </a:r>
              <a:r>
                <a:rPr lang="en-US" sz="1200" i="1" dirty="0" smtClean="0">
                  <a:solidFill>
                    <a:prstClr val="black"/>
                  </a:solidFill>
                  <a:latin typeface="Arial Unicode MS"/>
                  <a:ea typeface="Arial Unicode MS"/>
                  <a:cs typeface="Arial Unicode MS"/>
                </a:rPr>
                <a:t>a</a:t>
              </a:r>
              <a:r>
                <a:rPr lang="en-US" sz="1200" dirty="0" smtClean="0">
                  <a:solidFill>
                    <a:prstClr val="black"/>
                  </a:solidFill>
                  <a:latin typeface="Arial Unicode MS"/>
                  <a:ea typeface="Arial Unicode MS"/>
                  <a:cs typeface="Arial Unicode MS"/>
                </a:rPr>
                <a:t>, 82/7,8). 5100 years prior to that, </a:t>
              </a:r>
            </a:p>
            <a:p>
              <a:pPr marL="228600" lvl="0" indent="-228600"/>
              <a:r>
                <a:rPr lang="en-US" sz="1200" i="1" dirty="0" err="1" smtClean="0">
                  <a:solidFill>
                    <a:prstClr val="black"/>
                  </a:solidFill>
                  <a:latin typeface="Arial Unicode MS"/>
                  <a:ea typeface="Arial Unicode MS"/>
                  <a:cs typeface="Arial Unicode MS"/>
                </a:rPr>
                <a:t>Prabhava</a:t>
              </a:r>
              <a:r>
                <a:rPr lang="en-US" sz="1200" dirty="0" smtClean="0">
                  <a:solidFill>
                    <a:prstClr val="black"/>
                  </a:solidFill>
                  <a:latin typeface="Arial Unicode MS"/>
                  <a:ea typeface="Arial Unicode MS"/>
                  <a:cs typeface="Arial Unicode MS"/>
                </a:rPr>
                <a:t> year was at time of </a:t>
              </a:r>
              <a:r>
                <a:rPr lang="en-US" sz="1200" i="1" dirty="0" err="1" smtClean="0">
                  <a:solidFill>
                    <a:prstClr val="black"/>
                  </a:solidFill>
                  <a:latin typeface="Arial Unicode MS"/>
                  <a:ea typeface="Arial Unicode MS"/>
                  <a:cs typeface="Arial Unicode MS"/>
                </a:rPr>
                <a:t>Matsya</a:t>
              </a:r>
              <a:r>
                <a:rPr lang="en-US" sz="1200" dirty="0" smtClean="0">
                  <a:solidFill>
                    <a:prstClr val="black"/>
                  </a:solidFill>
                  <a:latin typeface="Arial Unicode MS"/>
                  <a:ea typeface="Arial Unicode MS"/>
                  <a:cs typeface="Arial Unicode MS"/>
                </a:rPr>
                <a:t> incarnation in 9533 BC. As per Iliad of Homer last island of Atlantis </a:t>
              </a:r>
            </a:p>
            <a:p>
              <a:pPr marL="228600" lvl="0" indent="-228600"/>
              <a:r>
                <a:rPr lang="en-US" sz="1200" dirty="0" smtClean="0">
                  <a:solidFill>
                    <a:prstClr val="black"/>
                  </a:solidFill>
                  <a:latin typeface="Arial Unicode MS"/>
                  <a:ea typeface="Arial Unicode MS"/>
                  <a:cs typeface="Arial Unicode MS"/>
                </a:rPr>
                <a:t>had submerged in 9564 BC. Persian tales tell it in 9844 BC. Glacial floods lasted about 1000 years. </a:t>
              </a:r>
            </a:p>
            <a:p>
              <a:pPr marL="228600" lvl="0" indent="-228600"/>
              <a:r>
                <a:rPr lang="en-US" sz="1200" dirty="0" smtClean="0">
                  <a:solidFill>
                    <a:prstClr val="black"/>
                  </a:solidFill>
                  <a:latin typeface="Arial Unicode MS"/>
                  <a:ea typeface="Arial Unicode MS"/>
                  <a:cs typeface="Arial Unicode MS"/>
                </a:rPr>
                <a:t>(6) </a:t>
              </a:r>
              <a:r>
                <a:rPr lang="en-US" sz="1200" i="1" dirty="0" err="1" smtClean="0">
                  <a:solidFill>
                    <a:prstClr val="black"/>
                  </a:solidFill>
                  <a:latin typeface="Arial Unicode MS"/>
                  <a:ea typeface="Arial Unicode MS"/>
                  <a:cs typeface="Arial Unicode MS"/>
                </a:rPr>
                <a:t>Ayana-yuga-Manvantara</a:t>
              </a:r>
              <a:r>
                <a:rPr lang="en-US" sz="1200" dirty="0" smtClean="0">
                  <a:solidFill>
                    <a:prstClr val="black"/>
                  </a:solidFill>
                  <a:latin typeface="Arial Unicode MS"/>
                  <a:ea typeface="Arial Unicode MS"/>
                  <a:cs typeface="Arial Unicode MS"/>
                </a:rPr>
                <a:t> of 26000 years is the precession cycle of earth’s axis in reverse direction.</a:t>
              </a:r>
            </a:p>
            <a:p>
              <a:pPr marL="228600" lvl="0" indent="-228600"/>
              <a:r>
                <a:rPr lang="en-US" sz="1200" dirty="0" smtClean="0">
                  <a:solidFill>
                    <a:prstClr val="black"/>
                  </a:solidFill>
                  <a:latin typeface="Arial Unicode MS"/>
                  <a:ea typeface="Arial Unicode MS"/>
                  <a:cs typeface="Arial Unicode MS"/>
                </a:rPr>
                <a:t>But historic cycle follows cycle of Glacial floods and ice eras. That is joint effect of rotation of Apogee in</a:t>
              </a:r>
            </a:p>
            <a:p>
              <a:pPr marL="228600" lvl="0" indent="-228600"/>
              <a:r>
                <a:rPr lang="en-US" sz="1200" dirty="0" smtClean="0">
                  <a:solidFill>
                    <a:prstClr val="black"/>
                  </a:solidFill>
                  <a:latin typeface="Arial Unicode MS"/>
                  <a:ea typeface="Arial Unicode MS"/>
                  <a:cs typeface="Arial Unicode MS"/>
                </a:rPr>
                <a:t>1,00,000 years and precession in reverse direction in 26000 years (</a:t>
              </a:r>
              <a:r>
                <a:rPr lang="en-US" sz="1200" dirty="0" err="1" smtClean="0">
                  <a:solidFill>
                    <a:prstClr val="black"/>
                  </a:solidFill>
                  <a:latin typeface="Arial Unicode MS"/>
                  <a:ea typeface="Arial Unicode MS"/>
                  <a:cs typeface="Arial Unicode MS"/>
                </a:rPr>
                <a:t>Milankovich</a:t>
              </a:r>
              <a:r>
                <a:rPr lang="en-US" sz="1200" dirty="0" smtClean="0">
                  <a:solidFill>
                    <a:prstClr val="black"/>
                  </a:solidFill>
                  <a:latin typeface="Arial Unicode MS"/>
                  <a:ea typeface="Arial Unicode MS"/>
                  <a:cs typeface="Arial Unicode MS"/>
                </a:rPr>
                <a:t> Theory, 1923). When north </a:t>
              </a:r>
            </a:p>
            <a:p>
              <a:pPr marL="228600" lvl="0" indent="-228600"/>
              <a:r>
                <a:rPr lang="en-US" sz="1200" dirty="0" smtClean="0">
                  <a:solidFill>
                    <a:prstClr val="black"/>
                  </a:solidFill>
                  <a:latin typeface="Arial Unicode MS"/>
                  <a:ea typeface="Arial Unicode MS"/>
                  <a:cs typeface="Arial Unicode MS"/>
                </a:rPr>
                <a:t>pole is inclined away from sun, it gets less heat. Heat is further reduced when sun is farthest at apogee </a:t>
              </a:r>
            </a:p>
            <a:p>
              <a:pPr marL="228600" lvl="0" indent="-228600"/>
              <a:r>
                <a:rPr lang="en-US" sz="1200" dirty="0" smtClean="0">
                  <a:solidFill>
                    <a:prstClr val="black"/>
                  </a:solidFill>
                  <a:latin typeface="Arial Unicode MS"/>
                  <a:ea typeface="Arial Unicode MS"/>
                  <a:cs typeface="Arial Unicode MS"/>
                </a:rPr>
                <a:t>(</a:t>
              </a:r>
              <a:r>
                <a:rPr lang="en-US" sz="1200" i="1" dirty="0" err="1" smtClean="0">
                  <a:solidFill>
                    <a:prstClr val="black"/>
                  </a:solidFill>
                  <a:latin typeface="Arial Unicode MS"/>
                  <a:ea typeface="Arial Unicode MS"/>
                  <a:cs typeface="Arial Unicode MS"/>
                </a:rPr>
                <a:t>mandoccha</a:t>
              </a:r>
              <a:r>
                <a:rPr lang="en-US" sz="1200" dirty="0" smtClean="0">
                  <a:solidFill>
                    <a:prstClr val="black"/>
                  </a:solidFill>
                  <a:latin typeface="Arial Unicode MS"/>
                  <a:ea typeface="Arial Unicode MS"/>
                  <a:cs typeface="Arial Unicode MS"/>
                </a:rPr>
                <a:t>). That is period of glacial ice. At perigee, when north pole is towards sun, it gets maximum heat </a:t>
              </a:r>
            </a:p>
            <a:p>
              <a:pPr marL="228600" lvl="0" indent="-228600"/>
              <a:r>
                <a:rPr lang="en-US" sz="1200" dirty="0" smtClean="0">
                  <a:solidFill>
                    <a:prstClr val="black"/>
                  </a:solidFill>
                  <a:latin typeface="Arial Unicode MS"/>
                  <a:ea typeface="Arial Unicode MS"/>
                  <a:cs typeface="Arial Unicode MS"/>
                </a:rPr>
                <a:t>and is Glacial floods. That is cycle of 21,600 years-</a:t>
              </a:r>
            </a:p>
            <a:p>
              <a:pPr marL="228600" lvl="0" indent="-228600"/>
              <a:r>
                <a:rPr lang="en-US" sz="1200" dirty="0" smtClean="0">
                  <a:solidFill>
                    <a:prstClr val="black"/>
                  </a:solidFill>
                  <a:latin typeface="Arial Unicode MS"/>
                  <a:ea typeface="Arial Unicode MS"/>
                  <a:cs typeface="Arial Unicode MS"/>
                </a:rPr>
                <a:t>  </a:t>
              </a:r>
            </a:p>
            <a:p>
              <a:pPr marL="228600" lvl="0" indent="-228600"/>
              <a:r>
                <a:rPr lang="en-US" sz="1200" dirty="0" smtClean="0">
                  <a:solidFill>
                    <a:prstClr val="black"/>
                  </a:solidFill>
                  <a:latin typeface="Arial Unicode MS"/>
                  <a:ea typeface="Arial Unicode MS"/>
                  <a:cs typeface="Arial Unicode MS"/>
                </a:rPr>
                <a:t>Middle value of 24,000 years is taken in India with 12000 years period of </a:t>
              </a:r>
              <a:r>
                <a:rPr lang="en-US" sz="1200" i="1" dirty="0" err="1" smtClean="0">
                  <a:solidFill>
                    <a:prstClr val="black"/>
                  </a:solidFill>
                  <a:latin typeface="Arial Unicode MS"/>
                  <a:ea typeface="Arial Unicode MS"/>
                  <a:cs typeface="Arial Unicode MS"/>
                </a:rPr>
                <a:t>Avasarpi</a:t>
              </a:r>
              <a:r>
                <a:rPr lang="lv-LV" sz="1200" i="1" dirty="0" smtClean="0">
                  <a:solidFill>
                    <a:prstClr val="black"/>
                  </a:solidFill>
                  <a:latin typeface="Arial Unicode MS"/>
                  <a:ea typeface="Arial Unicode MS"/>
                  <a:cs typeface="Arial Unicode MS"/>
                </a:rPr>
                <a:t>ņī</a:t>
              </a:r>
              <a:r>
                <a:rPr lang="en-US" sz="1200" i="1" dirty="0" smtClean="0">
                  <a:solidFill>
                    <a:prstClr val="black"/>
                  </a:solidFill>
                  <a:latin typeface="Arial Unicode MS"/>
                  <a:ea typeface="Arial Unicode MS"/>
                  <a:cs typeface="Arial Unicode MS"/>
                </a:rPr>
                <a:t> </a:t>
              </a:r>
              <a:r>
                <a:rPr lang="en-US" sz="1200" dirty="0" smtClean="0">
                  <a:solidFill>
                    <a:prstClr val="black"/>
                  </a:solidFill>
                  <a:latin typeface="Arial Unicode MS"/>
                  <a:ea typeface="Arial Unicode MS"/>
                  <a:cs typeface="Arial Unicode MS"/>
                </a:rPr>
                <a:t>in order of </a:t>
              </a:r>
              <a:r>
                <a:rPr lang="en-US" sz="1200" i="1" dirty="0" err="1" smtClean="0">
                  <a:solidFill>
                    <a:prstClr val="black"/>
                  </a:solidFill>
                  <a:latin typeface="Arial Unicode MS"/>
                  <a:ea typeface="Arial Unicode MS"/>
                  <a:cs typeface="Arial Unicode MS"/>
                </a:rPr>
                <a:t>Satya</a:t>
              </a:r>
              <a:r>
                <a:rPr lang="en-US" sz="1200" i="1"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Tret</a:t>
              </a:r>
              <a:r>
                <a:rPr lang="lv-LV" sz="1200" i="1" dirty="0" smtClean="0">
                  <a:solidFill>
                    <a:prstClr val="black"/>
                  </a:solidFill>
                  <a:latin typeface="Arial Unicode MS"/>
                  <a:ea typeface="Arial Unicode MS"/>
                  <a:cs typeface="Arial Unicode MS"/>
                </a:rPr>
                <a:t>ā</a:t>
              </a:r>
              <a:r>
                <a:rPr lang="en-US" sz="1200" i="1" dirty="0" smtClean="0">
                  <a:solidFill>
                    <a:prstClr val="black"/>
                  </a:solidFill>
                  <a:latin typeface="Arial Unicode MS"/>
                  <a:ea typeface="Arial Unicode MS"/>
                  <a:cs typeface="Arial Unicode MS"/>
                </a:rPr>
                <a:t>,</a:t>
              </a:r>
            </a:p>
            <a:p>
              <a:pPr marL="228600" lvl="0" indent="-228600"/>
              <a:r>
                <a:rPr lang="en-US" sz="1200" i="1" dirty="0" err="1" smtClean="0">
                  <a:solidFill>
                    <a:prstClr val="black"/>
                  </a:solidFill>
                  <a:latin typeface="Arial Unicode MS"/>
                  <a:ea typeface="Arial Unicode MS"/>
                  <a:cs typeface="Arial Unicode MS"/>
                </a:rPr>
                <a:t>Dv</a:t>
              </a:r>
              <a:r>
                <a:rPr lang="lv-LV" sz="1200" i="1" dirty="0" smtClean="0">
                  <a:solidFill>
                    <a:prstClr val="black"/>
                  </a:solidFill>
                  <a:latin typeface="Arial Unicode MS"/>
                  <a:ea typeface="Arial Unicode MS"/>
                  <a:cs typeface="Arial Unicode MS"/>
                </a:rPr>
                <a:t>ā</a:t>
              </a:r>
              <a:r>
                <a:rPr lang="en-US" sz="1200" i="1" dirty="0" err="1" smtClean="0">
                  <a:solidFill>
                    <a:prstClr val="black"/>
                  </a:solidFill>
                  <a:latin typeface="Arial Unicode MS"/>
                  <a:ea typeface="Arial Unicode MS"/>
                  <a:cs typeface="Arial Unicode MS"/>
                </a:rPr>
                <a:t>para</a:t>
              </a:r>
              <a:r>
                <a:rPr lang="en-US" sz="1200" i="1" dirty="0" smtClean="0">
                  <a:solidFill>
                    <a:prstClr val="black"/>
                  </a:solidFill>
                  <a:latin typeface="Arial Unicode MS"/>
                  <a:ea typeface="Arial Unicode MS"/>
                  <a:cs typeface="Arial Unicode MS"/>
                </a:rPr>
                <a:t>, Kali </a:t>
              </a:r>
              <a:r>
                <a:rPr lang="en-US" sz="1200" dirty="0" smtClean="0">
                  <a:solidFill>
                    <a:prstClr val="black"/>
                  </a:solidFill>
                  <a:latin typeface="Arial Unicode MS"/>
                  <a:ea typeface="Arial Unicode MS"/>
                  <a:cs typeface="Arial Unicode MS"/>
                </a:rPr>
                <a:t>of 4,3,2,1 parts. Second half is </a:t>
              </a:r>
              <a:r>
                <a:rPr lang="en-US" sz="1200" i="1" dirty="0" err="1" smtClean="0">
                  <a:solidFill>
                    <a:prstClr val="black"/>
                  </a:solidFill>
                  <a:latin typeface="Arial Unicode MS"/>
                  <a:ea typeface="Arial Unicode MS"/>
                  <a:cs typeface="Arial Unicode MS"/>
                </a:rPr>
                <a:t>Ustasrpi</a:t>
              </a:r>
              <a:r>
                <a:rPr lang="lv-LV" sz="1200" i="1" dirty="0" smtClean="0">
                  <a:solidFill>
                    <a:prstClr val="black"/>
                  </a:solidFill>
                  <a:latin typeface="Arial Unicode MS"/>
                  <a:ea typeface="Arial Unicode MS"/>
                  <a:cs typeface="Arial Unicode MS"/>
                </a:rPr>
                <a:t>ņī</a:t>
              </a:r>
              <a:r>
                <a:rPr lang="en-US" sz="1200" i="1" dirty="0" smtClean="0">
                  <a:solidFill>
                    <a:prstClr val="black"/>
                  </a:solidFill>
                  <a:latin typeface="Arial Unicode MS"/>
                  <a:ea typeface="Arial Unicode MS"/>
                  <a:cs typeface="Arial Unicode MS"/>
                </a:rPr>
                <a:t> </a:t>
              </a:r>
              <a:r>
                <a:rPr lang="en-US" sz="1200" dirty="0" smtClean="0">
                  <a:solidFill>
                    <a:prstClr val="black"/>
                  </a:solidFill>
                  <a:latin typeface="Arial Unicode MS"/>
                  <a:ea typeface="Arial Unicode MS"/>
                  <a:cs typeface="Arial Unicode MS"/>
                </a:rPr>
                <a:t>in reverse order of </a:t>
              </a:r>
              <a:r>
                <a:rPr lang="en-US" sz="1200" i="1" dirty="0" err="1" smtClean="0">
                  <a:solidFill>
                    <a:prstClr val="black"/>
                  </a:solidFill>
                  <a:latin typeface="Arial Unicode MS"/>
                  <a:ea typeface="Arial Unicode MS"/>
                  <a:cs typeface="Arial Unicode MS"/>
                </a:rPr>
                <a:t>yugas</a:t>
              </a:r>
              <a:r>
                <a:rPr lang="en-US" sz="1200" dirty="0" smtClean="0">
                  <a:solidFill>
                    <a:prstClr val="black"/>
                  </a:solidFill>
                  <a:latin typeface="Arial Unicode MS"/>
                  <a:ea typeface="Arial Unicode MS"/>
                  <a:cs typeface="Arial Unicode MS"/>
                </a:rPr>
                <a:t>. This is cycle of correction </a:t>
              </a:r>
            </a:p>
            <a:p>
              <a:pPr marL="228600" lvl="0" indent="-228600"/>
              <a:r>
                <a:rPr lang="en-US" sz="1200" dirty="0" smtClean="0">
                  <a:solidFill>
                    <a:prstClr val="black"/>
                  </a:solidFill>
                  <a:latin typeface="Arial Unicode MS"/>
                  <a:ea typeface="Arial Unicode MS"/>
                  <a:cs typeface="Arial Unicode MS"/>
                </a:rPr>
                <a:t>Taken from tradition by </a:t>
              </a:r>
              <a:r>
                <a:rPr lang="en-US" sz="1200" i="1" dirty="0" err="1" smtClean="0">
                  <a:solidFill>
                    <a:prstClr val="black"/>
                  </a:solidFill>
                  <a:latin typeface="Arial Unicode MS"/>
                  <a:ea typeface="Arial Unicode MS"/>
                  <a:cs typeface="Arial Unicode MS"/>
                </a:rPr>
                <a:t>Brahmagupta</a:t>
              </a:r>
              <a:r>
                <a:rPr lang="en-US" sz="1200"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Brhma-sphuţa-siddhānta</a:t>
              </a:r>
              <a:r>
                <a:rPr lang="en-US" sz="1200" i="1"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Madhyamādhikāra</a:t>
              </a:r>
              <a:r>
                <a:rPr lang="en-US" sz="1200" dirty="0" smtClean="0">
                  <a:solidFill>
                    <a:prstClr val="black"/>
                  </a:solidFill>
                  <a:latin typeface="Arial Unicode MS"/>
                  <a:ea typeface="Arial Unicode MS"/>
                  <a:cs typeface="Arial Unicode MS"/>
                </a:rPr>
                <a:t>, 60-61) and </a:t>
              </a:r>
              <a:r>
                <a:rPr lang="en-US" sz="1200" i="1" dirty="0" smtClean="0">
                  <a:solidFill>
                    <a:prstClr val="black"/>
                  </a:solidFill>
                  <a:latin typeface="Arial Unicode MS"/>
                  <a:ea typeface="Arial Unicode MS"/>
                  <a:cs typeface="Arial Unicode MS"/>
                </a:rPr>
                <a:t>Bhāskara</a:t>
              </a:r>
              <a:r>
                <a:rPr lang="en-US" sz="1200" dirty="0" smtClean="0">
                  <a:solidFill>
                    <a:prstClr val="black"/>
                  </a:solidFill>
                  <a:latin typeface="Arial Unicode MS"/>
                  <a:ea typeface="Arial Unicode MS"/>
                  <a:cs typeface="Arial Unicode MS"/>
                </a:rPr>
                <a:t>-2</a:t>
              </a:r>
            </a:p>
            <a:p>
              <a:pPr marL="228600" lvl="0" indent="-228600"/>
              <a:r>
                <a:rPr lang="en-US" sz="1200" dirty="0" smtClean="0">
                  <a:solidFill>
                    <a:prstClr val="black"/>
                  </a:solidFill>
                  <a:latin typeface="Arial Unicode MS"/>
                  <a:ea typeface="Arial Unicode MS"/>
                  <a:cs typeface="Arial Unicode MS"/>
                </a:rPr>
                <a:t>(</a:t>
              </a:r>
              <a:r>
                <a:rPr lang="en-US" sz="1200" i="1" dirty="0" err="1" smtClean="0">
                  <a:solidFill>
                    <a:prstClr val="black"/>
                  </a:solidFill>
                  <a:latin typeface="Arial Unicode MS"/>
                  <a:ea typeface="Arial Unicode MS"/>
                  <a:cs typeface="Arial Unicode MS"/>
                </a:rPr>
                <a:t>Siddhānta-śiroma</a:t>
              </a:r>
              <a:r>
                <a:rPr lang="lv-LV" sz="1200" i="1" dirty="0" smtClean="0">
                  <a:solidFill>
                    <a:prstClr val="black"/>
                  </a:solidFill>
                  <a:latin typeface="Arial Unicode MS"/>
                  <a:ea typeface="Arial Unicode MS"/>
                  <a:cs typeface="Arial Unicode MS"/>
                </a:rPr>
                <a:t>ņ</a:t>
              </a:r>
              <a:r>
                <a:rPr lang="en-US" sz="1200" i="1" dirty="0" err="1" smtClean="0">
                  <a:solidFill>
                    <a:prstClr val="black"/>
                  </a:solidFill>
                  <a:latin typeface="Arial Unicode MS"/>
                  <a:ea typeface="Arial Unicode MS"/>
                  <a:cs typeface="Arial Unicode MS"/>
                </a:rPr>
                <a:t>i</a:t>
              </a:r>
              <a:r>
                <a:rPr lang="en-US" sz="1200" i="1"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Bhū-paridhi</a:t>
              </a:r>
              <a:r>
                <a:rPr lang="en-US" sz="1200" dirty="0" smtClean="0">
                  <a:solidFill>
                    <a:prstClr val="black"/>
                  </a:solidFill>
                  <a:latin typeface="Arial Unicode MS"/>
                  <a:ea typeface="Arial Unicode MS"/>
                  <a:cs typeface="Arial Unicode MS"/>
                </a:rPr>
                <a:t>, 7-8)</a:t>
              </a:r>
            </a:p>
            <a:p>
              <a:pPr marL="228600" lvl="0" indent="-228600"/>
              <a:r>
                <a:rPr lang="en-US" sz="1200" dirty="0" smtClean="0">
                  <a:solidFill>
                    <a:prstClr val="black"/>
                  </a:solidFill>
                  <a:latin typeface="Arial Unicode MS"/>
                  <a:ea typeface="Arial Unicode MS"/>
                  <a:cs typeface="Arial Unicode MS"/>
                </a:rPr>
                <a:t>(7) Astronomical era is of 12000 </a:t>
              </a:r>
              <a:r>
                <a:rPr lang="en-US" sz="1200" i="1" dirty="0" err="1" smtClean="0">
                  <a:solidFill>
                    <a:prstClr val="black"/>
                  </a:solidFill>
                  <a:latin typeface="Arial Unicode MS"/>
                  <a:ea typeface="Arial Unicode MS"/>
                  <a:cs typeface="Arial Unicode MS"/>
                </a:rPr>
                <a:t>Divya</a:t>
              </a:r>
              <a:r>
                <a:rPr lang="en-US" sz="1200" dirty="0" smtClean="0">
                  <a:solidFill>
                    <a:prstClr val="black"/>
                  </a:solidFill>
                  <a:latin typeface="Arial Unicode MS"/>
                  <a:ea typeface="Arial Unicode MS"/>
                  <a:cs typeface="Arial Unicode MS"/>
                </a:rPr>
                <a:t> years each equal to 360 solar years, i.e. of 43,20,000 years. It has </a:t>
              </a:r>
            </a:p>
            <a:p>
              <a:pPr marL="228600" lvl="0" indent="-228600"/>
              <a:r>
                <a:rPr lang="en-US" sz="1200" dirty="0" smtClean="0">
                  <a:solidFill>
                    <a:prstClr val="black"/>
                  </a:solidFill>
                  <a:latin typeface="Arial Unicode MS"/>
                  <a:ea typeface="Arial Unicode MS"/>
                  <a:cs typeface="Arial Unicode MS"/>
                </a:rPr>
                <a:t>3 meanings-(d) Combined cycle of planets within wheel of solar </a:t>
              </a:r>
              <a:r>
                <a:rPr lang="en-US" sz="1200" i="1" dirty="0" err="1" smtClean="0">
                  <a:solidFill>
                    <a:prstClr val="black"/>
                  </a:solidFill>
                  <a:latin typeface="Arial Unicode MS"/>
                  <a:ea typeface="Arial Unicode MS"/>
                  <a:cs typeface="Arial Unicode MS"/>
                </a:rPr>
                <a:t>Ratha</a:t>
              </a:r>
              <a:r>
                <a:rPr lang="en-US" sz="1200" dirty="0" smtClean="0">
                  <a:solidFill>
                    <a:prstClr val="black"/>
                  </a:solidFill>
                  <a:latin typeface="Arial Unicode MS"/>
                  <a:ea typeface="Arial Unicode MS"/>
                  <a:cs typeface="Arial Unicode MS"/>
                </a:rPr>
                <a:t>, up to Saturn (b) Cycle of change in </a:t>
              </a:r>
            </a:p>
            <a:p>
              <a:pPr marL="228600" lvl="0" indent="-228600"/>
              <a:r>
                <a:rPr lang="en-US" sz="1200" dirty="0" smtClean="0">
                  <a:solidFill>
                    <a:prstClr val="black"/>
                  </a:solidFill>
                  <a:latin typeface="Arial Unicode MS"/>
                  <a:ea typeface="Arial Unicode MS"/>
                  <a:cs typeface="Arial Unicode MS"/>
                </a:rPr>
                <a:t>eccentricity of earth orbit, (c) Cycle of magnetic pole reversal. These depend on (a). </a:t>
              </a:r>
              <a:endParaRPr lang="en-IN" sz="1200" dirty="0">
                <a:solidFill>
                  <a:prstClr val="black"/>
                </a:solidFill>
                <a:latin typeface="Arial Unicode MS" pitchFamily="34" charset="-128"/>
                <a:ea typeface="Arial Unicode MS" pitchFamily="34" charset="-128"/>
                <a:cs typeface="Arial Unicode MS" pitchFamily="34" charset="-128"/>
              </a:endParaRPr>
            </a:p>
          </p:txBody>
        </p:sp>
        <p:graphicFrame>
          <p:nvGraphicFramePr>
            <p:cNvPr id="4" name="Object 3"/>
            <p:cNvGraphicFramePr>
              <a:graphicFrameLocks noChangeAspect="1"/>
            </p:cNvGraphicFramePr>
            <p:nvPr/>
          </p:nvGraphicFramePr>
          <p:xfrm>
            <a:off x="4572000" y="4953000"/>
            <a:ext cx="1676400" cy="406774"/>
          </p:xfrm>
          <a:graphic>
            <a:graphicData uri="http://schemas.openxmlformats.org/presentationml/2006/ole">
              <p:oleObj spid="_x0000_s15362" name="Equation" r:id="rId3" imgW="1726920" imgH="419040" progId="Equation.3">
                <p:embed/>
              </p:oleObj>
            </a:graphicData>
          </a:graphic>
        </p:graphicFrame>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1143000" y="152400"/>
            <a:ext cx="6957354" cy="5013781"/>
            <a:chOff x="1143000" y="152400"/>
            <a:chExt cx="6957354" cy="5013781"/>
          </a:xfrm>
        </p:grpSpPr>
        <p:sp>
          <p:nvSpPr>
            <p:cNvPr id="2" name="TextBox 1"/>
            <p:cNvSpPr txBox="1"/>
            <p:nvPr/>
          </p:nvSpPr>
          <p:spPr>
            <a:xfrm>
              <a:off x="3352800" y="152400"/>
              <a:ext cx="1101584" cy="307777"/>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Yuga Cycle</a:t>
              </a:r>
              <a:endParaRPr lang="en-IN" sz="1400"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1143000" y="457200"/>
              <a:ext cx="6957354" cy="4708981"/>
            </a:xfrm>
            <a:prstGeom prst="rect">
              <a:avLst/>
            </a:prstGeom>
            <a:noFill/>
          </p:spPr>
          <p:txBody>
            <a:bodyPr wrap="none" rtlCol="0">
              <a:spAutoFit/>
            </a:bodyPr>
            <a:lstStyle/>
            <a:p>
              <a:r>
                <a:rPr lang="en-US" sz="1200" b="1" dirty="0" smtClean="0">
                  <a:latin typeface="Arial Unicode MS" pitchFamily="34" charset="-128"/>
                  <a:ea typeface="Arial Unicode MS" pitchFamily="34" charset="-128"/>
                  <a:cs typeface="Arial Unicode MS" pitchFamily="34" charset="-128"/>
                </a:rPr>
                <a:t>Cycle  Order   BC years of start  </a:t>
              </a:r>
              <a:r>
                <a:rPr lang="en-US" sz="1200" b="1" i="1" dirty="0" smtClean="0">
                  <a:latin typeface="Arial Unicode MS" pitchFamily="34" charset="-128"/>
                  <a:ea typeface="Arial Unicode MS" pitchFamily="34" charset="-128"/>
                  <a:cs typeface="Arial Unicode MS" pitchFamily="34" charset="-128"/>
                </a:rPr>
                <a:t>Yuga</a:t>
              </a:r>
              <a:r>
                <a:rPr lang="en-US" sz="1200" b="1" dirty="0" smtClean="0">
                  <a:latin typeface="Arial Unicode MS" pitchFamily="34" charset="-128"/>
                  <a:ea typeface="Arial Unicode MS" pitchFamily="34" charset="-128"/>
                  <a:cs typeface="Arial Unicode MS" pitchFamily="34" charset="-128"/>
                </a:rPr>
                <a:t>        Glacial cycle (modern value)</a:t>
              </a:r>
            </a:p>
            <a:p>
              <a:r>
                <a:rPr lang="en-US" sz="1200" dirty="0" smtClean="0">
                  <a:latin typeface="Arial Unicode MS" pitchFamily="34" charset="-128"/>
                  <a:ea typeface="Arial Unicode MS" pitchFamily="34" charset="-128"/>
                  <a:cs typeface="Arial Unicode MS" pitchFamily="34" charset="-128"/>
                </a:rPr>
                <a:t>                             61,902           </a:t>
              </a:r>
              <a:r>
                <a:rPr lang="en-US" sz="1200" i="1" dirty="0" err="1" smtClean="0">
                  <a:latin typeface="Arial Unicode MS" pitchFamily="34" charset="-128"/>
                  <a:ea typeface="Arial Unicode MS" pitchFamily="34" charset="-128"/>
                  <a:cs typeface="Arial Unicode MS" pitchFamily="34" charset="-128"/>
                </a:rPr>
                <a:t>Satya</a:t>
              </a:r>
              <a:r>
                <a:rPr lang="en-US" sz="1200" dirty="0" smtClean="0">
                  <a:latin typeface="Arial Unicode MS" pitchFamily="34" charset="-128"/>
                  <a:ea typeface="Arial Unicode MS" pitchFamily="34" charset="-128"/>
                  <a:cs typeface="Arial Unicode MS" pitchFamily="34" charset="-128"/>
                </a:rPr>
                <a:t>       Glacial ice 69,200 (</a:t>
              </a:r>
              <a:r>
                <a:rPr lang="en-US" sz="1200" i="1" dirty="0" err="1" smtClean="0">
                  <a:latin typeface="Arial Unicode MS" pitchFamily="34" charset="-128"/>
                  <a:ea typeface="Arial Unicode MS" pitchFamily="34" charset="-128"/>
                  <a:cs typeface="Arial Unicode MS" pitchFamily="34" charset="-128"/>
                </a:rPr>
                <a:t>Tret</a:t>
              </a:r>
              <a:r>
                <a:rPr lang="en-US" sz="1200" i="1" dirty="0" err="1" smtClean="0">
                  <a:latin typeface="Arial Unicode MS"/>
                  <a:ea typeface="Arial Unicode MS"/>
                  <a:cs typeface="Arial Unicode MS"/>
                </a:rPr>
                <a:t>ā</a:t>
              </a:r>
              <a:r>
                <a:rPr lang="en-US" sz="1200" dirty="0" smtClean="0">
                  <a:latin typeface="Arial Unicode MS"/>
                  <a:ea typeface="Arial Unicode MS"/>
                  <a:cs typeface="Arial Unicode MS"/>
                </a:rPr>
                <a:t> of previous cycle)</a:t>
              </a:r>
            </a:p>
            <a:p>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Avasarpi</a:t>
              </a:r>
              <a:r>
                <a:rPr lang="lv-LV" sz="1200" i="1" dirty="0" smtClean="0">
                  <a:latin typeface="Arial Unicode MS"/>
                  <a:ea typeface="Arial Unicode MS"/>
                  <a:cs typeface="Arial Unicode MS"/>
                </a:rPr>
                <a:t>ņī</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57,102          </a:t>
              </a:r>
              <a:r>
                <a:rPr lang="en-US" sz="1200" i="1" dirty="0" err="1" smtClean="0">
                  <a:latin typeface="Arial Unicode MS" pitchFamily="34" charset="-128"/>
                  <a:ea typeface="Arial Unicode MS" pitchFamily="34" charset="-128"/>
                  <a:cs typeface="Arial Unicode MS" pitchFamily="34" charset="-128"/>
                </a:rPr>
                <a:t>Tret</a:t>
              </a:r>
              <a:r>
                <a:rPr lang="en-US" sz="1200" i="1" dirty="0" err="1" smtClean="0">
                  <a:latin typeface="Arial Unicode MS"/>
                  <a:ea typeface="Arial Unicode MS"/>
                  <a:cs typeface="Arial Unicode MS"/>
                </a:rPr>
                <a:t>ā</a:t>
              </a:r>
              <a:r>
                <a:rPr lang="en-US" sz="1200" dirty="0" smtClean="0">
                  <a:latin typeface="Arial Unicode MS"/>
                  <a:ea typeface="Arial Unicode MS"/>
                  <a:cs typeface="Arial Unicode MS"/>
                </a:rPr>
                <a:t> </a:t>
              </a:r>
              <a:r>
                <a:rPr lang="en-US" sz="1200" dirty="0" smtClean="0">
                  <a:latin typeface="Arial Unicode MS" pitchFamily="34" charset="-128"/>
                  <a:ea typeface="Arial Unicode MS" pitchFamily="34" charset="-128"/>
                  <a:cs typeface="Arial Unicode MS" pitchFamily="34" charset="-128"/>
                </a:rPr>
                <a:t>       Glacial flood 58,100-</a:t>
              </a:r>
              <a:r>
                <a:rPr lang="en-US" sz="1200" i="1" dirty="0" smtClean="0">
                  <a:latin typeface="Arial Unicode MS" pitchFamily="34" charset="-128"/>
                  <a:ea typeface="Arial Unicode MS" pitchFamily="34" charset="-128"/>
                  <a:cs typeface="Arial Unicode MS" pitchFamily="34" charset="-128"/>
                </a:rPr>
                <a:t>Ma</a:t>
              </a:r>
              <a:r>
                <a:rPr lang="lv-LV" sz="1200" i="1" dirty="0" smtClean="0">
                  <a:latin typeface="Arial Unicode MS"/>
                  <a:ea typeface="Arial Unicode MS"/>
                  <a:cs typeface="Arial Unicode MS"/>
                </a:rPr>
                <a:t>ņ</a:t>
              </a:r>
              <a:r>
                <a:rPr lang="en-US" sz="1200" i="1" dirty="0" err="1" smtClean="0">
                  <a:latin typeface="Arial Unicode MS"/>
                  <a:ea typeface="Arial Unicode MS"/>
                  <a:cs typeface="Arial Unicode MS"/>
                </a:rPr>
                <a:t>ij</a:t>
              </a:r>
              <a:r>
                <a:rPr lang="lv-LV" sz="1200" i="1" dirty="0" smtClean="0">
                  <a:latin typeface="Arial Unicode MS"/>
                  <a:ea typeface="Arial Unicode MS"/>
                  <a:cs typeface="Arial Unicode MS"/>
                </a:rPr>
                <a:t>ā</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era, some </a:t>
              </a:r>
              <a:r>
                <a:rPr lang="en-US" sz="1200" i="1" dirty="0" err="1" smtClean="0">
                  <a:latin typeface="Arial Unicode MS"/>
                  <a:ea typeface="Arial Unicode MS"/>
                  <a:cs typeface="Arial Unicode MS"/>
                </a:rPr>
                <a:t>sūktas</a:t>
              </a:r>
              <a:r>
                <a:rPr lang="en-US" sz="1200" dirty="0" smtClean="0">
                  <a:latin typeface="Arial Unicode MS"/>
                  <a:ea typeface="Arial Unicode MS"/>
                  <a:cs typeface="Arial Unicode MS"/>
                </a:rPr>
                <a:t> in</a:t>
              </a:r>
            </a:p>
            <a:p>
              <a:r>
                <a:rPr lang="en-US" sz="1200" dirty="0" smtClean="0">
                  <a:latin typeface="Arial Unicode MS"/>
                  <a:ea typeface="Arial Unicode MS"/>
                  <a:cs typeface="Arial Unicode MS"/>
                </a:rPr>
                <a:t>        (descending) 53,502          </a:t>
              </a:r>
              <a:r>
                <a:rPr lang="en-US" sz="1200" i="1" dirty="0" err="1" smtClean="0">
                  <a:latin typeface="Arial Unicode MS"/>
                  <a:ea typeface="Arial Unicode MS"/>
                  <a:cs typeface="Arial Unicode MS"/>
                </a:rPr>
                <a:t>Dvāpara</a:t>
              </a:r>
              <a:r>
                <a:rPr lang="en-US" sz="1200" dirty="0" smtClean="0">
                  <a:latin typeface="Arial Unicode MS"/>
                  <a:ea typeface="Arial Unicode MS"/>
                  <a:cs typeface="Arial Unicode MS"/>
                </a:rPr>
                <a:t>    that period-</a:t>
              </a:r>
              <a:r>
                <a:rPr lang="en-US" sz="1200" i="1" dirty="0" smtClean="0">
                  <a:latin typeface="Arial Unicode MS"/>
                  <a:ea typeface="Arial Unicode MS"/>
                  <a:cs typeface="Arial Unicode MS"/>
                </a:rPr>
                <a:t>Veda-</a:t>
              </a:r>
              <a:r>
                <a:rPr lang="en-US" sz="1200" i="1" dirty="0" err="1" smtClean="0">
                  <a:latin typeface="Arial Unicode MS"/>
                  <a:ea typeface="Arial Unicode MS"/>
                  <a:cs typeface="Arial Unicode MS"/>
                </a:rPr>
                <a:t>kāla</a:t>
              </a:r>
              <a:r>
                <a:rPr lang="en-US" sz="1200" i="1" dirty="0" smtClean="0">
                  <a:latin typeface="Arial Unicode MS"/>
                  <a:ea typeface="Arial Unicode MS"/>
                  <a:cs typeface="Arial Unicode MS"/>
                </a:rPr>
                <a:t>-</a:t>
              </a:r>
              <a:r>
                <a:rPr lang="en-US" sz="1200" i="1" dirty="0" err="1" smtClean="0">
                  <a:latin typeface="Arial Unicode MS"/>
                  <a:ea typeface="Arial Unicode MS"/>
                  <a:cs typeface="Arial Unicode MS"/>
                </a:rPr>
                <a:t>nir</a:t>
              </a:r>
              <a:r>
                <a:rPr lang="lv-LV" sz="1200" i="1" dirty="0" smtClean="0">
                  <a:latin typeface="Arial Unicode MS"/>
                  <a:ea typeface="Arial Unicode MS"/>
                  <a:cs typeface="Arial Unicode MS"/>
                </a:rPr>
                <a:t>ņ</a:t>
              </a:r>
              <a:r>
                <a:rPr lang="en-US" sz="1200" i="1" dirty="0" err="1" smtClean="0">
                  <a:latin typeface="Arial Unicode MS"/>
                  <a:ea typeface="Arial Unicode MS"/>
                  <a:cs typeface="Arial Unicode MS"/>
                </a:rPr>
                <a:t>aya</a:t>
              </a:r>
              <a:r>
                <a:rPr lang="en-US" sz="1200" dirty="0" err="1" smtClean="0">
                  <a:latin typeface="Arial Unicode MS"/>
                  <a:ea typeface="Arial Unicode MS"/>
                  <a:cs typeface="Arial Unicode MS"/>
                </a:rPr>
                <a:t>-</a:t>
              </a:r>
              <a:r>
                <a:rPr lang="en-US" sz="1200" i="1" dirty="0" err="1" smtClean="0">
                  <a:latin typeface="Arial Unicode MS"/>
                  <a:ea typeface="Arial Unicode MS"/>
                  <a:cs typeface="Arial Unicode MS"/>
                </a:rPr>
                <a:t>Dinanath</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Chulet</a:t>
              </a:r>
              <a:r>
                <a:rPr lang="en-US" sz="1200" dirty="0" smtClean="0">
                  <a:latin typeface="Arial Unicode MS"/>
                  <a:ea typeface="Arial Unicode MS"/>
                  <a:cs typeface="Arial Unicode MS"/>
                </a:rPr>
                <a:t>, 1925.</a:t>
              </a:r>
            </a:p>
            <a:p>
              <a:r>
                <a:rPr lang="en-US" sz="1200" dirty="0" smtClean="0">
                  <a:latin typeface="Arial Unicode MS" pitchFamily="34" charset="-128"/>
                  <a:ea typeface="Arial Unicode MS" pitchFamily="34" charset="-128"/>
                  <a:cs typeface="Arial Unicode MS" pitchFamily="34" charset="-128"/>
                </a:rPr>
                <a:t>Dark era (first)       51,102          </a:t>
              </a:r>
              <a:r>
                <a:rPr lang="en-US" sz="1200" i="1" dirty="0" smtClean="0">
                  <a:latin typeface="Arial Unicode MS" pitchFamily="34" charset="-128"/>
                  <a:ea typeface="Arial Unicode MS" pitchFamily="34" charset="-128"/>
                  <a:cs typeface="Arial Unicode MS" pitchFamily="34" charset="-128"/>
                </a:rPr>
                <a:t>Kali </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                              49,902          </a:t>
              </a:r>
              <a:r>
                <a:rPr lang="en-US" sz="1200" i="1" dirty="0" smtClean="0">
                  <a:latin typeface="Arial Unicode MS" pitchFamily="34" charset="-128"/>
                  <a:ea typeface="Arial Unicode MS" pitchFamily="34" charset="-128"/>
                  <a:cs typeface="Arial Unicode MS" pitchFamily="34" charset="-128"/>
                </a:rPr>
                <a:t>Kali </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Utsarpi</a:t>
              </a:r>
              <a:r>
                <a:rPr lang="lv-LV" sz="1200" i="1" dirty="0" smtClean="0">
                  <a:solidFill>
                    <a:prstClr val="black"/>
                  </a:solidFill>
                  <a:latin typeface="Arial Unicode MS"/>
                  <a:ea typeface="Arial Unicode MS"/>
                  <a:cs typeface="Arial Unicode MS"/>
                </a:rPr>
                <a:t>ņī</a:t>
              </a:r>
              <a:r>
                <a:rPr lang="en-US" sz="1200" i="1" dirty="0" smtClean="0">
                  <a:solidFill>
                    <a:prstClr val="black"/>
                  </a:solidFill>
                  <a:latin typeface="Arial Unicode MS"/>
                  <a:ea typeface="Arial Unicode MS"/>
                  <a:cs typeface="Arial Unicode MS"/>
                </a:rPr>
                <a:t>         </a:t>
              </a:r>
              <a:r>
                <a:rPr lang="en-US" sz="1200" dirty="0" smtClean="0">
                  <a:solidFill>
                    <a:prstClr val="black"/>
                  </a:solidFill>
                  <a:latin typeface="Arial Unicode MS"/>
                  <a:ea typeface="Arial Unicode MS"/>
                  <a:cs typeface="Arial Unicode MS"/>
                </a:rPr>
                <a:t>48,702         </a:t>
              </a:r>
              <a:r>
                <a:rPr lang="en-US" sz="1200" i="1" dirty="0" err="1" smtClean="0">
                  <a:latin typeface="Arial Unicode MS"/>
                  <a:ea typeface="Arial Unicode MS"/>
                  <a:cs typeface="Arial Unicode MS"/>
                </a:rPr>
                <a:t>Dvāpara</a:t>
              </a:r>
              <a:endParaRPr lang="en-US" sz="1200" i="1" dirty="0" smtClean="0">
                <a:latin typeface="Arial Unicode MS"/>
                <a:ea typeface="Arial Unicode MS"/>
                <a:cs typeface="Arial Unicode MS"/>
              </a:endParaRPr>
            </a:p>
            <a:p>
              <a:r>
                <a:rPr lang="en-US" sz="1200" dirty="0" smtClean="0">
                  <a:latin typeface="Arial Unicode MS"/>
                  <a:ea typeface="Arial Unicode MS"/>
                  <a:cs typeface="Arial Unicode MS"/>
                </a:rPr>
                <a:t>      (ascending)      46,302        </a:t>
              </a:r>
              <a:r>
                <a:rPr lang="en-US" sz="1200" i="1" dirty="0" err="1" smtClean="0">
                  <a:solidFill>
                    <a:prstClr val="black"/>
                  </a:solidFill>
                  <a:latin typeface="Arial Unicode MS" pitchFamily="34" charset="-128"/>
                  <a:ea typeface="Arial Unicode MS" pitchFamily="34" charset="-128"/>
                  <a:cs typeface="Arial Unicode MS" pitchFamily="34" charset="-128"/>
                </a:rPr>
                <a:t>Tret</a:t>
              </a:r>
              <a:r>
                <a:rPr lang="en-US" sz="1200" i="1" dirty="0" err="1" smtClean="0">
                  <a:solidFill>
                    <a:prstClr val="black"/>
                  </a:solidFill>
                  <a:latin typeface="Arial Unicode MS"/>
                  <a:ea typeface="Arial Unicode MS"/>
                  <a:cs typeface="Arial Unicode MS"/>
                </a:rPr>
                <a:t>ā</a:t>
              </a:r>
              <a:r>
                <a:rPr lang="en-US" sz="1200" dirty="0" smtClean="0">
                  <a:solidFill>
                    <a:prstClr val="black"/>
                  </a:solidFill>
                  <a:latin typeface="Arial Unicode MS"/>
                  <a:ea typeface="Arial Unicode MS"/>
                  <a:cs typeface="Arial Unicode MS"/>
                </a:rPr>
                <a:t>            Glacial ice 45,500</a:t>
              </a:r>
            </a:p>
            <a:p>
              <a:r>
                <a:rPr lang="en-US" sz="1200" dirty="0" smtClean="0">
                  <a:solidFill>
                    <a:prstClr val="black"/>
                  </a:solidFill>
                  <a:latin typeface="Arial Unicode MS"/>
                  <a:ea typeface="Arial Unicode MS"/>
                  <a:cs typeface="Arial Unicode MS"/>
                </a:rPr>
                <a:t>                              42,702         </a:t>
              </a:r>
              <a:r>
                <a:rPr lang="en-US" sz="1200" i="1" dirty="0" err="1" smtClean="0">
                  <a:solidFill>
                    <a:prstClr val="black"/>
                  </a:solidFill>
                  <a:latin typeface="Arial Unicode MS"/>
                  <a:ea typeface="Arial Unicode MS"/>
                  <a:cs typeface="Arial Unicode MS"/>
                </a:rPr>
                <a:t>Satya</a:t>
              </a:r>
              <a:r>
                <a:rPr lang="en-US" sz="1200" i="1" dirty="0" smtClean="0">
                  <a:solidFill>
                    <a:prstClr val="black"/>
                  </a:solidFill>
                  <a:latin typeface="Arial Unicode MS"/>
                  <a:ea typeface="Arial Unicode MS"/>
                  <a:cs typeface="Arial Unicode MS"/>
                </a:rPr>
                <a:t> </a:t>
              </a:r>
            </a:p>
            <a:p>
              <a:r>
                <a:rPr lang="en-US" sz="1200" dirty="0" smtClean="0">
                  <a:solidFill>
                    <a:prstClr val="black"/>
                  </a:solidFill>
                  <a:latin typeface="Arial Unicode MS"/>
                  <a:ea typeface="Arial Unicode MS"/>
                  <a:cs typeface="Arial Unicode MS"/>
                </a:rPr>
                <a:t>                              37,902         </a:t>
              </a:r>
              <a:r>
                <a:rPr lang="en-US" sz="1200" i="1" dirty="0" err="1" smtClean="0">
                  <a:solidFill>
                    <a:prstClr val="black"/>
                  </a:solidFill>
                  <a:latin typeface="Arial Unicode MS"/>
                  <a:ea typeface="Arial Unicode MS"/>
                  <a:cs typeface="Arial Unicode MS"/>
                </a:rPr>
                <a:t>Satya</a:t>
              </a:r>
              <a:r>
                <a:rPr lang="en-US" sz="1200" dirty="0" smtClean="0">
                  <a:solidFill>
                    <a:prstClr val="black"/>
                  </a:solidFill>
                  <a:latin typeface="Arial Unicode MS"/>
                  <a:ea typeface="Arial Unicode MS"/>
                  <a:cs typeface="Arial Unicode MS"/>
                </a:rPr>
                <a:t> </a:t>
              </a:r>
            </a:p>
            <a:p>
              <a:r>
                <a:rPr lang="en-US" sz="1200" dirty="0" smtClean="0">
                  <a:solidFill>
                    <a:prstClr val="black"/>
                  </a:solidFill>
                  <a:latin typeface="Arial Unicode MS"/>
                  <a:ea typeface="Arial Unicode MS"/>
                  <a:cs typeface="Arial Unicode MS"/>
                </a:rPr>
                <a:t>        </a:t>
              </a:r>
              <a:r>
                <a:rPr lang="en-US" sz="1200" i="1" dirty="0" err="1" smtClean="0">
                  <a:latin typeface="Arial Unicode MS"/>
                  <a:ea typeface="Arial Unicode MS"/>
                  <a:cs typeface="Arial Unicode MS"/>
                </a:rPr>
                <a:t>Avasarpi</a:t>
              </a:r>
              <a:r>
                <a:rPr lang="lv-LV" sz="1200" i="1" dirty="0" smtClean="0">
                  <a:latin typeface="Arial Unicode MS"/>
                  <a:ea typeface="Arial Unicode MS"/>
                  <a:cs typeface="Arial Unicode MS"/>
                </a:rPr>
                <a:t>ņī</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33,102         </a:t>
              </a:r>
              <a:r>
                <a:rPr lang="en-US" sz="1200" i="1" dirty="0" err="1" smtClean="0">
                  <a:latin typeface="Arial Unicode MS"/>
                  <a:ea typeface="Arial Unicode MS"/>
                  <a:cs typeface="Arial Unicode MS"/>
                </a:rPr>
                <a:t>Tretā</a:t>
              </a:r>
              <a:r>
                <a:rPr lang="en-US" sz="1200" dirty="0" smtClean="0">
                  <a:latin typeface="Arial Unicode MS"/>
                  <a:ea typeface="Arial Unicode MS"/>
                  <a:cs typeface="Arial Unicode MS"/>
                </a:rPr>
                <a:t>           Glacial floods 31,200</a:t>
              </a:r>
            </a:p>
            <a:p>
              <a:r>
                <a:rPr lang="en-US" sz="1200" dirty="0" smtClean="0">
                  <a:solidFill>
                    <a:prstClr val="black"/>
                  </a:solidFill>
                  <a:latin typeface="Arial Unicode MS"/>
                  <a:ea typeface="Arial Unicode MS"/>
                  <a:cs typeface="Arial Unicode MS"/>
                </a:rPr>
                <a:t>                               29,502        </a:t>
              </a:r>
              <a:r>
                <a:rPr lang="en-US" sz="1200" i="1" dirty="0" err="1" smtClean="0">
                  <a:latin typeface="Arial Unicode MS"/>
                  <a:ea typeface="Arial Unicode MS"/>
                  <a:cs typeface="Arial Unicode MS"/>
                </a:rPr>
                <a:t>Dvāpara</a:t>
              </a:r>
              <a:r>
                <a:rPr lang="en-US" sz="1200" i="1"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Ādya</a:t>
              </a:r>
              <a:r>
                <a:rPr lang="en-US" sz="1200" i="1"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Tretā-Brahmā-Varāha</a:t>
              </a:r>
              <a:r>
                <a:rPr lang="en-US" sz="1200" i="1"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Kalpa</a:t>
              </a:r>
              <a:endParaRPr lang="en-US" sz="1200" i="1" dirty="0" smtClean="0">
                <a:solidFill>
                  <a:prstClr val="black"/>
                </a:solidFill>
                <a:latin typeface="Arial Unicode MS"/>
                <a:ea typeface="Arial Unicode MS"/>
                <a:cs typeface="Arial Unicode MS"/>
              </a:endParaRPr>
            </a:p>
            <a:p>
              <a:r>
                <a:rPr lang="en-US" sz="1200" i="1" dirty="0" err="1" smtClean="0">
                  <a:solidFill>
                    <a:prstClr val="black"/>
                  </a:solidFill>
                  <a:latin typeface="Arial Unicode MS"/>
                  <a:ea typeface="Arial Unicode MS"/>
                  <a:cs typeface="Arial Unicode MS"/>
                </a:rPr>
                <a:t>Ādya-yuga</a:t>
              </a:r>
              <a:r>
                <a:rPr lang="en-US" sz="1200" dirty="0" smtClean="0">
                  <a:solidFill>
                    <a:prstClr val="black"/>
                  </a:solidFill>
                  <a:latin typeface="Arial Unicode MS"/>
                  <a:ea typeface="Arial Unicode MS"/>
                  <a:cs typeface="Arial Unicode MS"/>
                </a:rPr>
                <a:t>              27,102         </a:t>
              </a:r>
              <a:r>
                <a:rPr lang="en-US" sz="1200" i="1" dirty="0" smtClean="0">
                  <a:solidFill>
                    <a:prstClr val="black"/>
                  </a:solidFill>
                  <a:latin typeface="Arial Unicode MS"/>
                  <a:ea typeface="Arial Unicode MS"/>
                  <a:cs typeface="Arial Unicode MS"/>
                </a:rPr>
                <a:t>Kali </a:t>
              </a:r>
              <a:r>
                <a:rPr lang="en-US" sz="1200" dirty="0" smtClean="0">
                  <a:solidFill>
                    <a:prstClr val="black"/>
                  </a:solidFill>
                  <a:latin typeface="Arial Unicode MS"/>
                  <a:ea typeface="Arial Unicode MS"/>
                  <a:cs typeface="Arial Unicode MS"/>
                </a:rPr>
                <a:t>                               29,102</a:t>
              </a:r>
            </a:p>
            <a:p>
              <a:r>
                <a:rPr lang="en-US" sz="1200" dirty="0" smtClean="0">
                  <a:solidFill>
                    <a:prstClr val="black"/>
                  </a:solidFill>
                  <a:latin typeface="Arial Unicode MS"/>
                  <a:ea typeface="Arial Unicode MS"/>
                  <a:cs typeface="Arial Unicode MS"/>
                </a:rPr>
                <a:t>(</a:t>
              </a:r>
              <a:r>
                <a:rPr lang="en-US" sz="1200" i="1" dirty="0" err="1" smtClean="0">
                  <a:solidFill>
                    <a:prstClr val="black"/>
                  </a:solidFill>
                  <a:latin typeface="Arial Unicode MS"/>
                  <a:ea typeface="Arial Unicode MS"/>
                  <a:cs typeface="Arial Unicode MS"/>
                </a:rPr>
                <a:t>Svāyambhuva</a:t>
              </a:r>
              <a:r>
                <a:rPr lang="en-US" sz="1200" dirty="0" smtClean="0">
                  <a:solidFill>
                    <a:prstClr val="black"/>
                  </a:solidFill>
                  <a:latin typeface="Arial Unicode MS"/>
                  <a:ea typeface="Arial Unicode MS"/>
                  <a:cs typeface="Arial Unicode MS"/>
                </a:rPr>
                <a:t>)      25,102        </a:t>
              </a:r>
              <a:r>
                <a:rPr lang="en-US" sz="1200" i="1" dirty="0" smtClean="0">
                  <a:solidFill>
                    <a:prstClr val="black"/>
                  </a:solidFill>
                  <a:latin typeface="Arial Unicode MS"/>
                  <a:ea typeface="Arial Unicode MS"/>
                  <a:cs typeface="Arial Unicode MS"/>
                </a:rPr>
                <a:t> Kali                                                        </a:t>
              </a:r>
              <a:r>
                <a:rPr lang="en-US" sz="1200" dirty="0" smtClean="0">
                  <a:solidFill>
                    <a:prstClr val="black"/>
                  </a:solidFill>
                  <a:latin typeface="Arial Unicode MS"/>
                  <a:ea typeface="Arial Unicode MS"/>
                  <a:cs typeface="Arial Unicode MS"/>
                </a:rPr>
                <a:t>27,376-</a:t>
              </a:r>
              <a:r>
                <a:rPr lang="en-US" sz="1200" i="1" dirty="0" smtClean="0">
                  <a:solidFill>
                    <a:prstClr val="black"/>
                  </a:solidFill>
                  <a:latin typeface="Arial Unicode MS"/>
                  <a:ea typeface="Arial Unicode MS"/>
                  <a:cs typeface="Arial Unicode MS"/>
                </a:rPr>
                <a:t>Dhruva</a:t>
              </a:r>
              <a:r>
                <a:rPr lang="en-US" sz="1200" dirty="0" smtClean="0">
                  <a:solidFill>
                    <a:prstClr val="black"/>
                  </a:solidFill>
                  <a:latin typeface="Arial Unicode MS"/>
                  <a:ea typeface="Arial Unicode MS"/>
                  <a:cs typeface="Arial Unicode MS"/>
                </a:rPr>
                <a:t>-0 </a:t>
              </a:r>
            </a:p>
            <a:p>
              <a:r>
                <a:rPr lang="en-US" sz="1200" dirty="0" smtClean="0">
                  <a:solidFill>
                    <a:prstClr val="black"/>
                  </a:solidFill>
                  <a:latin typeface="Arial Unicode MS"/>
                  <a:ea typeface="Arial Unicode MS"/>
                  <a:cs typeface="Arial Unicode MS"/>
                </a:rPr>
                <a:t> (</a:t>
              </a:r>
              <a:r>
                <a:rPr lang="en-US" sz="1200" i="1" dirty="0" smtClean="0">
                  <a:solidFill>
                    <a:prstClr val="black"/>
                  </a:solidFill>
                  <a:latin typeface="Arial Unicode MS"/>
                  <a:ea typeface="Arial Unicode MS"/>
                  <a:cs typeface="Arial Unicode MS"/>
                </a:rPr>
                <a:t>Brahma-</a:t>
              </a:r>
              <a:r>
                <a:rPr lang="en-US" sz="1200" i="1" dirty="0" err="1" smtClean="0">
                  <a:solidFill>
                    <a:prstClr val="black"/>
                  </a:solidFill>
                  <a:latin typeface="Arial Unicode MS"/>
                  <a:ea typeface="Arial Unicode MS"/>
                  <a:cs typeface="Arial Unicode MS"/>
                </a:rPr>
                <a:t>dina</a:t>
              </a:r>
              <a:r>
                <a:rPr lang="en-US" sz="1200" dirty="0" smtClean="0">
                  <a:solidFill>
                    <a:prstClr val="black"/>
                  </a:solidFill>
                  <a:latin typeface="Arial Unicode MS"/>
                  <a:ea typeface="Arial Unicode MS"/>
                  <a:cs typeface="Arial Unicode MS"/>
                </a:rPr>
                <a:t> 2)    24,702         </a:t>
              </a:r>
              <a:r>
                <a:rPr lang="en-US" sz="1200" i="1" dirty="0" err="1" smtClean="0">
                  <a:latin typeface="Arial Unicode MS"/>
                  <a:ea typeface="Arial Unicode MS"/>
                  <a:cs typeface="Arial Unicode MS"/>
                </a:rPr>
                <a:t>Dvāpara</a:t>
              </a:r>
              <a:r>
                <a:rPr lang="en-US" sz="1200" dirty="0" smtClean="0">
                  <a:latin typeface="Arial Unicode MS"/>
                  <a:ea typeface="Arial Unicode MS"/>
                  <a:cs typeface="Arial Unicode MS"/>
                </a:rPr>
                <a:t>                43 x 360 = 16,000</a:t>
              </a:r>
            </a:p>
            <a:p>
              <a:r>
                <a:rPr lang="en-US" sz="1200" dirty="0" smtClean="0">
                  <a:solidFill>
                    <a:prstClr val="black"/>
                  </a:solidFill>
                  <a:latin typeface="Arial Unicode MS"/>
                  <a:ea typeface="Arial Unicode MS"/>
                  <a:cs typeface="Arial Unicode MS"/>
                </a:rPr>
                <a:t>        </a:t>
              </a:r>
              <a:r>
                <a:rPr lang="en-US" sz="1200" i="1" dirty="0" err="1" smtClean="0">
                  <a:latin typeface="Arial Unicode MS" pitchFamily="34" charset="-128"/>
                  <a:ea typeface="Arial Unicode MS" pitchFamily="34" charset="-128"/>
                  <a:cs typeface="Arial Unicode MS" pitchFamily="34" charset="-128"/>
                </a:rPr>
                <a:t>Utsarpi</a:t>
              </a:r>
              <a:r>
                <a:rPr lang="lv-LV" sz="1200" i="1" dirty="0" smtClean="0">
                  <a:solidFill>
                    <a:prstClr val="black"/>
                  </a:solidFill>
                  <a:latin typeface="Arial Unicode MS"/>
                  <a:ea typeface="Arial Unicode MS"/>
                  <a:cs typeface="Arial Unicode MS"/>
                </a:rPr>
                <a:t>ņī</a:t>
              </a:r>
              <a:r>
                <a:rPr lang="en-US" sz="1200" i="1" dirty="0" smtClean="0">
                  <a:solidFill>
                    <a:prstClr val="black"/>
                  </a:solidFill>
                  <a:latin typeface="Arial Unicode MS"/>
                  <a:ea typeface="Arial Unicode MS"/>
                  <a:cs typeface="Arial Unicode MS"/>
                </a:rPr>
                <a:t>         </a:t>
              </a:r>
              <a:r>
                <a:rPr lang="en-US" sz="1200" dirty="0" smtClean="0">
                  <a:solidFill>
                    <a:prstClr val="black"/>
                  </a:solidFill>
                  <a:latin typeface="Arial Unicode MS"/>
                  <a:ea typeface="Arial Unicode MS"/>
                  <a:cs typeface="Arial Unicode MS"/>
                </a:rPr>
                <a:t>22,302         </a:t>
              </a:r>
              <a:r>
                <a:rPr lang="en-US" sz="1200" i="1" dirty="0" err="1" smtClean="0">
                  <a:latin typeface="Arial Unicode MS"/>
                  <a:ea typeface="Arial Unicode MS"/>
                  <a:cs typeface="Arial Unicode MS"/>
                </a:rPr>
                <a:t>Tretā</a:t>
              </a:r>
              <a:r>
                <a:rPr lang="en-US" sz="1200" dirty="0" smtClean="0">
                  <a:latin typeface="Arial Unicode MS"/>
                  <a:ea typeface="Arial Unicode MS"/>
                  <a:cs typeface="Arial Unicode MS"/>
                </a:rPr>
                <a:t>  Glacial Ice-20,000                        19,276-</a:t>
              </a:r>
              <a:r>
                <a:rPr lang="en-US" sz="1200" i="1" dirty="0" smtClean="0">
                  <a:latin typeface="Arial Unicode MS"/>
                  <a:ea typeface="Arial Unicode MS"/>
                  <a:cs typeface="Arial Unicode MS"/>
                </a:rPr>
                <a:t>Dhruva</a:t>
              </a:r>
              <a:r>
                <a:rPr lang="en-US" sz="1200" dirty="0" smtClean="0">
                  <a:latin typeface="Arial Unicode MS"/>
                  <a:ea typeface="Arial Unicode MS"/>
                  <a:cs typeface="Arial Unicode MS"/>
                </a:rPr>
                <a:t>-1</a:t>
              </a:r>
            </a:p>
            <a:p>
              <a:r>
                <a:rPr lang="en-US" sz="1200" dirty="0" smtClean="0">
                  <a:solidFill>
                    <a:prstClr val="black"/>
                  </a:solidFill>
                  <a:latin typeface="Arial Unicode MS"/>
                  <a:ea typeface="Arial Unicode MS"/>
                  <a:cs typeface="Arial Unicode MS"/>
                </a:rPr>
                <a:t>                               18,702         </a:t>
              </a:r>
              <a:r>
                <a:rPr lang="en-US" sz="1200" i="1" dirty="0" err="1" smtClean="0">
                  <a:solidFill>
                    <a:prstClr val="black"/>
                  </a:solidFill>
                  <a:latin typeface="Arial Unicode MS"/>
                  <a:ea typeface="Arial Unicode MS"/>
                  <a:cs typeface="Arial Unicode MS"/>
                </a:rPr>
                <a:t>Satya</a:t>
              </a:r>
              <a:r>
                <a:rPr lang="en-US" sz="1200" dirty="0" smtClean="0">
                  <a:solidFill>
                    <a:prstClr val="black"/>
                  </a:solidFill>
                  <a:latin typeface="Arial Unicode MS"/>
                  <a:ea typeface="Arial Unicode MS"/>
                  <a:cs typeface="Arial Unicode MS"/>
                </a:rPr>
                <a:t>    </a:t>
              </a:r>
            </a:p>
            <a:p>
              <a:r>
                <a:rPr lang="en-US" sz="1200" dirty="0" smtClean="0">
                  <a:solidFill>
                    <a:prstClr val="black"/>
                  </a:solidFill>
                  <a:latin typeface="Arial Unicode MS"/>
                  <a:ea typeface="Arial Unicode MS"/>
                  <a:cs typeface="Arial Unicode MS"/>
                </a:rPr>
                <a:t>                               13,902        </a:t>
              </a:r>
              <a:r>
                <a:rPr lang="en-US" sz="1200" i="1" dirty="0" err="1" smtClean="0">
                  <a:solidFill>
                    <a:prstClr val="black"/>
                  </a:solidFill>
                  <a:latin typeface="Arial Unicode MS"/>
                  <a:ea typeface="Arial Unicode MS"/>
                  <a:cs typeface="Arial Unicode MS"/>
                </a:rPr>
                <a:t>Satya</a:t>
              </a:r>
              <a:r>
                <a:rPr lang="en-US" sz="1200" i="1" dirty="0" smtClean="0">
                  <a:solidFill>
                    <a:prstClr val="black"/>
                  </a:solidFill>
                  <a:latin typeface="Arial Unicode MS"/>
                  <a:ea typeface="Arial Unicode MS"/>
                  <a:cs typeface="Arial Unicode MS"/>
                </a:rPr>
                <a:t> </a:t>
              </a:r>
              <a:r>
                <a:rPr lang="en-US" sz="1200" dirty="0" smtClean="0">
                  <a:solidFill>
                    <a:prstClr val="black"/>
                  </a:solidFill>
                  <a:latin typeface="Arial Unicode MS"/>
                  <a:ea typeface="Arial Unicode MS"/>
                  <a:cs typeface="Arial Unicode MS"/>
                </a:rPr>
                <a:t>                         13,102-</a:t>
              </a:r>
              <a:r>
                <a:rPr lang="en-US" sz="1200" i="1" dirty="0" smtClean="0">
                  <a:solidFill>
                    <a:prstClr val="black"/>
                  </a:solidFill>
                  <a:latin typeface="Arial Unicode MS"/>
                  <a:ea typeface="Arial Unicode MS"/>
                  <a:cs typeface="Arial Unicode MS"/>
                </a:rPr>
                <a:t>Vaivasvata Manu</a:t>
              </a:r>
            </a:p>
            <a:p>
              <a:r>
                <a:rPr lang="en-US" sz="1200" dirty="0" smtClean="0">
                  <a:solidFill>
                    <a:prstClr val="black"/>
                  </a:solidFill>
                  <a:latin typeface="Arial Unicode MS"/>
                  <a:ea typeface="Arial Unicode MS"/>
                  <a:cs typeface="Arial Unicode MS"/>
                </a:rPr>
                <a:t>           </a:t>
              </a:r>
              <a:r>
                <a:rPr lang="en-US" sz="1200" i="1" dirty="0" err="1" smtClean="0">
                  <a:solidFill>
                    <a:prstClr val="black"/>
                  </a:solidFill>
                  <a:latin typeface="Arial Unicode MS"/>
                  <a:ea typeface="Arial Unicode MS"/>
                  <a:cs typeface="Arial Unicode MS"/>
                </a:rPr>
                <a:t>Avasarpi</a:t>
              </a:r>
              <a:r>
                <a:rPr lang="lv-LV" sz="1200" i="1" dirty="0" smtClean="0">
                  <a:solidFill>
                    <a:prstClr val="black"/>
                  </a:solidFill>
                  <a:latin typeface="Arial Unicode MS"/>
                  <a:ea typeface="Arial Unicode MS"/>
                  <a:cs typeface="Arial Unicode MS"/>
                </a:rPr>
                <a:t>ņī</a:t>
              </a:r>
              <a:r>
                <a:rPr lang="en-US" sz="1200" i="1" dirty="0" smtClean="0">
                  <a:solidFill>
                    <a:prstClr val="black"/>
                  </a:solidFill>
                  <a:latin typeface="Arial Unicode MS"/>
                  <a:ea typeface="Arial Unicode MS"/>
                  <a:cs typeface="Arial Unicode MS"/>
                </a:rPr>
                <a:t>     </a:t>
              </a:r>
              <a:r>
                <a:rPr lang="en-US" sz="1200" dirty="0" smtClean="0">
                  <a:solidFill>
                    <a:prstClr val="black"/>
                  </a:solidFill>
                  <a:latin typeface="Arial Unicode MS"/>
                  <a:ea typeface="Arial Unicode MS"/>
                  <a:cs typeface="Arial Unicode MS"/>
                </a:rPr>
                <a:t>9,102         </a:t>
              </a:r>
              <a:r>
                <a:rPr lang="en-US" sz="1200" i="1" dirty="0" err="1" smtClean="0">
                  <a:latin typeface="Arial Unicode MS"/>
                  <a:ea typeface="Arial Unicode MS"/>
                  <a:cs typeface="Arial Unicode MS"/>
                </a:rPr>
                <a:t>Tretā</a:t>
              </a:r>
              <a:r>
                <a:rPr lang="en-US" sz="1200" dirty="0" smtClean="0">
                  <a:solidFill>
                    <a:prstClr val="black"/>
                  </a:solidFill>
                  <a:latin typeface="Arial Unicode MS"/>
                  <a:ea typeface="Arial Unicode MS"/>
                  <a:cs typeface="Arial Unicode MS"/>
                </a:rPr>
                <a:t>   Glacial floods 9,200                       11,176-</a:t>
              </a:r>
              <a:r>
                <a:rPr lang="en-US" sz="1200" i="1" dirty="0" smtClean="0">
                  <a:solidFill>
                    <a:prstClr val="black"/>
                  </a:solidFill>
                  <a:latin typeface="Arial Unicode MS"/>
                  <a:ea typeface="Arial Unicode MS"/>
                  <a:cs typeface="Arial Unicode MS"/>
                </a:rPr>
                <a:t>Dhruva</a:t>
              </a:r>
              <a:r>
                <a:rPr lang="en-US" sz="1200" dirty="0" smtClean="0">
                  <a:solidFill>
                    <a:prstClr val="black"/>
                  </a:solidFill>
                  <a:latin typeface="Arial Unicode MS"/>
                  <a:ea typeface="Arial Unicode MS"/>
                  <a:cs typeface="Arial Unicode MS"/>
                </a:rPr>
                <a:t>-2</a:t>
              </a:r>
            </a:p>
            <a:p>
              <a:r>
                <a:rPr lang="en-US" sz="1200" dirty="0" smtClean="0">
                  <a:solidFill>
                    <a:prstClr val="black"/>
                  </a:solidFill>
                  <a:latin typeface="Arial Unicode MS"/>
                  <a:ea typeface="Arial Unicode MS"/>
                  <a:cs typeface="Arial Unicode MS"/>
                </a:rPr>
                <a:t>                                 5,502         </a:t>
              </a:r>
              <a:r>
                <a:rPr lang="en-US" sz="1200" i="1" dirty="0" err="1" smtClean="0">
                  <a:latin typeface="Arial Unicode MS"/>
                  <a:ea typeface="Arial Unicode MS"/>
                  <a:cs typeface="Arial Unicode MS"/>
                </a:rPr>
                <a:t>Dvāpara</a:t>
              </a:r>
              <a:r>
                <a:rPr lang="en-US" sz="1200" dirty="0" smtClean="0">
                  <a:latin typeface="Arial Unicode MS"/>
                  <a:ea typeface="Arial Unicode MS"/>
                  <a:cs typeface="Arial Unicode MS"/>
                </a:rPr>
                <a:t>                28 x 360 = 10,000        8,476-</a:t>
              </a:r>
              <a:r>
                <a:rPr lang="en-US" sz="1200" i="1" dirty="0" smtClean="0">
                  <a:latin typeface="Arial Unicode MS"/>
                  <a:ea typeface="Arial Unicode MS"/>
                  <a:cs typeface="Arial Unicode MS"/>
                </a:rPr>
                <a:t>Ikśvāku</a:t>
              </a:r>
              <a:r>
                <a:rPr lang="en-US" sz="1200" dirty="0" smtClean="0">
                  <a:latin typeface="Arial Unicode MS"/>
                  <a:ea typeface="Arial Unicode MS"/>
                  <a:cs typeface="Arial Unicode MS"/>
                </a:rPr>
                <a:t>-1</a:t>
              </a:r>
            </a:p>
            <a:p>
              <a:r>
                <a:rPr lang="en-US" sz="1200" i="1" dirty="0" err="1" smtClean="0">
                  <a:latin typeface="Arial Unicode MS"/>
                  <a:ea typeface="Arial Unicode MS"/>
                  <a:cs typeface="Arial Unicode MS"/>
                </a:rPr>
                <a:t>Vaivasvata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               3,102         </a:t>
              </a:r>
              <a:r>
                <a:rPr lang="en-US" sz="1200" i="1" dirty="0" smtClean="0">
                  <a:latin typeface="Arial Unicode MS"/>
                  <a:ea typeface="Arial Unicode MS"/>
                  <a:cs typeface="Arial Unicode MS"/>
                </a:rPr>
                <a:t>Kali </a:t>
              </a:r>
              <a:r>
                <a:rPr lang="en-US" sz="1200" dirty="0" smtClean="0">
                  <a:latin typeface="Arial Unicode MS"/>
                  <a:ea typeface="Arial Unicode MS"/>
                  <a:cs typeface="Arial Unicode MS"/>
                </a:rPr>
                <a:t>                               3,102-Kali            5,776-</a:t>
              </a:r>
              <a:r>
                <a:rPr lang="en-US" sz="1200" i="1" dirty="0" smtClean="0">
                  <a:latin typeface="Arial Unicode MS"/>
                  <a:ea typeface="Arial Unicode MS"/>
                  <a:cs typeface="Arial Unicode MS"/>
                </a:rPr>
                <a:t>Saptarşi</a:t>
              </a:r>
              <a:r>
                <a:rPr lang="en-US" sz="1200" dirty="0" smtClean="0">
                  <a:latin typeface="Arial Unicode MS"/>
                  <a:ea typeface="Arial Unicode MS"/>
                  <a:cs typeface="Arial Unicode MS"/>
                </a:rPr>
                <a:t>-2</a:t>
              </a:r>
            </a:p>
            <a:p>
              <a:r>
                <a:rPr lang="en-US" sz="1200" dirty="0" smtClean="0">
                  <a:latin typeface="Arial Unicode MS"/>
                  <a:ea typeface="Arial Unicode MS"/>
                  <a:cs typeface="Arial Unicode MS"/>
                </a:rPr>
                <a:t>(Current,day-3)          1,902        </a:t>
              </a:r>
              <a:r>
                <a:rPr lang="en-US" sz="1200" i="1" dirty="0" smtClean="0">
                  <a:latin typeface="Arial Unicode MS"/>
                  <a:ea typeface="Arial Unicode MS"/>
                  <a:cs typeface="Arial Unicode MS"/>
                </a:rPr>
                <a:t>Kali  </a:t>
              </a:r>
              <a:r>
                <a:rPr lang="en-US" sz="1200" i="1" dirty="0" err="1" smtClean="0">
                  <a:latin typeface="Arial Unicode MS"/>
                  <a:ea typeface="Arial Unicode MS"/>
                  <a:cs typeface="Arial Unicode MS"/>
                </a:rPr>
                <a:t>Mahāvīra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birth 1905, </a:t>
              </a:r>
              <a:r>
                <a:rPr lang="en-US" sz="1200" i="1" dirty="0" smtClean="0">
                  <a:latin typeface="Arial Unicode MS"/>
                  <a:ea typeface="Arial Unicode MS"/>
                  <a:cs typeface="Arial Unicode MS"/>
                </a:rPr>
                <a:t>Buddha</a:t>
              </a:r>
              <a:r>
                <a:rPr lang="en-US" sz="1200" dirty="0" smtClean="0">
                  <a:latin typeface="Arial Unicode MS"/>
                  <a:ea typeface="Arial Unicode MS"/>
                  <a:cs typeface="Arial Unicode MS"/>
                </a:rPr>
                <a:t> (18886-1805) 3076-</a:t>
              </a:r>
              <a:r>
                <a:rPr lang="en-US" sz="1200" i="1" dirty="0" smtClean="0">
                  <a:latin typeface="Arial Unicode MS"/>
                  <a:ea typeface="Arial Unicode MS"/>
                  <a:cs typeface="Arial Unicode MS"/>
                </a:rPr>
                <a:t>Laukika</a:t>
              </a:r>
              <a:r>
                <a:rPr lang="en-US" sz="1200" dirty="0" smtClean="0">
                  <a:latin typeface="Arial Unicode MS"/>
                  <a:ea typeface="Arial Unicode MS"/>
                  <a:cs typeface="Arial Unicode MS"/>
                </a:rPr>
                <a:t>-3</a:t>
              </a:r>
            </a:p>
            <a:p>
              <a:r>
                <a:rPr lang="en-US" sz="1200" dirty="0" smtClean="0">
                  <a:latin typeface="Arial Unicode MS"/>
                  <a:ea typeface="Arial Unicode MS"/>
                  <a:cs typeface="Arial Unicode MS"/>
                </a:rPr>
                <a:t>                                     702        </a:t>
              </a:r>
              <a:r>
                <a:rPr lang="en-US" sz="1200" i="1" dirty="0" err="1" smtClean="0">
                  <a:latin typeface="Arial Unicode MS"/>
                  <a:ea typeface="Arial Unicode MS"/>
                  <a:cs typeface="Arial Unicode MS"/>
                </a:rPr>
                <a:t>Dvāpara</a:t>
              </a:r>
              <a:r>
                <a:rPr lang="en-US" sz="1200" dirty="0" smtClean="0">
                  <a:latin typeface="Arial Unicode MS"/>
                  <a:ea typeface="Arial Unicode MS"/>
                  <a:cs typeface="Arial Unicode MS"/>
                </a:rPr>
                <a:t>   756-</a:t>
              </a:r>
              <a:r>
                <a:rPr lang="en-US" sz="1200" i="1" dirty="0" smtClean="0">
                  <a:latin typeface="Arial Unicode MS"/>
                  <a:ea typeface="Arial Unicode MS"/>
                  <a:cs typeface="Arial Unicode MS"/>
                </a:rPr>
                <a:t>Śūdraka</a:t>
              </a:r>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Śākambharī</a:t>
              </a:r>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śaka</a:t>
              </a:r>
              <a:r>
                <a:rPr lang="en-US" sz="1200" dirty="0" smtClean="0">
                  <a:latin typeface="Arial Unicode MS"/>
                  <a:ea typeface="Arial Unicode MS"/>
                  <a:cs typeface="Arial Unicode MS"/>
                </a:rPr>
                <a:t> -612, Śrī-</a:t>
              </a:r>
              <a:r>
                <a:rPr lang="en-US" sz="1200" i="1" dirty="0" smtClean="0">
                  <a:latin typeface="Arial Unicode MS"/>
                  <a:ea typeface="Arial Unicode MS"/>
                  <a:cs typeface="Arial Unicode MS"/>
                </a:rPr>
                <a:t>Harşa</a:t>
              </a:r>
              <a:r>
                <a:rPr lang="en-US" sz="1200" dirty="0" smtClean="0">
                  <a:latin typeface="Arial Unicode MS"/>
                  <a:ea typeface="Arial Unicode MS"/>
                  <a:cs typeface="Arial Unicode MS"/>
                </a:rPr>
                <a:t>-456</a:t>
              </a:r>
            </a:p>
            <a:p>
              <a:r>
                <a:rPr lang="en-US" sz="1200" dirty="0" smtClean="0">
                  <a:solidFill>
                    <a:prstClr val="black"/>
                  </a:solidFill>
                  <a:latin typeface="Arial Unicode MS" pitchFamily="34" charset="-128"/>
                  <a:ea typeface="Arial Unicode MS" pitchFamily="34" charset="-128"/>
                  <a:cs typeface="Arial Unicode MS" pitchFamily="34" charset="-128"/>
                </a:rPr>
                <a:t>           </a:t>
              </a:r>
              <a:r>
                <a:rPr lang="en-US" sz="1200" i="1" dirty="0" err="1" smtClean="0">
                  <a:solidFill>
                    <a:prstClr val="black"/>
                  </a:solidFill>
                  <a:latin typeface="Arial Unicode MS" pitchFamily="34" charset="-128"/>
                  <a:ea typeface="Arial Unicode MS" pitchFamily="34" charset="-128"/>
                  <a:cs typeface="Arial Unicode MS" pitchFamily="34" charset="-128"/>
                </a:rPr>
                <a:t>Utsarpi</a:t>
              </a:r>
              <a:r>
                <a:rPr lang="lv-LV" sz="1200" i="1" dirty="0" smtClean="0">
                  <a:solidFill>
                    <a:prstClr val="black"/>
                  </a:solidFill>
                  <a:latin typeface="Arial Unicode MS"/>
                  <a:ea typeface="Arial Unicode MS"/>
                  <a:cs typeface="Arial Unicode MS"/>
                </a:rPr>
                <a:t>ņī</a:t>
              </a:r>
              <a:r>
                <a:rPr lang="en-US" sz="1200" i="1" dirty="0" smtClean="0">
                  <a:solidFill>
                    <a:prstClr val="black"/>
                  </a:solidFill>
                  <a:latin typeface="Arial Unicode MS"/>
                  <a:ea typeface="Arial Unicode MS"/>
                  <a:cs typeface="Arial Unicode MS"/>
                </a:rPr>
                <a:t>        </a:t>
              </a:r>
              <a:r>
                <a:rPr lang="en-US" sz="1200" dirty="0" smtClean="0">
                  <a:solidFill>
                    <a:prstClr val="black"/>
                  </a:solidFill>
                  <a:latin typeface="Arial Unicode MS"/>
                  <a:ea typeface="Arial Unicode MS"/>
                  <a:cs typeface="Arial Unicode MS"/>
                </a:rPr>
                <a:t>1,699 AD   </a:t>
              </a:r>
              <a:r>
                <a:rPr lang="en-US" sz="1200" i="1" dirty="0" err="1" smtClean="0">
                  <a:latin typeface="Arial Unicode MS"/>
                  <a:ea typeface="Arial Unicode MS"/>
                  <a:cs typeface="Arial Unicode MS"/>
                </a:rPr>
                <a:t>Tretā</a:t>
              </a:r>
              <a:r>
                <a:rPr lang="en-US" sz="1200" dirty="0" smtClean="0">
                  <a:latin typeface="Arial Unicode MS"/>
                  <a:ea typeface="Arial Unicode MS"/>
                  <a:cs typeface="Arial Unicode MS"/>
                </a:rPr>
                <a:t>        1700AD-Industrial revolution</a:t>
              </a:r>
            </a:p>
            <a:p>
              <a:r>
                <a:rPr lang="en-US" sz="1200" dirty="0" smtClean="0">
                  <a:latin typeface="Arial Unicode MS"/>
                  <a:ea typeface="Arial Unicode MS"/>
                  <a:cs typeface="Arial Unicode MS"/>
                </a:rPr>
                <a:t>                                  5,299 AD   </a:t>
              </a:r>
              <a:r>
                <a:rPr lang="en-US" sz="1200" i="1" dirty="0" err="1" smtClean="0">
                  <a:latin typeface="Arial Unicode MS"/>
                  <a:ea typeface="Arial Unicode MS"/>
                  <a:cs typeface="Arial Unicode MS"/>
                </a:rPr>
                <a:t>Satya</a:t>
              </a:r>
              <a:r>
                <a:rPr lang="en-US" sz="1200" dirty="0" smtClean="0">
                  <a:latin typeface="Arial Unicode MS"/>
                  <a:ea typeface="Arial Unicode MS"/>
                  <a:cs typeface="Arial Unicode MS"/>
                </a:rPr>
                <a:t>       2000 AD-End of </a:t>
              </a:r>
              <a:r>
                <a:rPr lang="en-US" sz="1200" i="1" dirty="0" err="1" smtClean="0">
                  <a:latin typeface="Arial Unicode MS"/>
                  <a:ea typeface="Arial Unicode MS"/>
                  <a:cs typeface="Arial Unicode MS"/>
                </a:rPr>
                <a:t>Tretā</a:t>
              </a:r>
              <a:r>
                <a:rPr lang="en-US" sz="1200" i="1" dirty="0" smtClean="0">
                  <a:latin typeface="Arial Unicode MS"/>
                  <a:ea typeface="Arial Unicode MS"/>
                  <a:cs typeface="Arial Unicode MS"/>
                </a:rPr>
                <a:t>-</a:t>
              </a:r>
              <a:r>
                <a:rPr lang="en-US" sz="1200" i="1" dirty="0" err="1" smtClean="0">
                  <a:latin typeface="Arial Unicode MS"/>
                  <a:ea typeface="Arial Unicode MS"/>
                  <a:cs typeface="Arial Unicode MS"/>
                </a:rPr>
                <a:t>sandhyā</a:t>
              </a:r>
              <a:r>
                <a:rPr lang="en-US" sz="1200" dirty="0" smtClean="0">
                  <a:latin typeface="Arial Unicode MS"/>
                  <a:ea typeface="Arial Unicode MS"/>
                  <a:cs typeface="Arial Unicode MS"/>
                </a:rPr>
                <a:t>-Information era.    </a:t>
              </a:r>
              <a:endParaRPr lang="en-IN" sz="1400" dirty="0">
                <a:latin typeface="Arial Unicode MS" pitchFamily="34" charset="-128"/>
                <a:ea typeface="Arial Unicode MS" pitchFamily="34" charset="-128"/>
                <a:cs typeface="Arial Unicode MS" pitchFamily="34" charset="-128"/>
              </a:endParaRPr>
            </a:p>
          </p:txBody>
        </p:sp>
        <p:sp>
          <p:nvSpPr>
            <p:cNvPr id="4" name="Left Brace 3"/>
            <p:cNvSpPr/>
            <p:nvPr/>
          </p:nvSpPr>
          <p:spPr>
            <a:xfrm>
              <a:off x="2362200" y="685800"/>
              <a:ext cx="152400" cy="685800"/>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5" name="Left Brace 4"/>
            <p:cNvSpPr/>
            <p:nvPr/>
          </p:nvSpPr>
          <p:spPr>
            <a:xfrm>
              <a:off x="2362200" y="1447800"/>
              <a:ext cx="152400" cy="685800"/>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7" name="Left Brace 6"/>
            <p:cNvSpPr/>
            <p:nvPr/>
          </p:nvSpPr>
          <p:spPr>
            <a:xfrm>
              <a:off x="2362200" y="2209800"/>
              <a:ext cx="152400" cy="685800"/>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8" name="Left Brace 7"/>
            <p:cNvSpPr/>
            <p:nvPr/>
          </p:nvSpPr>
          <p:spPr>
            <a:xfrm>
              <a:off x="2362200" y="2895600"/>
              <a:ext cx="152400" cy="685800"/>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9" name="Left Brace 8"/>
            <p:cNvSpPr/>
            <p:nvPr/>
          </p:nvSpPr>
          <p:spPr>
            <a:xfrm>
              <a:off x="2438400" y="3657600"/>
              <a:ext cx="152400" cy="685800"/>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0" name="Left Brace 9"/>
            <p:cNvSpPr/>
            <p:nvPr/>
          </p:nvSpPr>
          <p:spPr>
            <a:xfrm>
              <a:off x="2438400" y="4343400"/>
              <a:ext cx="152400" cy="685800"/>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cxnSp>
          <p:nvCxnSpPr>
            <p:cNvPr id="12" name="Straight Connector 11"/>
            <p:cNvCxnSpPr/>
            <p:nvPr/>
          </p:nvCxnSpPr>
          <p:spPr>
            <a:xfrm>
              <a:off x="1295400" y="2133600"/>
              <a:ext cx="43434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95400" y="3581400"/>
              <a:ext cx="43434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371600" y="5103812"/>
              <a:ext cx="43434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5029200" y="3276600"/>
              <a:ext cx="762000" cy="1588"/>
            </a:xfrm>
            <a:prstGeom prst="straightConnector1">
              <a:avLst/>
            </a:prstGeom>
            <a:ln>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5181600" y="3962400"/>
              <a:ext cx="457200" cy="1588"/>
            </a:xfrm>
            <a:prstGeom prst="straightConnector1">
              <a:avLst/>
            </a:prstGeom>
            <a:ln>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33400" y="152400"/>
            <a:ext cx="8229600" cy="6493234"/>
            <a:chOff x="533400" y="152400"/>
            <a:chExt cx="8229600" cy="6493234"/>
          </a:xfrm>
        </p:grpSpPr>
        <p:sp>
          <p:nvSpPr>
            <p:cNvPr id="2" name="TextBox 1"/>
            <p:cNvSpPr txBox="1"/>
            <p:nvPr/>
          </p:nvSpPr>
          <p:spPr>
            <a:xfrm>
              <a:off x="3429000" y="152400"/>
              <a:ext cx="1269899" cy="307777"/>
            </a:xfrm>
            <a:prstGeom prst="rect">
              <a:avLst/>
            </a:prstGeom>
            <a:noFill/>
          </p:spPr>
          <p:txBody>
            <a:bodyPr wrap="none" rtlCol="0">
              <a:spAutoFit/>
            </a:bodyPr>
            <a:lstStyle/>
            <a:p>
              <a:r>
                <a:rPr lang="en-US" sz="1400" b="1" dirty="0" smtClean="0">
                  <a:latin typeface="Arial Unicode MS" pitchFamily="34" charset="-128"/>
                  <a:ea typeface="Arial Unicode MS" pitchFamily="34" charset="-128"/>
                  <a:cs typeface="Arial Unicode MS" pitchFamily="34" charset="-128"/>
                </a:rPr>
                <a:t>Parts of </a:t>
              </a:r>
              <a:r>
                <a:rPr lang="en-US" sz="1400" b="1" i="1" dirty="0" smtClean="0">
                  <a:latin typeface="Arial Unicode MS" pitchFamily="34" charset="-128"/>
                  <a:ea typeface="Arial Unicode MS" pitchFamily="34" charset="-128"/>
                  <a:cs typeface="Arial Unicode MS" pitchFamily="34" charset="-128"/>
                </a:rPr>
                <a:t>Yuga</a:t>
              </a:r>
              <a:endParaRPr lang="en-IN" sz="1400" b="1" i="1" dirty="0">
                <a:latin typeface="Arial Unicode MS" pitchFamily="34" charset="-128"/>
                <a:ea typeface="Arial Unicode MS" pitchFamily="34" charset="-128"/>
                <a:cs typeface="Arial Unicode MS" pitchFamily="34" charset="-128"/>
              </a:endParaRPr>
            </a:p>
          </p:txBody>
        </p:sp>
        <p:sp>
          <p:nvSpPr>
            <p:cNvPr id="5" name="TextBox 4"/>
            <p:cNvSpPr txBox="1"/>
            <p:nvPr/>
          </p:nvSpPr>
          <p:spPr>
            <a:xfrm>
              <a:off x="533400" y="394692"/>
              <a:ext cx="8229600" cy="6250942"/>
            </a:xfrm>
            <a:prstGeom prst="rect">
              <a:avLst/>
            </a:prstGeom>
            <a:noFill/>
          </p:spPr>
          <p:txBody>
            <a:bodyPr wrap="square" rtlCol="0">
              <a:spAutoFit/>
            </a:bodyPr>
            <a:lstStyle/>
            <a:p>
              <a:pPr algn="just">
                <a:lnSpc>
                  <a:spcPct val="115000"/>
                </a:lnSpc>
                <a:spcAft>
                  <a:spcPts val="0"/>
                </a:spcAft>
              </a:pPr>
              <a:r>
                <a:rPr lang="en-US" sz="1200" i="1" dirty="0" err="1" smtClean="0">
                  <a:latin typeface="Arial Unicode MS"/>
                  <a:ea typeface="Calibri"/>
                  <a:cs typeface="Times New Roman"/>
                </a:rPr>
                <a:t>Brahmāņɖa</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purāņa</a:t>
              </a:r>
              <a:r>
                <a:rPr lang="en-US" sz="1200" dirty="0" smtClean="0">
                  <a:latin typeface="Arial Unicode MS"/>
                  <a:ea typeface="Calibri"/>
                  <a:cs typeface="Times New Roman"/>
                </a:rPr>
                <a:t> (1/2/6/6-8) tells that the current </a:t>
              </a:r>
              <a:r>
                <a:rPr lang="en-US" sz="1200" i="1" dirty="0" err="1" smtClean="0">
                  <a:latin typeface="Arial Unicode MS"/>
                  <a:ea typeface="Calibri"/>
                  <a:cs typeface="Times New Roman"/>
                </a:rPr>
                <a:t>kalpa</a:t>
              </a:r>
              <a:r>
                <a:rPr lang="en-US" sz="1200" dirty="0" smtClean="0">
                  <a:latin typeface="Arial Unicode MS"/>
                  <a:ea typeface="Calibri"/>
                  <a:cs typeface="Times New Roman"/>
                </a:rPr>
                <a:t> or day of </a:t>
              </a:r>
              <a:r>
                <a:rPr lang="en-US" sz="1200" i="1" dirty="0" err="1" smtClean="0">
                  <a:latin typeface="Arial Unicode MS"/>
                  <a:ea typeface="Calibri"/>
                  <a:cs typeface="Times New Roman"/>
                </a:rPr>
                <a:t>Brahmā</a:t>
              </a:r>
              <a:r>
                <a:rPr lang="en-US" sz="1200" dirty="0" smtClean="0">
                  <a:latin typeface="Arial Unicode MS"/>
                  <a:ea typeface="Calibri"/>
                  <a:cs typeface="Times New Roman"/>
                </a:rPr>
                <a:t> is called </a:t>
              </a:r>
              <a:r>
                <a:rPr lang="en-US" sz="1200" i="1" dirty="0" err="1" smtClean="0">
                  <a:latin typeface="Arial Unicode MS"/>
                  <a:ea typeface="Calibri"/>
                  <a:cs typeface="Times New Roman"/>
                </a:rPr>
                <a:t>Varāha-kalpa</a:t>
              </a:r>
              <a:r>
                <a:rPr lang="en-US" sz="1200" dirty="0" smtClean="0">
                  <a:latin typeface="Arial Unicode MS"/>
                  <a:ea typeface="Calibri"/>
                  <a:cs typeface="Times New Roman"/>
                </a:rPr>
                <a:t>. Parts of</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yuga</a:t>
              </a:r>
              <a:r>
                <a:rPr lang="en-US" sz="1200" dirty="0" smtClean="0">
                  <a:latin typeface="Arial Unicode MS"/>
                  <a:ea typeface="Calibri"/>
                  <a:cs typeface="Times New Roman"/>
                </a:rPr>
                <a:t> are </a:t>
              </a:r>
            </a:p>
            <a:p>
              <a:pPr algn="just">
                <a:lnSpc>
                  <a:spcPct val="115000"/>
                </a:lnSpc>
                <a:spcAft>
                  <a:spcPts val="0"/>
                </a:spcAft>
              </a:pPr>
              <a:r>
                <a:rPr lang="en-US" sz="1200" dirty="0" smtClean="0">
                  <a:latin typeface="Arial Unicode MS"/>
                  <a:ea typeface="Calibri"/>
                  <a:cs typeface="Times New Roman"/>
                </a:rPr>
                <a:t>counted only for this </a:t>
              </a:r>
              <a:r>
                <a:rPr lang="en-US" sz="1200" i="1" dirty="0" err="1" smtClean="0">
                  <a:latin typeface="Arial Unicode MS"/>
                  <a:ea typeface="Calibri"/>
                  <a:cs typeface="Times New Roman"/>
                </a:rPr>
                <a:t>kalpa</a:t>
              </a:r>
              <a:r>
                <a:rPr lang="en-US" sz="1200" dirty="0" smtClean="0">
                  <a:latin typeface="Arial Unicode MS"/>
                  <a:ea typeface="Calibri"/>
                  <a:cs typeface="Times New Roman"/>
                </a:rPr>
                <a:t>. In list of  28  </a:t>
              </a:r>
              <a:r>
                <a:rPr lang="en-US" sz="1200" i="1" dirty="0" err="1" smtClean="0">
                  <a:latin typeface="Arial Unicode MS"/>
                  <a:ea typeface="Calibri"/>
                  <a:cs typeface="Times New Roman"/>
                </a:rPr>
                <a:t>Vyāsas</a:t>
              </a:r>
              <a:r>
                <a:rPr lang="en-US" sz="1200" dirty="0" smtClean="0">
                  <a:latin typeface="Arial Unicode MS"/>
                  <a:ea typeface="Calibri"/>
                  <a:cs typeface="Times New Roman"/>
                </a:rPr>
                <a:t>, each part of a </a:t>
              </a:r>
              <a:r>
                <a:rPr lang="en-US" sz="1200" i="1" dirty="0" err="1" smtClean="0">
                  <a:latin typeface="Arial Unicode MS"/>
                  <a:ea typeface="Calibri"/>
                  <a:cs typeface="Times New Roman"/>
                </a:rPr>
                <a:t>yuga</a:t>
              </a:r>
              <a:r>
                <a:rPr lang="en-US" sz="1200" dirty="0" smtClean="0">
                  <a:latin typeface="Arial Unicode MS"/>
                  <a:ea typeface="Calibri"/>
                  <a:cs typeface="Times New Roman"/>
                </a:rPr>
                <a:t> has been called </a:t>
              </a:r>
              <a:r>
                <a:rPr lang="en-US" sz="1200" i="1" dirty="0" err="1" smtClean="0">
                  <a:latin typeface="Arial Unicode MS"/>
                  <a:ea typeface="Calibri"/>
                  <a:cs typeface="Times New Roman"/>
                </a:rPr>
                <a:t>parivarta</a:t>
              </a:r>
              <a:r>
                <a:rPr lang="en-US" sz="1200" dirty="0" smtClean="0">
                  <a:latin typeface="Arial Unicode MS"/>
                  <a:ea typeface="Calibri"/>
                  <a:cs typeface="Times New Roman"/>
                </a:rPr>
                <a:t>.</a:t>
              </a:r>
              <a:endParaRPr lang="en-IN" sz="1600" dirty="0" smtClean="0">
                <a:ea typeface="Calibri"/>
                <a:cs typeface="Times New Roman"/>
              </a:endParaRPr>
            </a:p>
            <a:p>
              <a:pPr algn="just">
                <a:lnSpc>
                  <a:spcPct val="115000"/>
                </a:lnSpc>
                <a:spcAft>
                  <a:spcPts val="0"/>
                </a:spcAft>
              </a:pPr>
              <a:r>
                <a:rPr lang="en-US" sz="1200" dirty="0" smtClean="0">
                  <a:latin typeface="Arial Unicode MS"/>
                  <a:ea typeface="Calibri"/>
                  <a:cs typeface="Times New Roman"/>
                </a:rPr>
                <a:t>1 </a:t>
              </a:r>
              <a:r>
                <a:rPr lang="en-US" sz="1200" i="1" dirty="0" err="1" smtClean="0">
                  <a:latin typeface="Arial Unicode MS"/>
                  <a:ea typeface="Calibri"/>
                  <a:cs typeface="Times New Roman"/>
                </a:rPr>
                <a:t>parivarta</a:t>
              </a:r>
              <a:r>
                <a:rPr lang="en-US" sz="1200" dirty="0" smtClean="0">
                  <a:latin typeface="Arial Unicode MS"/>
                  <a:ea typeface="Calibri"/>
                  <a:cs typeface="Times New Roman"/>
                </a:rPr>
                <a:t> = 360 years (</a:t>
              </a:r>
              <a:r>
                <a:rPr lang="en-US" sz="1200" i="1" dirty="0" err="1" smtClean="0">
                  <a:latin typeface="Arial Unicode MS"/>
                  <a:ea typeface="Calibri"/>
                  <a:cs typeface="Times New Roman"/>
                </a:rPr>
                <a:t>Paridhi</a:t>
              </a:r>
              <a:r>
                <a:rPr lang="en-US" sz="1200" i="1" dirty="0" smtClean="0">
                  <a:latin typeface="Arial Unicode MS"/>
                  <a:ea typeface="Calibri"/>
                  <a:cs typeface="Times New Roman"/>
                </a:rPr>
                <a:t> </a:t>
              </a:r>
              <a:r>
                <a:rPr lang="en-US" sz="1200" dirty="0" smtClean="0">
                  <a:latin typeface="Arial Unicode MS"/>
                  <a:ea typeface="Calibri"/>
                  <a:cs typeface="Times New Roman"/>
                </a:rPr>
                <a:t>= circumference divided into 360</a:t>
              </a:r>
              <a:r>
                <a:rPr lang="en-US" sz="1200" baseline="30000" dirty="0" smtClean="0">
                  <a:latin typeface="Arial Unicode MS"/>
                  <a:ea typeface="Calibri"/>
                  <a:cs typeface="Times New Roman"/>
                </a:rPr>
                <a:t>0</a:t>
              </a:r>
              <a:r>
                <a:rPr lang="en-US" sz="1200" dirty="0" smtClean="0">
                  <a:latin typeface="Arial Unicode MS"/>
                  <a:ea typeface="Calibri"/>
                  <a:cs typeface="Times New Roman"/>
                </a:rPr>
                <a:t>,  </a:t>
              </a:r>
              <a:r>
                <a:rPr lang="en-US" sz="1200" i="1" dirty="0" err="1" smtClean="0">
                  <a:latin typeface="Arial Unicode MS"/>
                  <a:ea typeface="Calibri"/>
                  <a:cs typeface="Times New Roman"/>
                </a:rPr>
                <a:t>parivartana</a:t>
              </a:r>
              <a:r>
                <a:rPr lang="en-US" sz="1200" i="1" dirty="0" smtClean="0">
                  <a:latin typeface="Arial Unicode MS"/>
                  <a:ea typeface="Calibri"/>
                  <a:cs typeface="Times New Roman"/>
                </a:rPr>
                <a:t> </a:t>
              </a:r>
              <a:r>
                <a:rPr lang="en-US" sz="1200" dirty="0" smtClean="0">
                  <a:latin typeface="Arial Unicode MS"/>
                  <a:ea typeface="Calibri"/>
                  <a:cs typeface="Times New Roman"/>
                </a:rPr>
                <a:t>= change).</a:t>
              </a:r>
              <a:endParaRPr lang="en-IN" sz="1600" dirty="0" smtClean="0">
                <a:ea typeface="Calibri"/>
                <a:cs typeface="Times New Roman"/>
              </a:endParaRPr>
            </a:p>
            <a:p>
              <a:pPr algn="just">
                <a:lnSpc>
                  <a:spcPct val="115000"/>
                </a:lnSpc>
                <a:spcAft>
                  <a:spcPts val="0"/>
                </a:spcAft>
              </a:pPr>
              <a:r>
                <a:rPr lang="en-US" sz="1200" dirty="0" smtClean="0">
                  <a:latin typeface="Arial Unicode MS"/>
                  <a:ea typeface="Calibri"/>
                  <a:cs typeface="Times New Roman"/>
                </a:rPr>
                <a:t>1 </a:t>
              </a:r>
              <a:r>
                <a:rPr lang="en-US" sz="1200" i="1" dirty="0" err="1" smtClean="0">
                  <a:latin typeface="Arial Unicode MS"/>
                  <a:ea typeface="Calibri"/>
                  <a:cs typeface="Times New Roman"/>
                </a:rPr>
                <a:t>Tretā</a:t>
              </a:r>
              <a:r>
                <a:rPr lang="en-US" sz="1200" dirty="0" smtClean="0">
                  <a:latin typeface="Arial Unicode MS"/>
                  <a:ea typeface="Calibri"/>
                  <a:cs typeface="Times New Roman"/>
                </a:rPr>
                <a:t>  = 3600 years = 10 </a:t>
              </a:r>
              <a:r>
                <a:rPr lang="en-US" sz="1200" i="1" dirty="0" err="1" smtClean="0">
                  <a:latin typeface="Arial Unicode MS"/>
                  <a:ea typeface="Calibri"/>
                  <a:cs typeface="Times New Roman"/>
                </a:rPr>
                <a:t>Parivarta</a:t>
              </a:r>
              <a:r>
                <a:rPr lang="en-US" sz="1200" i="1" dirty="0" smtClean="0">
                  <a:latin typeface="Arial Unicode MS"/>
                  <a:ea typeface="Calibri"/>
                  <a:cs typeface="Times New Roman"/>
                </a:rPr>
                <a:t> Yuga</a:t>
              </a:r>
              <a:r>
                <a:rPr lang="en-US" sz="1200" dirty="0" smtClean="0">
                  <a:latin typeface="Arial Unicode MS"/>
                  <a:ea typeface="Calibri"/>
                  <a:cs typeface="Times New Roman"/>
                </a:rPr>
                <a:t>.</a:t>
              </a:r>
              <a:endParaRPr lang="en-IN" sz="1600" dirty="0" smtClean="0">
                <a:ea typeface="Calibri"/>
                <a:cs typeface="Times New Roman"/>
              </a:endParaRPr>
            </a:p>
            <a:p>
              <a:pPr algn="just">
                <a:lnSpc>
                  <a:spcPct val="115000"/>
                </a:lnSpc>
                <a:spcAft>
                  <a:spcPts val="0"/>
                </a:spcAft>
              </a:pPr>
              <a:r>
                <a:rPr lang="en-US" sz="1200" dirty="0" smtClean="0">
                  <a:latin typeface="Arial Unicode MS"/>
                  <a:ea typeface="Calibri"/>
                  <a:cs typeface="Times New Roman"/>
                </a:rPr>
                <a:t>Start of </a:t>
              </a:r>
              <a:r>
                <a:rPr lang="en-US" sz="1200" i="1" dirty="0" err="1" smtClean="0">
                  <a:latin typeface="Arial Unicode MS"/>
                  <a:ea typeface="Calibri"/>
                  <a:cs typeface="Times New Roman"/>
                </a:rPr>
                <a:t>Tretā</a:t>
              </a:r>
              <a:r>
                <a:rPr lang="en-US" sz="1200" dirty="0" smtClean="0">
                  <a:latin typeface="Arial Unicode MS"/>
                  <a:ea typeface="Calibri"/>
                  <a:cs typeface="Times New Roman"/>
                </a:rPr>
                <a:t> was in 22,302 and in 9,102 BC. These had 10 +10 = 20 </a:t>
              </a:r>
              <a:r>
                <a:rPr lang="en-US" sz="1200" i="1" dirty="0" err="1" smtClean="0">
                  <a:latin typeface="Arial Unicode MS"/>
                  <a:ea typeface="Calibri"/>
                  <a:cs typeface="Times New Roman"/>
                </a:rPr>
                <a:t>parivarta</a:t>
              </a:r>
              <a:r>
                <a:rPr lang="en-US" sz="1200" dirty="0" smtClean="0">
                  <a:latin typeface="Arial Unicode MS"/>
                  <a:ea typeface="Calibri"/>
                  <a:cs typeface="Times New Roman"/>
                </a:rPr>
                <a:t> or parts. Even after second </a:t>
              </a:r>
              <a:r>
                <a:rPr lang="en-US" sz="1200" i="1" dirty="0" err="1" smtClean="0">
                  <a:latin typeface="Arial Unicode MS"/>
                  <a:ea typeface="Calibri"/>
                  <a:cs typeface="Times New Roman"/>
                </a:rPr>
                <a:t>Tretā</a:t>
              </a:r>
              <a:r>
                <a:rPr lang="en-US" sz="1200" dirty="0" smtClean="0">
                  <a:latin typeface="Arial Unicode MS"/>
                  <a:ea typeface="Calibri"/>
                  <a:cs typeface="Times New Roman"/>
                </a:rPr>
                <a:t> ended</a:t>
              </a:r>
            </a:p>
            <a:p>
              <a:pPr algn="just">
                <a:lnSpc>
                  <a:spcPct val="115000"/>
                </a:lnSpc>
                <a:spcAft>
                  <a:spcPts val="0"/>
                </a:spcAft>
              </a:pPr>
              <a:r>
                <a:rPr lang="en-US" sz="1200" dirty="0" smtClean="0">
                  <a:latin typeface="Arial Unicode MS"/>
                  <a:ea typeface="Calibri"/>
                  <a:cs typeface="Times New Roman"/>
                </a:rPr>
                <a:t> in 5,502 BC, this counting continued till age of </a:t>
              </a:r>
              <a:r>
                <a:rPr lang="en-US" sz="1200" i="1" dirty="0" err="1" smtClean="0">
                  <a:latin typeface="Arial Unicode MS"/>
                  <a:ea typeface="Calibri"/>
                  <a:cs typeface="Times New Roman"/>
                </a:rPr>
                <a:t>Rāma</a:t>
              </a:r>
              <a:r>
                <a:rPr lang="en-US" sz="1200" dirty="0" smtClean="0">
                  <a:latin typeface="Arial Unicode MS"/>
                  <a:ea typeface="Calibri"/>
                  <a:cs typeface="Times New Roman"/>
                </a:rPr>
                <a:t> (birth on 11-2-4433 BC as per horoscope in </a:t>
              </a:r>
              <a:r>
                <a:rPr lang="en-US" sz="1200" i="1" dirty="0" err="1" smtClean="0">
                  <a:latin typeface="Arial Unicode MS"/>
                  <a:ea typeface="Calibri"/>
                  <a:cs typeface="Times New Roman"/>
                </a:rPr>
                <a:t>Vālmīki</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Rāmāyaņa</a:t>
              </a:r>
              <a:r>
                <a:rPr lang="en-US" sz="1200" dirty="0" smtClean="0">
                  <a:latin typeface="Arial Unicode MS"/>
                  <a:ea typeface="Calibri"/>
                  <a:cs typeface="Times New Roman"/>
                </a:rPr>
                <a:t>) </a:t>
              </a:r>
            </a:p>
            <a:p>
              <a:pPr algn="just">
                <a:lnSpc>
                  <a:spcPct val="115000"/>
                </a:lnSpc>
                <a:spcAft>
                  <a:spcPts val="0"/>
                </a:spcAft>
              </a:pPr>
              <a:r>
                <a:rPr lang="en-US" sz="1200" dirty="0" smtClean="0">
                  <a:latin typeface="Arial Unicode MS"/>
                  <a:ea typeface="Calibri"/>
                  <a:cs typeface="Times New Roman"/>
                </a:rPr>
                <a:t>as era of advancement continued. </a:t>
              </a:r>
              <a:r>
                <a:rPr lang="en-US" sz="1200" i="1" dirty="0" err="1" smtClean="0">
                  <a:latin typeface="Arial Unicode MS"/>
                  <a:ea typeface="Calibri"/>
                  <a:cs typeface="Times New Roman"/>
                </a:rPr>
                <a:t>Vāyu</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purāņa</a:t>
              </a:r>
              <a:r>
                <a:rPr lang="en-US" sz="1200" dirty="0" smtClean="0">
                  <a:latin typeface="Arial Unicode MS"/>
                  <a:ea typeface="Calibri"/>
                  <a:cs typeface="Times New Roman"/>
                </a:rPr>
                <a:t>, chapters (70, 86, 98) mentions these parts-</a:t>
              </a:r>
              <a:endParaRPr lang="en-IN" sz="1600" dirty="0" smtClean="0">
                <a:ea typeface="Calibri"/>
                <a:cs typeface="Times New Roman"/>
              </a:endParaRPr>
            </a:p>
            <a:p>
              <a:pPr algn="just">
                <a:lnSpc>
                  <a:spcPct val="115000"/>
                </a:lnSpc>
                <a:spcAft>
                  <a:spcPts val="0"/>
                </a:spcAft>
              </a:pPr>
              <a:r>
                <a:rPr lang="en-US" sz="1200" i="1" dirty="0" err="1" smtClean="0">
                  <a:latin typeface="Arial Unicode MS"/>
                  <a:ea typeface="Calibri"/>
                  <a:cs typeface="Times New Roman"/>
                </a:rPr>
                <a:t>Asura</a:t>
              </a:r>
              <a:r>
                <a:rPr lang="en-US" sz="1200" dirty="0" smtClean="0">
                  <a:latin typeface="Arial Unicode MS"/>
                  <a:ea typeface="Calibri"/>
                  <a:cs typeface="Times New Roman"/>
                </a:rPr>
                <a:t> king</a:t>
              </a:r>
              <a:r>
                <a:rPr lang="en-US" sz="1200" i="1" dirty="0" smtClean="0">
                  <a:latin typeface="Arial Unicode MS"/>
                  <a:ea typeface="Calibri"/>
                  <a:cs typeface="Times New Roman"/>
                </a:rPr>
                <a:t> Bali</a:t>
              </a:r>
              <a:r>
                <a:rPr lang="en-US" sz="1200" dirty="0" smtClean="0">
                  <a:latin typeface="Arial Unicode MS"/>
                  <a:ea typeface="Calibri"/>
                  <a:cs typeface="Times New Roman"/>
                </a:rPr>
                <a:t>-3rd</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Tretā</a:t>
              </a:r>
              <a:r>
                <a:rPr lang="en-US" sz="1200" dirty="0" smtClean="0">
                  <a:latin typeface="Arial Unicode MS"/>
                  <a:ea typeface="Calibri"/>
                  <a:cs typeface="Times New Roman"/>
                </a:rPr>
                <a:t> –This count should start from 22,302 BC, but this </a:t>
              </a:r>
              <a:r>
                <a:rPr lang="en-US" sz="1200" i="1" dirty="0" err="1" smtClean="0">
                  <a:latin typeface="Arial Unicode MS"/>
                  <a:ea typeface="Calibri"/>
                  <a:cs typeface="Times New Roman"/>
                </a:rPr>
                <a:t>yuga</a:t>
              </a:r>
              <a:r>
                <a:rPr lang="en-US" sz="1200" dirty="0" smtClean="0">
                  <a:latin typeface="Arial Unicode MS"/>
                  <a:ea typeface="Calibri"/>
                  <a:cs typeface="Times New Roman"/>
                </a:rPr>
                <a:t>-system itself started after </a:t>
              </a:r>
              <a:r>
                <a:rPr lang="en-US" sz="1200" i="1" dirty="0" err="1" smtClean="0">
                  <a:latin typeface="Arial Unicode MS"/>
                  <a:ea typeface="Calibri"/>
                  <a:cs typeface="Times New Roman"/>
                </a:rPr>
                <a:t>Vaivasvata</a:t>
              </a:r>
              <a:r>
                <a:rPr lang="en-US" sz="1200" i="1" dirty="0" smtClean="0">
                  <a:latin typeface="Arial Unicode MS"/>
                  <a:ea typeface="Calibri"/>
                  <a:cs typeface="Times New Roman"/>
                </a:rPr>
                <a:t> </a:t>
              </a:r>
            </a:p>
            <a:p>
              <a:pPr algn="just">
                <a:lnSpc>
                  <a:spcPct val="115000"/>
                </a:lnSpc>
                <a:spcAft>
                  <a:spcPts val="0"/>
                </a:spcAft>
              </a:pPr>
              <a:r>
                <a:rPr lang="en-US" sz="1200" i="1" dirty="0" smtClean="0">
                  <a:latin typeface="Arial Unicode MS"/>
                  <a:ea typeface="Calibri"/>
                  <a:cs typeface="Times New Roman"/>
                </a:rPr>
                <a:t>Manu</a:t>
              </a:r>
              <a:r>
                <a:rPr lang="en-US" sz="1200" dirty="0" smtClean="0">
                  <a:latin typeface="Arial Unicode MS"/>
                  <a:ea typeface="Calibri"/>
                  <a:cs typeface="Times New Roman"/>
                </a:rPr>
                <a:t>, hence it should more properly be counted 3600 years before 13,902 BC, i.e. from 17,502 BC. Second</a:t>
              </a:r>
              <a:r>
                <a:rPr lang="en-US" sz="1200" baseline="30000" dirty="0" smtClean="0">
                  <a:latin typeface="Arial Unicode MS"/>
                  <a:ea typeface="Calibri"/>
                  <a:cs typeface="Times New Roman"/>
                </a:rPr>
                <a:t> </a:t>
              </a:r>
              <a:r>
                <a:rPr lang="en-US" sz="1200" i="1" dirty="0" err="1" smtClean="0">
                  <a:latin typeface="Arial Unicode MS"/>
                  <a:ea typeface="Calibri"/>
                  <a:cs typeface="Times New Roman"/>
                </a:rPr>
                <a:t>Tretā</a:t>
              </a:r>
              <a:r>
                <a:rPr lang="en-US" sz="1200" dirty="0" smtClean="0">
                  <a:latin typeface="Arial Unicode MS"/>
                  <a:ea typeface="Calibri"/>
                  <a:cs typeface="Times New Roman"/>
                </a:rPr>
                <a:t> will</a:t>
              </a:r>
            </a:p>
            <a:p>
              <a:pPr algn="just">
                <a:lnSpc>
                  <a:spcPct val="115000"/>
                </a:lnSpc>
                <a:spcAft>
                  <a:spcPts val="0"/>
                </a:spcAft>
              </a:pPr>
              <a:r>
                <a:rPr lang="en-US" sz="1200" dirty="0" smtClean="0">
                  <a:latin typeface="Arial Unicode MS"/>
                  <a:ea typeface="Calibri"/>
                  <a:cs typeface="Times New Roman"/>
                </a:rPr>
                <a:t> be completed in 16,802 BC and the third will continue till 16,442 BC. In this period of </a:t>
              </a:r>
              <a:r>
                <a:rPr lang="en-US" sz="1200" i="1" dirty="0" smtClean="0">
                  <a:latin typeface="Arial Unicode MS"/>
                  <a:ea typeface="Calibri"/>
                  <a:cs typeface="Times New Roman"/>
                </a:rPr>
                <a:t>Bali</a:t>
              </a:r>
              <a:r>
                <a:rPr lang="en-US" sz="1200" dirty="0" smtClean="0">
                  <a:latin typeface="Arial Unicode MS"/>
                  <a:ea typeface="Calibri"/>
                  <a:cs typeface="Times New Roman"/>
                </a:rPr>
                <a:t>, </a:t>
              </a:r>
              <a:r>
                <a:rPr lang="en-US" sz="1200" i="1" dirty="0" err="1" smtClean="0">
                  <a:latin typeface="Arial Unicode MS"/>
                  <a:ea typeface="Calibri"/>
                  <a:cs typeface="Times New Roman"/>
                </a:rPr>
                <a:t>Vāmana</a:t>
              </a:r>
              <a:r>
                <a:rPr lang="en-US" sz="1200" dirty="0" smtClean="0">
                  <a:latin typeface="Arial Unicode MS"/>
                  <a:ea typeface="Calibri"/>
                  <a:cs typeface="Times New Roman"/>
                </a:rPr>
                <a:t> had achieved </a:t>
              </a:r>
            </a:p>
            <a:p>
              <a:pPr algn="just">
                <a:lnSpc>
                  <a:spcPct val="115000"/>
                </a:lnSpc>
                <a:spcAft>
                  <a:spcPts val="0"/>
                </a:spcAft>
              </a:pPr>
              <a:r>
                <a:rPr lang="en-US" sz="1200" dirty="0" smtClean="0">
                  <a:latin typeface="Arial Unicode MS"/>
                  <a:ea typeface="Calibri"/>
                  <a:cs typeface="Times New Roman"/>
                </a:rPr>
                <a:t>supremacy of 3 </a:t>
              </a:r>
              <a:r>
                <a:rPr lang="en-US" sz="1200" i="1" dirty="0" err="1" smtClean="0">
                  <a:latin typeface="Arial Unicode MS"/>
                  <a:ea typeface="Calibri"/>
                  <a:cs typeface="Times New Roman"/>
                </a:rPr>
                <a:t>lokas</a:t>
              </a:r>
              <a:r>
                <a:rPr lang="en-US" sz="1200" dirty="0" smtClean="0">
                  <a:latin typeface="Arial Unicode MS"/>
                  <a:ea typeface="Calibri"/>
                  <a:cs typeface="Times New Roman"/>
                </a:rPr>
                <a:t> for</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Indra</a:t>
              </a:r>
              <a:r>
                <a:rPr lang="en-US" sz="1200" dirty="0" smtClean="0">
                  <a:latin typeface="Arial Unicode MS"/>
                  <a:ea typeface="Calibri"/>
                  <a:cs typeface="Times New Roman"/>
                </a:rPr>
                <a:t>. But </a:t>
              </a:r>
              <a:r>
                <a:rPr lang="en-US" sz="1200" i="1" dirty="0" err="1" smtClean="0">
                  <a:latin typeface="Arial Unicode MS"/>
                  <a:ea typeface="Calibri"/>
                  <a:cs typeface="Times New Roman"/>
                </a:rPr>
                <a:t>Asuras</a:t>
              </a:r>
              <a:r>
                <a:rPr lang="en-US" sz="1200" dirty="0" smtClean="0">
                  <a:latin typeface="Arial Unicode MS"/>
                  <a:ea typeface="Calibri"/>
                  <a:cs typeface="Times New Roman"/>
                </a:rPr>
                <a:t> thought that they could have defeated </a:t>
              </a:r>
              <a:r>
                <a:rPr lang="en-US" sz="1200" i="1" dirty="0" err="1" smtClean="0">
                  <a:latin typeface="Arial Unicode MS"/>
                  <a:ea typeface="Calibri"/>
                  <a:cs typeface="Times New Roman"/>
                </a:rPr>
                <a:t>Devas</a:t>
              </a:r>
              <a:r>
                <a:rPr lang="en-US" sz="1200" dirty="0" smtClean="0">
                  <a:latin typeface="Arial Unicode MS"/>
                  <a:ea typeface="Calibri"/>
                  <a:cs typeface="Times New Roman"/>
                </a:rPr>
                <a:t> in war and continued attacks. </a:t>
              </a:r>
            </a:p>
            <a:p>
              <a:pPr algn="just">
                <a:lnSpc>
                  <a:spcPct val="115000"/>
                </a:lnSpc>
                <a:spcAft>
                  <a:spcPts val="0"/>
                </a:spcAft>
              </a:pPr>
              <a:r>
                <a:rPr lang="en-US" sz="1200" dirty="0" smtClean="0">
                  <a:latin typeface="Arial Unicode MS"/>
                  <a:ea typeface="Calibri"/>
                  <a:cs typeface="Times New Roman"/>
                </a:rPr>
                <a:t>Finally </a:t>
              </a:r>
              <a:r>
                <a:rPr lang="en-US" sz="1200" i="1" dirty="0" err="1" smtClean="0">
                  <a:latin typeface="Arial Unicode MS"/>
                  <a:ea typeface="Calibri"/>
                  <a:cs typeface="Times New Roman"/>
                </a:rPr>
                <a:t>Kārttikeya</a:t>
              </a:r>
              <a:r>
                <a:rPr lang="en-US" sz="1200" dirty="0" smtClean="0">
                  <a:latin typeface="Arial Unicode MS"/>
                  <a:ea typeface="Calibri"/>
                  <a:cs typeface="Times New Roman"/>
                </a:rPr>
                <a:t> defeated them convincingly. In his period, pole star had shifted from </a:t>
              </a:r>
              <a:r>
                <a:rPr lang="en-US" sz="1200" i="1" dirty="0" err="1" smtClean="0">
                  <a:latin typeface="Arial Unicode MS"/>
                  <a:ea typeface="Calibri"/>
                  <a:cs typeface="Times New Roman"/>
                </a:rPr>
                <a:t>Abhijit</a:t>
              </a:r>
              <a:r>
                <a:rPr lang="en-US" sz="1200" dirty="0" smtClean="0">
                  <a:latin typeface="Arial Unicode MS"/>
                  <a:ea typeface="Calibri"/>
                  <a:cs typeface="Times New Roman"/>
                </a:rPr>
                <a:t>  to </a:t>
              </a:r>
              <a:r>
                <a:rPr lang="en-US" sz="1200" i="1" dirty="0" err="1" smtClean="0">
                  <a:latin typeface="Arial Unicode MS"/>
                  <a:ea typeface="Calibri"/>
                  <a:cs typeface="Times New Roman"/>
                </a:rPr>
                <a:t>Dhanişţhā</a:t>
              </a:r>
              <a:r>
                <a:rPr lang="en-US" sz="1200" dirty="0" smtClean="0">
                  <a:latin typeface="Arial Unicode MS"/>
                  <a:ea typeface="Calibri"/>
                  <a:cs typeface="Times New Roman"/>
                </a:rPr>
                <a:t> and in </a:t>
              </a:r>
            </a:p>
            <a:p>
              <a:pPr algn="just">
                <a:lnSpc>
                  <a:spcPct val="115000"/>
                </a:lnSpc>
                <a:spcAft>
                  <a:spcPts val="0"/>
                </a:spcAft>
              </a:pPr>
              <a:r>
                <a:rPr lang="en-US" sz="1200" dirty="0" smtClean="0">
                  <a:latin typeface="Arial Unicode MS"/>
                  <a:ea typeface="Calibri"/>
                  <a:cs typeface="Times New Roman"/>
                </a:rPr>
                <a:t>consultation with </a:t>
              </a:r>
              <a:r>
                <a:rPr lang="en-US" sz="1200" i="1" dirty="0" err="1" smtClean="0">
                  <a:latin typeface="Arial Unicode MS"/>
                  <a:ea typeface="Calibri"/>
                  <a:cs typeface="Times New Roman"/>
                </a:rPr>
                <a:t>Brahmā</a:t>
              </a:r>
              <a:r>
                <a:rPr lang="en-US" sz="1200" dirty="0" smtClean="0">
                  <a:latin typeface="Arial Unicode MS"/>
                  <a:ea typeface="Calibri"/>
                  <a:cs typeface="Times New Roman"/>
                </a:rPr>
                <a:t>, he started year with entry of sun in </a:t>
              </a:r>
              <a:r>
                <a:rPr lang="en-US" sz="1200" i="1" dirty="0" err="1" smtClean="0">
                  <a:latin typeface="Arial Unicode MS"/>
                  <a:ea typeface="Calibri"/>
                  <a:cs typeface="Times New Roman"/>
                </a:rPr>
                <a:t>Dhanişţhā</a:t>
              </a:r>
              <a:r>
                <a:rPr lang="en-US" sz="1200" dirty="0" smtClean="0">
                  <a:latin typeface="Arial Unicode MS"/>
                  <a:ea typeface="Calibri"/>
                  <a:cs typeface="Times New Roman"/>
                </a:rPr>
                <a:t> (</a:t>
              </a:r>
              <a:r>
                <a:rPr lang="en-US" sz="1200" i="1" dirty="0" err="1" smtClean="0">
                  <a:latin typeface="Arial Unicode MS"/>
                  <a:ea typeface="Calibri"/>
                  <a:cs typeface="Times New Roman"/>
                </a:rPr>
                <a:t>Mahābhārata</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udyoga</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parva</a:t>
              </a:r>
              <a:r>
                <a:rPr lang="en-US" sz="1200" dirty="0" smtClean="0">
                  <a:latin typeface="Arial Unicode MS"/>
                  <a:ea typeface="Calibri"/>
                  <a:cs typeface="Times New Roman"/>
                </a:rPr>
                <a:t>, 230/8-10). That </a:t>
              </a:r>
            </a:p>
            <a:p>
              <a:pPr algn="just">
                <a:lnSpc>
                  <a:spcPct val="115000"/>
                </a:lnSpc>
                <a:spcAft>
                  <a:spcPts val="0"/>
                </a:spcAft>
              </a:pPr>
              <a:r>
                <a:rPr lang="en-US" sz="1200" dirty="0" smtClean="0">
                  <a:latin typeface="Arial Unicode MS"/>
                  <a:ea typeface="Calibri"/>
                  <a:cs typeface="Times New Roman"/>
                </a:rPr>
                <a:t>should be in 16,000 BC</a:t>
              </a:r>
              <a:r>
                <a:rPr lang="en-US" sz="1200" i="1" dirty="0" smtClean="0">
                  <a:latin typeface="Arial Unicode MS"/>
                  <a:ea typeface="Calibri"/>
                  <a:cs typeface="Times New Roman"/>
                </a:rPr>
                <a:t>. Bali</a:t>
              </a:r>
              <a:r>
                <a:rPr lang="en-US" sz="1200" dirty="0" smtClean="0">
                  <a:latin typeface="Arial Unicode MS"/>
                  <a:ea typeface="Calibri"/>
                  <a:cs typeface="Times New Roman"/>
                </a:rPr>
                <a:t> period is 1 </a:t>
              </a:r>
              <a:r>
                <a:rPr lang="en-US" sz="1200" i="1" dirty="0" err="1" smtClean="0">
                  <a:latin typeface="Arial Unicode MS"/>
                  <a:ea typeface="Calibri"/>
                  <a:cs typeface="Times New Roman"/>
                </a:rPr>
                <a:t>saptarşi</a:t>
              </a:r>
              <a:r>
                <a:rPr lang="en-US" sz="1200" dirty="0" smtClean="0">
                  <a:latin typeface="Arial Unicode MS"/>
                  <a:ea typeface="Calibri"/>
                  <a:cs typeface="Times New Roman"/>
                </a:rPr>
                <a:t> = 2700 years after completion of</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Dhruva</a:t>
              </a:r>
              <a:r>
                <a:rPr lang="en-US" sz="1200" dirty="0" smtClean="0">
                  <a:latin typeface="Arial Unicode MS"/>
                  <a:ea typeface="Calibri"/>
                  <a:cs typeface="Times New Roman"/>
                </a:rPr>
                <a:t> cycle in 19,276 BC, i.e. after </a:t>
              </a:r>
            </a:p>
            <a:p>
              <a:pPr algn="just">
                <a:lnSpc>
                  <a:spcPct val="115000"/>
                </a:lnSpc>
                <a:spcAft>
                  <a:spcPts val="0"/>
                </a:spcAft>
              </a:pPr>
              <a:r>
                <a:rPr lang="en-US" sz="1200" dirty="0" smtClean="0">
                  <a:latin typeface="Arial Unicode MS"/>
                  <a:ea typeface="Calibri"/>
                  <a:cs typeface="Times New Roman"/>
                </a:rPr>
                <a:t>16,576 BC when </a:t>
              </a:r>
              <a:r>
                <a:rPr lang="en-US" sz="1200" i="1" dirty="0" err="1" smtClean="0">
                  <a:latin typeface="Arial Unicode MS"/>
                  <a:ea typeface="Calibri"/>
                  <a:cs typeface="Times New Roman"/>
                </a:rPr>
                <a:t>Asura</a:t>
              </a:r>
              <a:r>
                <a:rPr lang="en-US" sz="1200" dirty="0" smtClean="0">
                  <a:latin typeface="Arial Unicode MS"/>
                  <a:ea typeface="Calibri"/>
                  <a:cs typeface="Times New Roman"/>
                </a:rPr>
                <a:t> empire based in </a:t>
              </a:r>
              <a:r>
                <a:rPr lang="en-US" sz="1200" i="1" dirty="0" err="1" smtClean="0">
                  <a:latin typeface="Arial Unicode MS"/>
                  <a:ea typeface="Calibri"/>
                  <a:cs typeface="Times New Roman"/>
                </a:rPr>
                <a:t>Krauñcha</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Dvīpa</a:t>
              </a:r>
              <a:r>
                <a:rPr lang="en-US" sz="1200" dirty="0" smtClean="0">
                  <a:latin typeface="Arial Unicode MS"/>
                  <a:ea typeface="Calibri"/>
                  <a:cs typeface="Times New Roman"/>
                </a:rPr>
                <a:t> (north America) was most powerful.. Year started with south </a:t>
              </a:r>
            </a:p>
            <a:p>
              <a:pPr algn="just">
                <a:lnSpc>
                  <a:spcPct val="115000"/>
                </a:lnSpc>
                <a:spcAft>
                  <a:spcPts val="0"/>
                </a:spcAft>
              </a:pPr>
              <a:r>
                <a:rPr lang="en-US" sz="1200" dirty="0" smtClean="0">
                  <a:latin typeface="Arial Unicode MS"/>
                  <a:ea typeface="Calibri"/>
                  <a:cs typeface="Times New Roman"/>
                </a:rPr>
                <a:t>ward motion of sun, or </a:t>
              </a:r>
              <a:r>
                <a:rPr lang="en-US" sz="1200" i="1" dirty="0" err="1" smtClean="0">
                  <a:latin typeface="Arial Unicode MS"/>
                  <a:ea typeface="Calibri"/>
                  <a:cs typeface="Times New Roman"/>
                </a:rPr>
                <a:t>varşā</a:t>
              </a:r>
              <a:r>
                <a:rPr lang="en-US" sz="1200" dirty="0" smtClean="0">
                  <a:latin typeface="Arial Unicode MS"/>
                  <a:ea typeface="Calibri"/>
                  <a:cs typeface="Times New Roman"/>
                </a:rPr>
                <a:t> (rains), so year itself was called </a:t>
              </a:r>
              <a:r>
                <a:rPr lang="en-US" sz="1200" i="1" dirty="0" err="1" smtClean="0">
                  <a:latin typeface="Arial Unicode MS"/>
                  <a:ea typeface="Calibri"/>
                  <a:cs typeface="Times New Roman"/>
                </a:rPr>
                <a:t>varşa</a:t>
              </a:r>
              <a:r>
                <a:rPr lang="en-US" sz="1200" dirty="0" smtClean="0">
                  <a:latin typeface="Arial Unicode MS"/>
                  <a:ea typeface="Calibri"/>
                  <a:cs typeface="Times New Roman"/>
                </a:rPr>
                <a:t>.  </a:t>
              </a:r>
              <a:endParaRPr lang="en-IN" sz="1600" dirty="0" smtClean="0">
                <a:ea typeface="Calibri"/>
                <a:cs typeface="Times New Roman"/>
              </a:endParaRPr>
            </a:p>
            <a:p>
              <a:pPr algn="just">
                <a:lnSpc>
                  <a:spcPct val="115000"/>
                </a:lnSpc>
                <a:spcAft>
                  <a:spcPts val="0"/>
                </a:spcAft>
              </a:pPr>
              <a:r>
                <a:rPr lang="en-US" sz="1200" i="1" dirty="0" err="1" smtClean="0">
                  <a:latin typeface="Arial Unicode MS"/>
                  <a:ea typeface="Calibri"/>
                  <a:cs typeface="Times New Roman"/>
                </a:rPr>
                <a:t>Dattātreya</a:t>
              </a:r>
              <a:r>
                <a:rPr lang="en-US" sz="1200" i="1" dirty="0" smtClean="0">
                  <a:latin typeface="Arial Unicode MS"/>
                  <a:ea typeface="Calibri"/>
                  <a:cs typeface="Times New Roman"/>
                </a:rPr>
                <a:t> </a:t>
              </a:r>
              <a:r>
                <a:rPr lang="en-US" sz="1200" dirty="0" smtClean="0">
                  <a:latin typeface="Arial Unicode MS"/>
                  <a:ea typeface="Calibri"/>
                  <a:cs typeface="Times New Roman"/>
                </a:rPr>
                <a:t>-10th</a:t>
              </a:r>
              <a:r>
                <a:rPr lang="en-US" sz="1200" i="1" dirty="0" smtClean="0">
                  <a:latin typeface="Arial Unicode MS"/>
                  <a:ea typeface="Calibri"/>
                  <a:cs typeface="Times New Roman"/>
                </a:rPr>
                <a:t>Tretā,-</a:t>
              </a:r>
              <a:r>
                <a:rPr lang="en-US" sz="1200" dirty="0" smtClean="0">
                  <a:latin typeface="Arial Unicode MS"/>
                  <a:ea typeface="Calibri"/>
                  <a:cs typeface="Times New Roman"/>
                </a:rPr>
                <a:t>It appears to be in 9102 BC when second</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Tretā</a:t>
              </a:r>
              <a:r>
                <a:rPr lang="en-US" sz="1200" i="1" dirty="0" smtClean="0">
                  <a:latin typeface="Arial Unicode MS"/>
                  <a:ea typeface="Calibri"/>
                  <a:cs typeface="Times New Roman"/>
                </a:rPr>
                <a:t> started after end of glacial floods. </a:t>
              </a:r>
              <a:r>
                <a:rPr lang="en-US" sz="1200" dirty="0" smtClean="0">
                  <a:latin typeface="Arial Unicode MS"/>
                  <a:ea typeface="Calibri"/>
                  <a:cs typeface="Times New Roman"/>
                </a:rPr>
                <a:t> </a:t>
              </a:r>
              <a:endParaRPr lang="en-IN" sz="1600" dirty="0" smtClean="0">
                <a:ea typeface="Calibri"/>
                <a:cs typeface="Times New Roman"/>
              </a:endParaRPr>
            </a:p>
            <a:p>
              <a:pPr algn="just">
                <a:lnSpc>
                  <a:spcPct val="115000"/>
                </a:lnSpc>
                <a:spcAft>
                  <a:spcPts val="0"/>
                </a:spcAft>
              </a:pPr>
              <a:r>
                <a:rPr lang="en-US" sz="1200" i="1" dirty="0" err="1" smtClean="0">
                  <a:latin typeface="Arial Unicode MS"/>
                  <a:ea typeface="Calibri"/>
                  <a:cs typeface="Times New Roman"/>
                </a:rPr>
                <a:t>Māndhātā</a:t>
              </a:r>
              <a:r>
                <a:rPr lang="en-US" sz="1200" i="1" dirty="0" smtClean="0">
                  <a:latin typeface="Arial Unicode MS"/>
                  <a:ea typeface="Calibri"/>
                  <a:cs typeface="Times New Roman"/>
                </a:rPr>
                <a:t> </a:t>
              </a:r>
              <a:r>
                <a:rPr lang="en-US" sz="1200" dirty="0" smtClean="0">
                  <a:latin typeface="Arial Unicode MS"/>
                  <a:ea typeface="Calibri"/>
                  <a:cs typeface="Times New Roman"/>
                </a:rPr>
                <a:t>- 15th</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Tretā</a:t>
              </a:r>
              <a:r>
                <a:rPr lang="en-US" sz="1200" dirty="0" smtClean="0">
                  <a:latin typeface="Arial Unicode MS"/>
                  <a:ea typeface="Calibri"/>
                  <a:cs typeface="Times New Roman"/>
                </a:rPr>
                <a:t>-started in 9102-4 x 360 =7,662 BC and continued till 7,302 BC. 18 generation after him was </a:t>
              </a:r>
            </a:p>
            <a:p>
              <a:pPr algn="just">
                <a:lnSpc>
                  <a:spcPct val="115000"/>
                </a:lnSpc>
                <a:spcAft>
                  <a:spcPts val="0"/>
                </a:spcAft>
              </a:pPr>
              <a:r>
                <a:rPr lang="en-US" sz="1200" i="1" dirty="0" err="1" smtClean="0">
                  <a:latin typeface="Arial Unicode MS"/>
                  <a:ea typeface="Calibri"/>
                  <a:cs typeface="Times New Roman"/>
                </a:rPr>
                <a:t>Bāhu</a:t>
              </a:r>
              <a:r>
                <a:rPr lang="en-US" sz="1200" dirty="0" smtClean="0">
                  <a:latin typeface="Arial Unicode MS"/>
                  <a:ea typeface="Calibri"/>
                  <a:cs typeface="Times New Roman"/>
                </a:rPr>
                <a:t>, who had been defeated by </a:t>
              </a:r>
              <a:r>
                <a:rPr lang="en-US" sz="1200" i="1" dirty="0" err="1" smtClean="0">
                  <a:latin typeface="Arial Unicode MS"/>
                  <a:ea typeface="Calibri"/>
                  <a:cs typeface="Times New Roman"/>
                </a:rPr>
                <a:t>Yavanas</a:t>
              </a:r>
              <a:r>
                <a:rPr lang="en-US" sz="1200" dirty="0" smtClean="0">
                  <a:latin typeface="Arial Unicode MS"/>
                  <a:ea typeface="Calibri"/>
                  <a:cs typeface="Times New Roman"/>
                </a:rPr>
                <a:t> with help of </a:t>
              </a:r>
              <a:r>
                <a:rPr lang="en-US" sz="1200" i="1" dirty="0" err="1" smtClean="0">
                  <a:latin typeface="Arial Unicode MS"/>
                  <a:ea typeface="Calibri"/>
                  <a:cs typeface="Times New Roman"/>
                </a:rPr>
                <a:t>Haihaya</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Tālajangha</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Śaka</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Pārada</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Kāmboja</a:t>
              </a:r>
              <a:r>
                <a:rPr lang="en-US" sz="1200" dirty="0" smtClean="0">
                  <a:latin typeface="Arial Unicode MS"/>
                  <a:ea typeface="Calibri"/>
                  <a:cs typeface="Times New Roman"/>
                </a:rPr>
                <a:t>, and </a:t>
              </a:r>
              <a:r>
                <a:rPr lang="en-US" sz="1200" i="1" dirty="0" err="1" smtClean="0">
                  <a:latin typeface="Arial Unicode MS"/>
                  <a:ea typeface="Calibri"/>
                  <a:cs typeface="Times New Roman"/>
                </a:rPr>
                <a:t>Pahlavas</a:t>
              </a:r>
              <a:r>
                <a:rPr lang="en-US" sz="1200" dirty="0" smtClean="0">
                  <a:latin typeface="Arial Unicode MS"/>
                  <a:ea typeface="Calibri"/>
                  <a:cs typeface="Times New Roman"/>
                </a:rPr>
                <a:t> </a:t>
              </a:r>
            </a:p>
            <a:p>
              <a:pPr algn="just">
                <a:lnSpc>
                  <a:spcPct val="115000"/>
                </a:lnSpc>
                <a:spcAft>
                  <a:spcPts val="0"/>
                </a:spcAft>
              </a:pPr>
              <a:r>
                <a:rPr lang="en-US" sz="1200" dirty="0" smtClean="0">
                  <a:latin typeface="Arial Unicode MS"/>
                  <a:ea typeface="Calibri"/>
                  <a:cs typeface="Times New Roman"/>
                </a:rPr>
                <a:t>(</a:t>
              </a:r>
              <a:r>
                <a:rPr lang="en-US" sz="1200" i="1" dirty="0" err="1" smtClean="0">
                  <a:latin typeface="Arial Unicode MS"/>
                  <a:ea typeface="Calibri"/>
                  <a:cs typeface="Times New Roman"/>
                </a:rPr>
                <a:t>Brahmāņɖa</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purāņa</a:t>
              </a:r>
              <a:r>
                <a:rPr lang="en-US" sz="1200" dirty="0" smtClean="0">
                  <a:latin typeface="Arial Unicode MS"/>
                  <a:ea typeface="Calibri"/>
                  <a:cs typeface="Times New Roman"/>
                </a:rPr>
                <a:t>, 2/3/63/119-120). </a:t>
              </a:r>
              <a:r>
                <a:rPr lang="en-US" sz="1200" dirty="0" err="1" smtClean="0">
                  <a:latin typeface="Arial Unicode MS"/>
                  <a:ea typeface="Calibri"/>
                  <a:cs typeface="Times New Roman"/>
                </a:rPr>
                <a:t>Megasthenes</a:t>
              </a:r>
              <a:r>
                <a:rPr lang="en-US" sz="1200" dirty="0" smtClean="0">
                  <a:latin typeface="Arial Unicode MS"/>
                  <a:ea typeface="Calibri"/>
                  <a:cs typeface="Times New Roman"/>
                </a:rPr>
                <a:t>, Arian, </a:t>
              </a:r>
              <a:r>
                <a:rPr lang="en-US" sz="1200" dirty="0" err="1" smtClean="0">
                  <a:latin typeface="Arial Unicode MS"/>
                  <a:ea typeface="Calibri"/>
                  <a:cs typeface="Times New Roman"/>
                </a:rPr>
                <a:t>Solin</a:t>
              </a:r>
              <a:r>
                <a:rPr lang="en-US" sz="1200" dirty="0" smtClean="0">
                  <a:latin typeface="Arial Unicode MS"/>
                  <a:ea typeface="Calibri"/>
                  <a:cs typeface="Times New Roman"/>
                </a:rPr>
                <a:t> and other Greek authors have given the date of this </a:t>
              </a:r>
            </a:p>
            <a:p>
              <a:pPr algn="just">
                <a:lnSpc>
                  <a:spcPct val="115000"/>
                </a:lnSpc>
                <a:spcAft>
                  <a:spcPts val="0"/>
                </a:spcAft>
              </a:pPr>
              <a:r>
                <a:rPr lang="en-US" sz="1200" dirty="0" smtClean="0">
                  <a:latin typeface="Arial Unicode MS"/>
                  <a:ea typeface="Calibri"/>
                  <a:cs typeface="Times New Roman"/>
                </a:rPr>
                <a:t>first </a:t>
              </a:r>
              <a:r>
                <a:rPr lang="en-US" sz="1200" i="1" dirty="0" err="1" smtClean="0">
                  <a:latin typeface="Arial Unicode MS"/>
                  <a:ea typeface="Calibri"/>
                  <a:cs typeface="Times New Roman"/>
                </a:rPr>
                <a:t>Yavana</a:t>
              </a:r>
              <a:r>
                <a:rPr lang="en-US" sz="1200" dirty="0" smtClean="0">
                  <a:latin typeface="Arial Unicode MS"/>
                  <a:ea typeface="Calibri"/>
                  <a:cs typeface="Times New Roman"/>
                </a:rPr>
                <a:t> attack by Dionysus (Bacchus) as 6451 years 3 months before Alexander, i.e. in 6,777 BC.</a:t>
              </a:r>
              <a:endParaRPr lang="en-IN" sz="1600" dirty="0" smtClean="0">
                <a:ea typeface="Calibri"/>
                <a:cs typeface="Times New Roman"/>
              </a:endParaRPr>
            </a:p>
            <a:p>
              <a:pPr algn="just">
                <a:lnSpc>
                  <a:spcPct val="115000"/>
                </a:lnSpc>
                <a:spcAft>
                  <a:spcPts val="0"/>
                </a:spcAft>
              </a:pPr>
              <a:r>
                <a:rPr lang="en-US" sz="1200" i="1" dirty="0" smtClean="0">
                  <a:latin typeface="Arial Unicode MS"/>
                  <a:ea typeface="Calibri"/>
                  <a:cs typeface="Times New Roman"/>
                </a:rPr>
                <a:t>Paraśurāma</a:t>
              </a:r>
              <a:r>
                <a:rPr lang="en-US" sz="1200" dirty="0" smtClean="0">
                  <a:latin typeface="Arial Unicode MS"/>
                  <a:ea typeface="Calibri"/>
                  <a:cs typeface="Times New Roman"/>
                </a:rPr>
                <a:t>-19th</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Tretā</a:t>
              </a:r>
              <a:r>
                <a:rPr lang="en-US" sz="1200" i="1" dirty="0" smtClean="0">
                  <a:latin typeface="Arial Unicode MS"/>
                  <a:ea typeface="Calibri"/>
                  <a:cs typeface="Times New Roman"/>
                </a:rPr>
                <a:t> </a:t>
              </a:r>
              <a:r>
                <a:rPr lang="en-US" sz="1200" dirty="0" smtClean="0">
                  <a:latin typeface="Arial Unicode MS"/>
                  <a:ea typeface="Calibri"/>
                  <a:cs typeface="Times New Roman"/>
                </a:rPr>
                <a:t>- It started in 5502 + 2 x 360 = 7222 BC. After his death,</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Kalamba</a:t>
              </a:r>
              <a:r>
                <a:rPr lang="en-US" sz="1200" dirty="0" smtClean="0">
                  <a:latin typeface="Arial Unicode MS"/>
                  <a:ea typeface="Calibri"/>
                  <a:cs typeface="Times New Roman"/>
                </a:rPr>
                <a:t> (</a:t>
              </a:r>
              <a:r>
                <a:rPr lang="en-US" sz="1200" dirty="0" err="1" smtClean="0">
                  <a:latin typeface="Arial Unicode MS"/>
                  <a:ea typeface="Calibri"/>
                  <a:cs typeface="Times New Roman"/>
                </a:rPr>
                <a:t>Kollam</a:t>
              </a:r>
              <a:r>
                <a:rPr lang="en-US" sz="1200" dirty="0" smtClean="0">
                  <a:latin typeface="Arial Unicode MS"/>
                  <a:ea typeface="Calibri"/>
                  <a:cs typeface="Times New Roman"/>
                </a:rPr>
                <a:t>) </a:t>
              </a:r>
              <a:r>
                <a:rPr lang="en-US" sz="1200" i="1" dirty="0" err="1" smtClean="0">
                  <a:latin typeface="Arial Unicode MS"/>
                  <a:ea typeface="Calibri"/>
                  <a:cs typeface="Times New Roman"/>
                </a:rPr>
                <a:t>samvat</a:t>
              </a:r>
              <a:r>
                <a:rPr lang="en-US" sz="1200" i="1" dirty="0" smtClean="0">
                  <a:latin typeface="Arial Unicode MS"/>
                  <a:ea typeface="Calibri"/>
                  <a:cs typeface="Times New Roman"/>
                </a:rPr>
                <a:t> </a:t>
              </a:r>
              <a:r>
                <a:rPr lang="en-US" sz="1200" dirty="0" smtClean="0">
                  <a:latin typeface="Arial Unicode MS"/>
                  <a:ea typeface="Calibri"/>
                  <a:cs typeface="Times New Roman"/>
                </a:rPr>
                <a:t>started in </a:t>
              </a:r>
            </a:p>
            <a:p>
              <a:pPr algn="just">
                <a:lnSpc>
                  <a:spcPct val="115000"/>
                </a:lnSpc>
                <a:spcAft>
                  <a:spcPts val="0"/>
                </a:spcAft>
              </a:pPr>
              <a:r>
                <a:rPr lang="en-US" sz="1200" dirty="0" smtClean="0">
                  <a:latin typeface="Arial Unicode MS"/>
                  <a:ea typeface="Calibri"/>
                  <a:cs typeface="Times New Roman"/>
                </a:rPr>
                <a:t>6,177 BC which still continues in Kerala. As incarnation of </a:t>
              </a:r>
              <a:r>
                <a:rPr lang="en-US" sz="1200" i="1" dirty="0" err="1" smtClean="0">
                  <a:latin typeface="Arial Unicode MS"/>
                  <a:ea typeface="Calibri"/>
                  <a:cs typeface="Times New Roman"/>
                </a:rPr>
                <a:t>Vişņu</a:t>
              </a:r>
              <a:r>
                <a:rPr lang="en-US" sz="1200" dirty="0" smtClean="0">
                  <a:latin typeface="Arial Unicode MS"/>
                  <a:ea typeface="Calibri"/>
                  <a:cs typeface="Times New Roman"/>
                </a:rPr>
                <a:t>, he has been called Hercules (as sun or </a:t>
              </a:r>
              <a:r>
                <a:rPr lang="en-US" sz="1200" i="1" dirty="0" err="1" smtClean="0">
                  <a:latin typeface="Arial Unicode MS"/>
                  <a:ea typeface="Calibri"/>
                  <a:cs typeface="Times New Roman"/>
                </a:rPr>
                <a:t>Vişņu</a:t>
              </a:r>
              <a:r>
                <a:rPr lang="en-US" sz="1200" dirty="0" smtClean="0">
                  <a:latin typeface="Arial Unicode MS"/>
                  <a:ea typeface="Calibri"/>
                  <a:cs typeface="Times New Roman"/>
                </a:rPr>
                <a:t>, he </a:t>
              </a:r>
            </a:p>
            <a:p>
              <a:pPr algn="just">
                <a:lnSpc>
                  <a:spcPct val="115000"/>
                </a:lnSpc>
                <a:spcAft>
                  <a:spcPts val="0"/>
                </a:spcAft>
              </a:pPr>
              <a:r>
                <a:rPr lang="en-US" sz="1200" dirty="0" smtClean="0">
                  <a:latin typeface="Arial Unicode MS"/>
                  <a:ea typeface="Calibri"/>
                  <a:cs typeface="Times New Roman"/>
                </a:rPr>
                <a:t>holds the earth). He was 15 generations after Dionysus as per Greek writers. He destroyed kings (kingdoms) 21 times,</a:t>
              </a:r>
            </a:p>
            <a:p>
              <a:pPr algn="just">
                <a:lnSpc>
                  <a:spcPct val="115000"/>
                </a:lnSpc>
                <a:spcAft>
                  <a:spcPts val="0"/>
                </a:spcAft>
              </a:pPr>
              <a:r>
                <a:rPr lang="en-US" sz="1200" dirty="0" smtClean="0">
                  <a:latin typeface="Arial Unicode MS"/>
                  <a:ea typeface="Calibri"/>
                  <a:cs typeface="Times New Roman"/>
                </a:rPr>
                <a:t> which has been called republic era for 120 years by the Greeks. This should start 120 years before the death of </a:t>
              </a:r>
            </a:p>
            <a:p>
              <a:pPr algn="just">
                <a:lnSpc>
                  <a:spcPct val="115000"/>
                </a:lnSpc>
                <a:spcAft>
                  <a:spcPts val="0"/>
                </a:spcAft>
              </a:pPr>
              <a:r>
                <a:rPr lang="en-US" sz="1200" i="1" dirty="0" err="1" smtClean="0">
                  <a:latin typeface="Arial Unicode MS"/>
                  <a:ea typeface="Calibri"/>
                  <a:cs typeface="Times New Roman"/>
                </a:rPr>
                <a:t>Paraśurāma</a:t>
              </a:r>
              <a:r>
                <a:rPr lang="en-US" sz="1200" dirty="0" smtClean="0">
                  <a:latin typeface="Arial Unicode MS"/>
                  <a:ea typeface="Calibri"/>
                  <a:cs typeface="Times New Roman"/>
                </a:rPr>
                <a:t> in 6297 BC, when he must have been about 30-35 years. Thus, he lived up to at least 155 years of age, </a:t>
              </a:r>
            </a:p>
            <a:p>
              <a:pPr algn="just">
                <a:lnSpc>
                  <a:spcPct val="115000"/>
                </a:lnSpc>
                <a:spcAft>
                  <a:spcPts val="0"/>
                </a:spcAft>
              </a:pPr>
              <a:r>
                <a:rPr lang="en-US" sz="1200" dirty="0" smtClean="0">
                  <a:latin typeface="Arial Unicode MS"/>
                  <a:ea typeface="Calibri"/>
                  <a:cs typeface="Times New Roman"/>
                </a:rPr>
                <a:t>so he is famous as long lived.</a:t>
              </a:r>
              <a:endParaRPr lang="en-IN" sz="1600" dirty="0" smtClean="0">
                <a:ea typeface="Calibri"/>
                <a:cs typeface="Times New Roman"/>
              </a:endParaRPr>
            </a:p>
            <a:p>
              <a:pPr algn="just">
                <a:lnSpc>
                  <a:spcPct val="115000"/>
                </a:lnSpc>
                <a:spcAft>
                  <a:spcPts val="0"/>
                </a:spcAft>
              </a:pPr>
              <a:r>
                <a:rPr lang="en-US" sz="1200" i="1" dirty="0" smtClean="0">
                  <a:latin typeface="Arial Unicode MS"/>
                  <a:ea typeface="Calibri"/>
                  <a:cs typeface="Times New Roman"/>
                </a:rPr>
                <a:t>Rāma</a:t>
              </a:r>
              <a:r>
                <a:rPr lang="en-US" sz="1200" dirty="0" smtClean="0">
                  <a:latin typeface="Arial Unicode MS"/>
                  <a:ea typeface="Calibri"/>
                  <a:cs typeface="Times New Roman"/>
                </a:rPr>
                <a:t>-24th</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Tretā</a:t>
              </a:r>
              <a:r>
                <a:rPr lang="en-US" sz="1200" i="1" dirty="0" smtClean="0">
                  <a:latin typeface="Arial Unicode MS"/>
                  <a:ea typeface="Calibri"/>
                  <a:cs typeface="Times New Roman"/>
                </a:rPr>
                <a:t>- </a:t>
              </a:r>
              <a:r>
                <a:rPr lang="en-US" sz="1200" dirty="0" smtClean="0">
                  <a:latin typeface="Arial Unicode MS"/>
                  <a:ea typeface="Calibri"/>
                  <a:cs typeface="Times New Roman"/>
                </a:rPr>
                <a:t>This actually started 3 </a:t>
              </a:r>
              <a:r>
                <a:rPr lang="en-US" sz="1200" i="1" dirty="0" err="1" smtClean="0">
                  <a:latin typeface="Arial Unicode MS"/>
                  <a:ea typeface="Calibri"/>
                  <a:cs typeface="Times New Roman"/>
                </a:rPr>
                <a:t>parivartas</a:t>
              </a:r>
              <a:r>
                <a:rPr lang="en-US" sz="1200" dirty="0" smtClean="0">
                  <a:latin typeface="Arial Unicode MS"/>
                  <a:ea typeface="Calibri"/>
                  <a:cs typeface="Times New Roman"/>
                </a:rPr>
                <a:t> after end of</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Tretā</a:t>
              </a:r>
              <a:r>
                <a:rPr lang="en-US" sz="1200" dirty="0" smtClean="0">
                  <a:latin typeface="Arial Unicode MS"/>
                  <a:ea typeface="Calibri"/>
                  <a:cs typeface="Times New Roman"/>
                </a:rPr>
                <a:t>, i.e. 5502-3 x 360 = 4422 BC, i.e. when he was </a:t>
              </a:r>
            </a:p>
            <a:p>
              <a:pPr algn="just">
                <a:lnSpc>
                  <a:spcPct val="115000"/>
                </a:lnSpc>
                <a:spcAft>
                  <a:spcPts val="0"/>
                </a:spcAft>
              </a:pPr>
              <a:r>
                <a:rPr lang="en-US" sz="1200" dirty="0" smtClean="0">
                  <a:latin typeface="Arial Unicode MS"/>
                  <a:ea typeface="Calibri"/>
                  <a:cs typeface="Times New Roman"/>
                </a:rPr>
                <a:t>11 years of age. Thus his life was mostly in 24th</a:t>
              </a:r>
              <a:r>
                <a:rPr lang="en-US" sz="1200" i="1" dirty="0" smtClean="0">
                  <a:latin typeface="Arial Unicode MS"/>
                  <a:ea typeface="Calibri"/>
                  <a:cs typeface="Times New Roman"/>
                </a:rPr>
                <a:t> </a:t>
              </a:r>
              <a:r>
                <a:rPr lang="en-US" sz="1200" i="1" dirty="0" err="1" smtClean="0">
                  <a:latin typeface="Arial Unicode MS"/>
                  <a:ea typeface="Calibri"/>
                  <a:cs typeface="Times New Roman"/>
                </a:rPr>
                <a:t>Tretā</a:t>
              </a:r>
              <a:r>
                <a:rPr lang="en-US" sz="1200" i="1" dirty="0" smtClean="0">
                  <a:latin typeface="Arial Unicode MS"/>
                  <a:ea typeface="Calibri"/>
                  <a:cs typeface="Times New Roman"/>
                </a:rPr>
                <a:t>.</a:t>
              </a:r>
              <a:endParaRPr lang="en-IN" sz="1600" dirty="0">
                <a:ea typeface="Calibri"/>
                <a:cs typeface="Times New Roman"/>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6856" y="457201"/>
            <a:ext cx="8614744" cy="6400799"/>
          </a:xfrm>
          <a:prstGeom prst="rect">
            <a:avLst/>
          </a:prstGeom>
          <a:noFill/>
        </p:spPr>
        <p:txBody>
          <a:bodyPr wrap="square" rtlCol="0">
            <a:spAutoFit/>
          </a:bodyPr>
          <a:lstStyle/>
          <a:p>
            <a:r>
              <a:rPr lang="en-US" b="1" i="1" dirty="0" err="1" smtClean="0">
                <a:latin typeface="Arial Unicode MS" pitchFamily="34" charset="-128"/>
                <a:ea typeface="Arial Unicode MS" pitchFamily="34" charset="-128"/>
                <a:cs typeface="Arial Unicode MS" pitchFamily="34" charset="-128"/>
              </a:rPr>
              <a:t>Saptarşi</a:t>
            </a:r>
            <a:r>
              <a:rPr lang="en-US" sz="1600" b="1" dirty="0" smtClean="0">
                <a:latin typeface="Arial Unicode MS" pitchFamily="34" charset="-128"/>
                <a:ea typeface="Arial Unicode MS" pitchFamily="34" charset="-128"/>
                <a:cs typeface="Arial Unicode MS" pitchFamily="34" charset="-128"/>
              </a:rPr>
              <a:t> era</a:t>
            </a:r>
            <a:r>
              <a:rPr lang="en-US" sz="1600" dirty="0" smtClean="0">
                <a:latin typeface="Arial Unicode MS" pitchFamily="34" charset="-128"/>
                <a:ea typeface="Arial Unicode MS" pitchFamily="34" charset="-128"/>
                <a:cs typeface="Arial Unicode MS" pitchFamily="34" charset="-128"/>
              </a:rPr>
              <a:t>-As per, </a:t>
            </a:r>
            <a:r>
              <a:rPr lang="en-US" sz="1600" i="1" dirty="0" smtClean="0">
                <a:latin typeface="Arial Unicode MS" pitchFamily="34" charset="-128"/>
                <a:ea typeface="Arial Unicode MS" pitchFamily="34" charset="-128"/>
                <a:cs typeface="Arial Unicode MS" pitchFamily="34" charset="-128"/>
              </a:rPr>
              <a:t>Rājatarangiņī</a:t>
            </a:r>
            <a:r>
              <a:rPr lang="en-US" sz="1600" dirty="0" smtClean="0">
                <a:latin typeface="Arial Unicode MS" pitchFamily="34" charset="-128"/>
                <a:ea typeface="Arial Unicode MS" pitchFamily="34" charset="-128"/>
                <a:cs typeface="Arial Unicode MS" pitchFamily="34" charset="-128"/>
              </a:rPr>
              <a:t>,1/50-52), </a:t>
            </a:r>
            <a:r>
              <a:rPr lang="en-US" sz="1600" i="1" dirty="0" err="1" smtClean="0">
                <a:latin typeface="Arial Unicode MS" pitchFamily="34" charset="-128"/>
                <a:ea typeface="Arial Unicode MS" pitchFamily="34" charset="-128"/>
                <a:cs typeface="Arial Unicode MS" pitchFamily="34" charset="-128"/>
              </a:rPr>
              <a:t>Laukikābda</a:t>
            </a:r>
            <a:r>
              <a:rPr lang="en-US" sz="1600" dirty="0" smtClean="0">
                <a:latin typeface="Arial Unicode MS" pitchFamily="34" charset="-128"/>
                <a:ea typeface="Arial Unicode MS" pitchFamily="34" charset="-128"/>
                <a:cs typeface="Arial Unicode MS" pitchFamily="34" charset="-128"/>
              </a:rPr>
              <a:t> started with death of </a:t>
            </a:r>
            <a:r>
              <a:rPr lang="en-US" sz="1600" i="1" dirty="0" err="1" smtClean="0">
                <a:latin typeface="Arial Unicode MS" pitchFamily="34" charset="-128"/>
                <a:ea typeface="Arial Unicode MS" pitchFamily="34" charset="-128"/>
                <a:cs typeface="Arial Unicode MS" pitchFamily="34" charset="-128"/>
              </a:rPr>
              <a:t>Yudhişţhira</a:t>
            </a:r>
            <a:r>
              <a:rPr lang="en-US" sz="1600" dirty="0" smtClean="0">
                <a:latin typeface="Arial Unicode MS" pitchFamily="34" charset="-128"/>
                <a:ea typeface="Arial Unicode MS" pitchFamily="34" charset="-128"/>
                <a:cs typeface="Arial Unicode MS" pitchFamily="34" charset="-128"/>
              </a:rPr>
              <a:t> </a:t>
            </a:r>
          </a:p>
          <a:p>
            <a:r>
              <a:rPr lang="en-US" sz="1600" dirty="0" smtClean="0">
                <a:latin typeface="Arial Unicode MS" pitchFamily="34" charset="-128"/>
                <a:ea typeface="Arial Unicode MS" pitchFamily="34" charset="-128"/>
                <a:cs typeface="Arial Unicode MS" pitchFamily="34" charset="-128"/>
              </a:rPr>
              <a:t>in</a:t>
            </a:r>
            <a:r>
              <a:rPr lang="en-US" sz="1600" i="1" dirty="0" smtClean="0">
                <a:latin typeface="Arial Unicode MS" pitchFamily="34" charset="-128"/>
                <a:ea typeface="Arial Unicode MS" pitchFamily="34" charset="-128"/>
                <a:cs typeface="Arial Unicode MS" pitchFamily="34" charset="-128"/>
              </a:rPr>
              <a:t> kali</a:t>
            </a:r>
            <a:r>
              <a:rPr lang="en-US" sz="1600" dirty="0" smtClean="0">
                <a:latin typeface="Arial Unicode MS" pitchFamily="34" charset="-128"/>
                <a:ea typeface="Arial Unicode MS" pitchFamily="34" charset="-128"/>
                <a:cs typeface="Arial Unicode MS" pitchFamily="34" charset="-128"/>
              </a:rPr>
              <a:t> year 25, i.e. in 3076 BC when </a:t>
            </a:r>
            <a:r>
              <a:rPr lang="en-US" sz="1600" i="1" dirty="0" err="1" smtClean="0">
                <a:latin typeface="Arial Unicode MS" pitchFamily="34" charset="-128"/>
                <a:ea typeface="Arial Unicode MS" pitchFamily="34" charset="-128"/>
                <a:cs typeface="Arial Unicode MS" pitchFamily="34" charset="-128"/>
              </a:rPr>
              <a:t>Saptarşis</a:t>
            </a:r>
            <a:r>
              <a:rPr lang="en-US" sz="1600" dirty="0" smtClean="0">
                <a:latin typeface="Arial Unicode MS" pitchFamily="34" charset="-128"/>
                <a:ea typeface="Arial Unicode MS" pitchFamily="34" charset="-128"/>
                <a:cs typeface="Arial Unicode MS" pitchFamily="34" charset="-128"/>
              </a:rPr>
              <a:t> left </a:t>
            </a:r>
            <a:r>
              <a:rPr lang="en-US" sz="1600" i="1" dirty="0" err="1" smtClean="0">
                <a:latin typeface="Arial Unicode MS" pitchFamily="34" charset="-128"/>
                <a:ea typeface="Arial Unicode MS" pitchFamily="34" charset="-128"/>
                <a:cs typeface="Arial Unicode MS" pitchFamily="34" charset="-128"/>
              </a:rPr>
              <a:t>Maghā</a:t>
            </a:r>
            <a:r>
              <a:rPr lang="en-US" sz="1600" dirty="0" smtClean="0">
                <a:latin typeface="Arial Unicode MS" pitchFamily="34" charset="-128"/>
                <a:ea typeface="Arial Unicode MS" pitchFamily="34" charset="-128"/>
                <a:cs typeface="Arial Unicode MS" pitchFamily="34" charset="-128"/>
              </a:rPr>
              <a:t> after 100 years stay in that star.  </a:t>
            </a:r>
          </a:p>
          <a:p>
            <a:r>
              <a:rPr lang="en-US" sz="1600" dirty="0" smtClean="0">
                <a:latin typeface="Arial Unicode MS" pitchFamily="34" charset="-128"/>
                <a:ea typeface="Arial Unicode MS" pitchFamily="34" charset="-128"/>
                <a:cs typeface="Arial Unicode MS" pitchFamily="34" charset="-128"/>
              </a:rPr>
              <a:t>3 </a:t>
            </a:r>
            <a:r>
              <a:rPr lang="en-US" sz="1600" i="1" dirty="0" err="1" smtClean="0">
                <a:latin typeface="Arial Unicode MS" pitchFamily="34" charset="-128"/>
                <a:ea typeface="Arial Unicode MS" pitchFamily="34" charset="-128"/>
                <a:cs typeface="Arial Unicode MS" pitchFamily="34" charset="-128"/>
              </a:rPr>
              <a:t>Saptarşi</a:t>
            </a:r>
            <a:r>
              <a:rPr lang="en-US" sz="1600" dirty="0" smtClean="0">
                <a:latin typeface="Arial Unicode MS" pitchFamily="34" charset="-128"/>
                <a:ea typeface="Arial Unicode MS" pitchFamily="34" charset="-128"/>
                <a:cs typeface="Arial Unicode MS" pitchFamily="34" charset="-128"/>
              </a:rPr>
              <a:t> cycles i.e. 8100 years are cycle of </a:t>
            </a:r>
            <a:r>
              <a:rPr lang="en-US" sz="1600" i="1" dirty="0" err="1" smtClean="0">
                <a:latin typeface="Arial Unicode MS" pitchFamily="34" charset="-128"/>
                <a:ea typeface="Arial Unicode MS" pitchFamily="34" charset="-128"/>
                <a:cs typeface="Arial Unicode MS" pitchFamily="34" charset="-128"/>
              </a:rPr>
              <a:t>Dhruva</a:t>
            </a:r>
            <a:r>
              <a:rPr lang="en-US" sz="1600" dirty="0" smtClean="0">
                <a:latin typeface="Arial Unicode MS" pitchFamily="34" charset="-128"/>
                <a:ea typeface="Arial Unicode MS" pitchFamily="34" charset="-128"/>
                <a:cs typeface="Arial Unicode MS" pitchFamily="34" charset="-128"/>
              </a:rPr>
              <a:t>  starting after death of King </a:t>
            </a:r>
            <a:r>
              <a:rPr lang="en-US" sz="1600" i="1" dirty="0" err="1" smtClean="0">
                <a:latin typeface="Arial Unicode MS" pitchFamily="34" charset="-128"/>
                <a:ea typeface="Arial Unicode MS" pitchFamily="34" charset="-128"/>
                <a:cs typeface="Arial Unicode MS" pitchFamily="34" charset="-128"/>
              </a:rPr>
              <a:t>Dhruva</a:t>
            </a:r>
            <a:r>
              <a:rPr lang="en-US" sz="1600" dirty="0" smtClean="0">
                <a:latin typeface="Arial Unicode MS" pitchFamily="34" charset="-128"/>
                <a:ea typeface="Arial Unicode MS" pitchFamily="34" charset="-128"/>
                <a:cs typeface="Arial Unicode MS" pitchFamily="34" charset="-128"/>
              </a:rPr>
              <a:t>, </a:t>
            </a:r>
          </a:p>
          <a:p>
            <a:r>
              <a:rPr lang="en-US" sz="1600" dirty="0" smtClean="0">
                <a:latin typeface="Arial Unicode MS" pitchFamily="34" charset="-128"/>
                <a:ea typeface="Arial Unicode MS" pitchFamily="34" charset="-128"/>
                <a:cs typeface="Arial Unicode MS" pitchFamily="34" charset="-128"/>
              </a:rPr>
              <a:t>grandson of </a:t>
            </a:r>
            <a:r>
              <a:rPr lang="en-US" sz="1600" i="1" dirty="0" err="1" smtClean="0">
                <a:latin typeface="Arial Unicode MS" pitchFamily="34" charset="-128"/>
                <a:ea typeface="Arial Unicode MS" pitchFamily="34" charset="-128"/>
                <a:cs typeface="Arial Unicode MS" pitchFamily="34" charset="-128"/>
              </a:rPr>
              <a:t>Svāyambhuva</a:t>
            </a:r>
            <a:r>
              <a:rPr lang="en-US" sz="1600" i="1" dirty="0" smtClean="0">
                <a:latin typeface="Arial Unicode MS" pitchFamily="34" charset="-128"/>
                <a:ea typeface="Arial Unicode MS" pitchFamily="34" charset="-128"/>
                <a:cs typeface="Arial Unicode MS" pitchFamily="34" charset="-128"/>
              </a:rPr>
              <a:t> Manu</a:t>
            </a:r>
            <a:r>
              <a:rPr lang="en-US" sz="1600" dirty="0" smtClean="0">
                <a:latin typeface="Arial Unicode MS" pitchFamily="34" charset="-128"/>
                <a:ea typeface="Arial Unicode MS" pitchFamily="34" charset="-128"/>
                <a:cs typeface="Arial Unicode MS" pitchFamily="34" charset="-128"/>
              </a:rPr>
              <a:t> as per </a:t>
            </a:r>
            <a:r>
              <a:rPr lang="en-US" sz="1600" i="1" dirty="0" err="1" smtClean="0">
                <a:latin typeface="Arial Unicode MS" pitchFamily="34" charset="-128"/>
                <a:ea typeface="Arial Unicode MS" pitchFamily="34" charset="-128"/>
                <a:cs typeface="Arial Unicode MS" pitchFamily="34" charset="-128"/>
              </a:rPr>
              <a:t>Bhāgavata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purāņa</a:t>
            </a:r>
            <a:r>
              <a:rPr lang="en-US" sz="1600" dirty="0" smtClean="0">
                <a:latin typeface="Arial Unicode MS" pitchFamily="34" charset="-128"/>
                <a:ea typeface="Arial Unicode MS" pitchFamily="34" charset="-128"/>
                <a:cs typeface="Arial Unicode MS" pitchFamily="34" charset="-128"/>
              </a:rPr>
              <a:t>. It was called </a:t>
            </a:r>
            <a:r>
              <a:rPr lang="en-US" sz="1600" i="1" dirty="0" err="1" smtClean="0">
                <a:latin typeface="Arial Unicode MS" pitchFamily="34" charset="-128"/>
                <a:ea typeface="Arial Unicode MS" pitchFamily="34" charset="-128"/>
                <a:cs typeface="Arial Unicode MS" pitchFamily="34" charset="-128"/>
              </a:rPr>
              <a:t>Krauñcha</a:t>
            </a:r>
            <a:r>
              <a:rPr lang="en-US" sz="1600" dirty="0" smtClean="0">
                <a:latin typeface="Arial Unicode MS" pitchFamily="34" charset="-128"/>
                <a:ea typeface="Arial Unicode MS" pitchFamily="34" charset="-128"/>
                <a:cs typeface="Arial Unicode MS" pitchFamily="34" charset="-128"/>
              </a:rPr>
              <a:t> year, </a:t>
            </a:r>
          </a:p>
          <a:p>
            <a:r>
              <a:rPr lang="en-US" sz="1600" dirty="0" smtClean="0">
                <a:latin typeface="Arial Unicode MS" pitchFamily="34" charset="-128"/>
                <a:ea typeface="Arial Unicode MS" pitchFamily="34" charset="-128"/>
                <a:cs typeface="Arial Unicode MS" pitchFamily="34" charset="-128"/>
              </a:rPr>
              <a:t>when </a:t>
            </a:r>
            <a:r>
              <a:rPr lang="en-US" sz="1600" i="1" dirty="0" err="1" smtClean="0">
                <a:latin typeface="Arial Unicode MS" pitchFamily="34" charset="-128"/>
                <a:ea typeface="Arial Unicode MS" pitchFamily="34" charset="-128"/>
                <a:cs typeface="Arial Unicode MS" pitchFamily="34" charset="-128"/>
              </a:rPr>
              <a:t>Asura</a:t>
            </a:r>
            <a:r>
              <a:rPr lang="en-US" sz="1600" dirty="0" smtClean="0">
                <a:latin typeface="Arial Unicode MS" pitchFamily="34" charset="-128"/>
                <a:ea typeface="Arial Unicode MS" pitchFamily="34" charset="-128"/>
                <a:cs typeface="Arial Unicode MS" pitchFamily="34" charset="-128"/>
              </a:rPr>
              <a:t> kings up to </a:t>
            </a:r>
            <a:r>
              <a:rPr lang="en-US" sz="1600" i="1" dirty="0" smtClean="0">
                <a:latin typeface="Arial Unicode MS" pitchFamily="34" charset="-128"/>
                <a:ea typeface="Arial Unicode MS" pitchFamily="34" charset="-128"/>
                <a:cs typeface="Arial Unicode MS" pitchFamily="34" charset="-128"/>
              </a:rPr>
              <a:t>Bali</a:t>
            </a:r>
            <a:r>
              <a:rPr lang="en-US" sz="1600" dirty="0" smtClean="0">
                <a:latin typeface="Arial Unicode MS" pitchFamily="34" charset="-128"/>
                <a:ea typeface="Arial Unicode MS" pitchFamily="34" charset="-128"/>
                <a:cs typeface="Arial Unicode MS" pitchFamily="34" charset="-128"/>
              </a:rPr>
              <a:t> were supreme in that continent.</a:t>
            </a:r>
            <a:endParaRPr lang="en-IN" sz="1600" dirty="0" smtClean="0">
              <a:latin typeface="Arial Unicode MS" pitchFamily="34" charset="-128"/>
              <a:ea typeface="Arial Unicode MS" pitchFamily="34" charset="-128"/>
              <a:cs typeface="Arial Unicode MS" pitchFamily="34" charset="-128"/>
            </a:endParaRPr>
          </a:p>
          <a:p>
            <a:r>
              <a:rPr lang="en-US" sz="1600" b="1" i="1" dirty="0" err="1" smtClean="0">
                <a:latin typeface="Arial Unicode MS" pitchFamily="34" charset="-128"/>
                <a:ea typeface="Arial Unicode MS" pitchFamily="34" charset="-128"/>
                <a:cs typeface="Arial Unicode MS" pitchFamily="34" charset="-128"/>
              </a:rPr>
              <a:t>Brahmā</a:t>
            </a:r>
            <a:r>
              <a:rPr lang="en-US" sz="1600" b="1" dirty="0" smtClean="0">
                <a:latin typeface="Arial Unicode MS" pitchFamily="34" charset="-128"/>
                <a:ea typeface="Arial Unicode MS" pitchFamily="34" charset="-128"/>
                <a:cs typeface="Arial Unicode MS" pitchFamily="34" charset="-128"/>
              </a:rPr>
              <a:t>-</a:t>
            </a:r>
            <a:r>
              <a:rPr lang="en-US" sz="1600" dirty="0" smtClean="0">
                <a:latin typeface="Arial Unicode MS" pitchFamily="34" charset="-128"/>
                <a:ea typeface="Arial Unicode MS" pitchFamily="34" charset="-128"/>
                <a:cs typeface="Arial Unicode MS" pitchFamily="34" charset="-128"/>
              </a:rPr>
              <a:t>There were 7 human </a:t>
            </a:r>
            <a:r>
              <a:rPr lang="en-US" sz="1600" i="1" dirty="0" err="1" smtClean="0">
                <a:latin typeface="Arial Unicode MS" pitchFamily="34" charset="-128"/>
                <a:ea typeface="Arial Unicode MS" pitchFamily="34" charset="-128"/>
                <a:cs typeface="Arial Unicode MS" pitchFamily="34" charset="-128"/>
              </a:rPr>
              <a:t>Brahmā</a:t>
            </a:r>
            <a:r>
              <a:rPr lang="en-US" sz="1600" dirty="0" smtClean="0">
                <a:latin typeface="Arial Unicode MS" pitchFamily="34" charset="-128"/>
                <a:ea typeface="Arial Unicode MS" pitchFamily="34" charset="-128"/>
                <a:cs typeface="Arial Unicode MS" pitchFamily="34" charset="-128"/>
              </a:rPr>
              <a:t> as per </a:t>
            </a:r>
            <a:r>
              <a:rPr lang="en-US" sz="1600" i="1" dirty="0" err="1" smtClean="0">
                <a:latin typeface="Arial Unicode MS" pitchFamily="34" charset="-128"/>
                <a:ea typeface="Arial Unicode MS" pitchFamily="34" charset="-128"/>
                <a:cs typeface="Arial Unicode MS" pitchFamily="34" charset="-128"/>
              </a:rPr>
              <a:t>Mahābhārata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śānti</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parva</a:t>
            </a:r>
            <a:r>
              <a:rPr lang="en-US" sz="1600" dirty="0" smtClean="0">
                <a:latin typeface="Arial Unicode MS" pitchFamily="34" charset="-128"/>
                <a:ea typeface="Arial Unicode MS" pitchFamily="34" charset="-128"/>
                <a:cs typeface="Arial Unicode MS" pitchFamily="34" charset="-128"/>
              </a:rPr>
              <a:t> (chapters 348, 349)-</a:t>
            </a:r>
            <a:endParaRPr lang="en-IN" sz="1600" dirty="0" smtClean="0">
              <a:latin typeface="Arial Unicode MS" pitchFamily="34" charset="-128"/>
              <a:ea typeface="Arial Unicode MS" pitchFamily="34" charset="-128"/>
              <a:cs typeface="Arial Unicode MS" pitchFamily="34" charset="-128"/>
            </a:endParaRPr>
          </a:p>
          <a:p>
            <a:r>
              <a:rPr lang="en-US" sz="1600" dirty="0" smtClean="0">
                <a:latin typeface="Arial Unicode MS" pitchFamily="34" charset="-128"/>
                <a:ea typeface="Arial Unicode MS" pitchFamily="34" charset="-128"/>
                <a:cs typeface="Arial Unicode MS" pitchFamily="34" charset="-128"/>
              </a:rPr>
              <a:t>1. </a:t>
            </a:r>
            <a:r>
              <a:rPr lang="en-US" sz="1600" i="1" dirty="0" err="1" smtClean="0">
                <a:latin typeface="Arial Unicode MS" pitchFamily="34" charset="-128"/>
                <a:ea typeface="Arial Unicode MS" pitchFamily="34" charset="-128"/>
                <a:cs typeface="Arial Unicode MS" pitchFamily="34" charset="-128"/>
              </a:rPr>
              <a:t>Mukhya</a:t>
            </a:r>
            <a:r>
              <a:rPr lang="en-US" sz="1600" dirty="0" smtClean="0">
                <a:latin typeface="Arial Unicode MS" pitchFamily="34" charset="-128"/>
                <a:ea typeface="Arial Unicode MS" pitchFamily="34" charset="-128"/>
                <a:cs typeface="Arial Unicode MS" pitchFamily="34" charset="-128"/>
              </a:rPr>
              <a:t> –From </a:t>
            </a:r>
            <a:r>
              <a:rPr lang="en-US" sz="1600" i="1" dirty="0" err="1" smtClean="0">
                <a:latin typeface="Arial Unicode MS" pitchFamily="34" charset="-128"/>
                <a:ea typeface="Arial Unicode MS" pitchFamily="34" charset="-128"/>
                <a:cs typeface="Arial Unicode MS" pitchFamily="34" charset="-128"/>
              </a:rPr>
              <a:t>mukha</a:t>
            </a:r>
            <a:r>
              <a:rPr lang="en-US" sz="1600" dirty="0" smtClean="0">
                <a:latin typeface="Arial Unicode MS" pitchFamily="34" charset="-128"/>
                <a:ea typeface="Arial Unicode MS" pitchFamily="34" charset="-128"/>
                <a:cs typeface="Arial Unicode MS" pitchFamily="34" charset="-128"/>
              </a:rPr>
              <a:t> (mouth) of </a:t>
            </a:r>
            <a:r>
              <a:rPr lang="en-US" sz="1600" i="1" dirty="0" err="1" smtClean="0">
                <a:latin typeface="Arial Unicode MS" pitchFamily="34" charset="-128"/>
                <a:ea typeface="Arial Unicode MS" pitchFamily="34" charset="-128"/>
                <a:cs typeface="Arial Unicode MS" pitchFamily="34" charset="-128"/>
              </a:rPr>
              <a:t>Nārāyaņa</a:t>
            </a:r>
            <a:r>
              <a:rPr lang="en-US" sz="1600" dirty="0" smtClean="0">
                <a:latin typeface="Arial Unicode MS" pitchFamily="34" charset="-128"/>
                <a:ea typeface="Arial Unicode MS" pitchFamily="34" charset="-128"/>
                <a:cs typeface="Arial Unicode MS" pitchFamily="34" charset="-128"/>
              </a:rPr>
              <a:t>) or main </a:t>
            </a:r>
            <a:r>
              <a:rPr lang="en-US" sz="1600" i="1" dirty="0" err="1" smtClean="0">
                <a:latin typeface="Arial Unicode MS" pitchFamily="34" charset="-128"/>
                <a:ea typeface="Arial Unicode MS" pitchFamily="34" charset="-128"/>
                <a:cs typeface="Arial Unicode MS" pitchFamily="34" charset="-128"/>
              </a:rPr>
              <a:t>Brahmā</a:t>
            </a:r>
            <a:r>
              <a:rPr lang="en-US" sz="1600" dirty="0" smtClean="0">
                <a:latin typeface="Arial Unicode MS" pitchFamily="34" charset="-128"/>
                <a:ea typeface="Arial Unicode MS" pitchFamily="34" charset="-128"/>
                <a:cs typeface="Arial Unicode MS" pitchFamily="34" charset="-128"/>
              </a:rPr>
              <a:t>-He taught </a:t>
            </a:r>
            <a:r>
              <a:rPr lang="en-US" sz="1600" i="1" dirty="0" err="1" smtClean="0">
                <a:latin typeface="Arial Unicode MS" pitchFamily="34" charset="-128"/>
                <a:ea typeface="Arial Unicode MS" pitchFamily="34" charset="-128"/>
                <a:cs typeface="Arial Unicode MS" pitchFamily="34" charset="-128"/>
              </a:rPr>
              <a:t>Vaikhānasa</a:t>
            </a:r>
            <a:r>
              <a:rPr lang="en-US" sz="1600" dirty="0" smtClean="0">
                <a:latin typeface="Arial Unicode MS" pitchFamily="34" charset="-128"/>
                <a:ea typeface="Arial Unicode MS" pitchFamily="34" charset="-128"/>
                <a:cs typeface="Arial Unicode MS" pitchFamily="34" charset="-128"/>
              </a:rPr>
              <a:t>.</a:t>
            </a:r>
            <a:endParaRPr lang="en-IN" sz="1600" dirty="0" smtClean="0">
              <a:latin typeface="Arial Unicode MS" pitchFamily="34" charset="-128"/>
              <a:ea typeface="Arial Unicode MS" pitchFamily="34" charset="-128"/>
              <a:cs typeface="Arial Unicode MS" pitchFamily="34" charset="-128"/>
            </a:endParaRPr>
          </a:p>
          <a:p>
            <a:r>
              <a:rPr lang="en-US" sz="1600" dirty="0" smtClean="0">
                <a:latin typeface="Arial Unicode MS" pitchFamily="34" charset="-128"/>
                <a:ea typeface="Arial Unicode MS" pitchFamily="34" charset="-128"/>
                <a:cs typeface="Arial Unicode MS" pitchFamily="34" charset="-128"/>
              </a:rPr>
              <a:t>2. From eyes-He was taught by </a:t>
            </a:r>
            <a:r>
              <a:rPr lang="en-US" sz="1600" i="1" dirty="0" smtClean="0">
                <a:latin typeface="Arial Unicode MS" pitchFamily="34" charset="-128"/>
                <a:ea typeface="Arial Unicode MS" pitchFamily="34" charset="-128"/>
                <a:cs typeface="Arial Unicode MS" pitchFamily="34" charset="-128"/>
              </a:rPr>
              <a:t>Soma</a:t>
            </a:r>
            <a:r>
              <a:rPr lang="en-US" sz="1600" dirty="0" smtClean="0">
                <a:latin typeface="Arial Unicode MS" pitchFamily="34" charset="-128"/>
                <a:ea typeface="Arial Unicode MS" pitchFamily="34" charset="-128"/>
                <a:cs typeface="Arial Unicode MS" pitchFamily="34" charset="-128"/>
              </a:rPr>
              <a:t> and himself taught </a:t>
            </a:r>
            <a:r>
              <a:rPr lang="en-US" sz="1600" i="1" dirty="0" err="1" smtClean="0">
                <a:latin typeface="Arial Unicode MS" pitchFamily="34" charset="-128"/>
                <a:ea typeface="Arial Unicode MS" pitchFamily="34" charset="-128"/>
                <a:cs typeface="Arial Unicode MS" pitchFamily="34" charset="-128"/>
              </a:rPr>
              <a:t>Bālakhilyas</a:t>
            </a:r>
            <a:r>
              <a:rPr lang="en-US" sz="1600" dirty="0" smtClean="0">
                <a:latin typeface="Arial Unicode MS" pitchFamily="34" charset="-128"/>
                <a:ea typeface="Arial Unicode MS" pitchFamily="34" charset="-128"/>
                <a:cs typeface="Arial Unicode MS" pitchFamily="34" charset="-128"/>
              </a:rPr>
              <a:t>.</a:t>
            </a:r>
            <a:endParaRPr lang="en-IN" sz="1600" dirty="0" smtClean="0">
              <a:latin typeface="Arial Unicode MS" pitchFamily="34" charset="-128"/>
              <a:ea typeface="Arial Unicode MS" pitchFamily="34" charset="-128"/>
              <a:cs typeface="Arial Unicode MS" pitchFamily="34" charset="-128"/>
            </a:endParaRPr>
          </a:p>
          <a:p>
            <a:r>
              <a:rPr lang="en-US" sz="1600" dirty="0" smtClean="0">
                <a:latin typeface="Arial Unicode MS" pitchFamily="34" charset="-128"/>
                <a:ea typeface="Arial Unicode MS" pitchFamily="34" charset="-128"/>
                <a:cs typeface="Arial Unicode MS" pitchFamily="34" charset="-128"/>
              </a:rPr>
              <a:t>3. From </a:t>
            </a:r>
            <a:r>
              <a:rPr lang="en-US" sz="1600" i="1" dirty="0" err="1" smtClean="0">
                <a:latin typeface="Arial Unicode MS" pitchFamily="34" charset="-128"/>
                <a:ea typeface="Arial Unicode MS" pitchFamily="34" charset="-128"/>
                <a:cs typeface="Arial Unicode MS" pitchFamily="34" charset="-128"/>
              </a:rPr>
              <a:t>Vāņī</a:t>
            </a:r>
            <a:r>
              <a:rPr lang="en-US" sz="1600" dirty="0" smtClean="0">
                <a:latin typeface="Arial Unicode MS" pitchFamily="34" charset="-128"/>
                <a:ea typeface="Arial Unicode MS" pitchFamily="34" charset="-128"/>
                <a:cs typeface="Arial Unicode MS" pitchFamily="34" charset="-128"/>
              </a:rPr>
              <a:t> – He has been called </a:t>
            </a:r>
            <a:r>
              <a:rPr lang="en-US" sz="1600" i="1" dirty="0" err="1" smtClean="0">
                <a:latin typeface="Arial Unicode MS" pitchFamily="34" charset="-128"/>
                <a:ea typeface="Arial Unicode MS" pitchFamily="34" charset="-128"/>
                <a:cs typeface="Arial Unicode MS" pitchFamily="34" charset="-128"/>
              </a:rPr>
              <a:t>Apantaratamā</a:t>
            </a:r>
            <a:r>
              <a:rPr lang="en-US" sz="1600" dirty="0" smtClean="0">
                <a:latin typeface="Arial Unicode MS" pitchFamily="34" charset="-128"/>
                <a:ea typeface="Arial Unicode MS" pitchFamily="34" charset="-128"/>
                <a:cs typeface="Arial Unicode MS" pitchFamily="34" charset="-128"/>
              </a:rPr>
              <a:t>, son of </a:t>
            </a:r>
            <a:r>
              <a:rPr lang="en-US" sz="1600" i="1" dirty="0" err="1" smtClean="0">
                <a:latin typeface="Arial Unicode MS" pitchFamily="34" charset="-128"/>
                <a:ea typeface="Arial Unicode MS" pitchFamily="34" charset="-128"/>
                <a:cs typeface="Arial Unicode MS" pitchFamily="34" charset="-128"/>
              </a:rPr>
              <a:t>Vāņī</a:t>
            </a:r>
            <a:r>
              <a:rPr lang="en-US" sz="1600" dirty="0" smtClean="0">
                <a:latin typeface="Arial Unicode MS" pitchFamily="34" charset="-128"/>
                <a:ea typeface="Arial Unicode MS" pitchFamily="34" charset="-128"/>
                <a:cs typeface="Arial Unicode MS" pitchFamily="34" charset="-128"/>
              </a:rPr>
              <a:t> in </a:t>
            </a:r>
            <a:r>
              <a:rPr lang="en-US" sz="1600" i="1" dirty="0" err="1" smtClean="0">
                <a:latin typeface="Arial Unicode MS" pitchFamily="34" charset="-128"/>
                <a:ea typeface="Arial Unicode MS" pitchFamily="34" charset="-128"/>
                <a:cs typeface="Arial Unicode MS" pitchFamily="34" charset="-128"/>
              </a:rPr>
              <a:t>Mahābhārata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śānti</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parva</a:t>
            </a:r>
            <a:endParaRPr lang="en-US" sz="1600" i="1" dirty="0" smtClean="0">
              <a:latin typeface="Arial Unicode MS" pitchFamily="34" charset="-128"/>
              <a:ea typeface="Arial Unicode MS" pitchFamily="34" charset="-128"/>
              <a:cs typeface="Arial Unicode MS" pitchFamily="34" charset="-128"/>
            </a:endParaRPr>
          </a:p>
          <a:p>
            <a:r>
              <a:rPr lang="en-US" sz="1600" dirty="0" smtClean="0">
                <a:latin typeface="Arial Unicode MS" pitchFamily="34" charset="-128"/>
                <a:ea typeface="Arial Unicode MS" pitchFamily="34" charset="-128"/>
                <a:cs typeface="Arial Unicode MS" pitchFamily="34" charset="-128"/>
              </a:rPr>
              <a:t> (349/39). He taught </a:t>
            </a:r>
            <a:r>
              <a:rPr lang="en-US" sz="1600" i="1" dirty="0" err="1" smtClean="0">
                <a:latin typeface="Arial Unicode MS" pitchFamily="34" charset="-128"/>
                <a:ea typeface="Arial Unicode MS" pitchFamily="34" charset="-128"/>
                <a:cs typeface="Arial Unicode MS" pitchFamily="34" charset="-128"/>
              </a:rPr>
              <a:t>Trisuparņa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Ŗşi</a:t>
            </a:r>
            <a:r>
              <a:rPr lang="en-US" sz="1600" dirty="0" smtClean="0">
                <a:latin typeface="Arial Unicode MS" pitchFamily="34" charset="-128"/>
                <a:ea typeface="Arial Unicode MS" pitchFamily="34" charset="-128"/>
                <a:cs typeface="Arial Unicode MS" pitchFamily="34" charset="-128"/>
              </a:rPr>
              <a:t>. As per </a:t>
            </a:r>
            <a:r>
              <a:rPr lang="en-US" sz="1600" i="1" dirty="0" err="1" smtClean="0">
                <a:latin typeface="Arial Unicode MS" pitchFamily="34" charset="-128"/>
                <a:ea typeface="Arial Unicode MS" pitchFamily="34" charset="-128"/>
                <a:cs typeface="Arial Unicode MS" pitchFamily="34" charset="-128"/>
              </a:rPr>
              <a:t>purāņas</a:t>
            </a:r>
            <a:r>
              <a:rPr lang="en-US" sz="1600" dirty="0" smtClean="0">
                <a:latin typeface="Arial Unicode MS" pitchFamily="34" charset="-128"/>
                <a:ea typeface="Arial Unicode MS" pitchFamily="34" charset="-128"/>
                <a:cs typeface="Arial Unicode MS" pitchFamily="34" charset="-128"/>
              </a:rPr>
              <a:t>, he lived on banks of </a:t>
            </a:r>
            <a:r>
              <a:rPr lang="en-US" sz="1600" i="1" dirty="0" err="1" smtClean="0">
                <a:latin typeface="Arial Unicode MS" pitchFamily="34" charset="-128"/>
                <a:ea typeface="Arial Unicode MS" pitchFamily="34" charset="-128"/>
                <a:cs typeface="Arial Unicode MS" pitchFamily="34" charset="-128"/>
              </a:rPr>
              <a:t>Gautamī</a:t>
            </a:r>
            <a:r>
              <a:rPr lang="en-US" sz="1600"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Godāvarī</a:t>
            </a:r>
            <a:r>
              <a:rPr lang="en-US" sz="1600" dirty="0" smtClean="0">
                <a:latin typeface="Arial Unicode MS" pitchFamily="34" charset="-128"/>
                <a:ea typeface="Arial Unicode MS" pitchFamily="34" charset="-128"/>
                <a:cs typeface="Arial Unicode MS" pitchFamily="34" charset="-128"/>
              </a:rPr>
              <a:t>).  The </a:t>
            </a:r>
            <a:r>
              <a:rPr lang="en-US" sz="1600" i="1" dirty="0" err="1" smtClean="0">
                <a:latin typeface="Arial Unicode MS" pitchFamily="34" charset="-128"/>
                <a:ea typeface="Arial Unicode MS" pitchFamily="34" charset="-128"/>
                <a:cs typeface="Arial Unicode MS" pitchFamily="34" charset="-128"/>
              </a:rPr>
              <a:t>suparņa</a:t>
            </a:r>
            <a:r>
              <a:rPr lang="en-US" sz="1600" dirty="0" smtClean="0">
                <a:latin typeface="Arial Unicode MS" pitchFamily="34" charset="-128"/>
                <a:ea typeface="Arial Unicode MS" pitchFamily="34" charset="-128"/>
                <a:cs typeface="Arial Unicode MS" pitchFamily="34" charset="-128"/>
              </a:rPr>
              <a:t>, is stated to have entered sea-tending coastal land has been called </a:t>
            </a:r>
            <a:r>
              <a:rPr lang="en-US" sz="1600" i="1" dirty="0" err="1" smtClean="0">
                <a:latin typeface="Arial Unicode MS" pitchFamily="34" charset="-128"/>
                <a:ea typeface="Arial Unicode MS" pitchFamily="34" charset="-128"/>
                <a:cs typeface="Arial Unicode MS" pitchFamily="34" charset="-128"/>
              </a:rPr>
              <a:t>Reļhi</a:t>
            </a:r>
            <a:r>
              <a:rPr lang="en-US" sz="1600"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Ŗgveda</a:t>
            </a:r>
            <a:r>
              <a:rPr lang="en-US" sz="1600" dirty="0" smtClean="0">
                <a:latin typeface="Arial Unicode MS" pitchFamily="34" charset="-128"/>
                <a:ea typeface="Arial Unicode MS" pitchFamily="34" charset="-128"/>
                <a:cs typeface="Arial Unicode MS" pitchFamily="34" charset="-128"/>
              </a:rPr>
              <a:t> 10/114/4), so farmers in Andhra are still called </a:t>
            </a:r>
            <a:r>
              <a:rPr lang="en-US" sz="1600" i="1" dirty="0" err="1" smtClean="0">
                <a:latin typeface="Arial Unicode MS" pitchFamily="34" charset="-128"/>
                <a:ea typeface="Arial Unicode MS" pitchFamily="34" charset="-128"/>
                <a:cs typeface="Arial Unicode MS" pitchFamily="34" charset="-128"/>
              </a:rPr>
              <a:t>Reddi</a:t>
            </a:r>
            <a:r>
              <a:rPr lang="en-US" sz="1600"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Brāhmī</a:t>
            </a:r>
            <a:r>
              <a:rPr lang="en-US" sz="1600" dirty="0" smtClean="0">
                <a:latin typeface="Arial Unicode MS" pitchFamily="34" charset="-128"/>
                <a:ea typeface="Arial Unicode MS" pitchFamily="34" charset="-128"/>
                <a:cs typeface="Arial Unicode MS" pitchFamily="34" charset="-128"/>
              </a:rPr>
              <a:t> script of 64 letters still continues as Telugu and Kannada having vowels of 1, 2, 3 meters.</a:t>
            </a:r>
            <a:endParaRPr lang="en-IN" sz="1600" dirty="0" smtClean="0">
              <a:latin typeface="Arial Unicode MS" pitchFamily="34" charset="-128"/>
              <a:ea typeface="Arial Unicode MS" pitchFamily="34" charset="-128"/>
              <a:cs typeface="Arial Unicode MS" pitchFamily="34" charset="-128"/>
            </a:endParaRPr>
          </a:p>
          <a:p>
            <a:r>
              <a:rPr lang="en-US" sz="1600" dirty="0" smtClean="0">
                <a:latin typeface="Arial Unicode MS" pitchFamily="34" charset="-128"/>
                <a:ea typeface="Arial Unicode MS" pitchFamily="34" charset="-128"/>
                <a:cs typeface="Arial Unicode MS" pitchFamily="34" charset="-128"/>
              </a:rPr>
              <a:t>4. In </a:t>
            </a:r>
            <a:r>
              <a:rPr lang="en-US" sz="1600" i="1" dirty="0" err="1" smtClean="0">
                <a:latin typeface="Arial Unicode MS" pitchFamily="34" charset="-128"/>
                <a:ea typeface="Arial Unicode MS" pitchFamily="34" charset="-128"/>
                <a:cs typeface="Arial Unicode MS" pitchFamily="34" charset="-128"/>
              </a:rPr>
              <a:t>ādi</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kŗta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yuga</a:t>
            </a:r>
            <a:r>
              <a:rPr lang="en-US" sz="1600" dirty="0" smtClean="0">
                <a:latin typeface="Arial Unicode MS" pitchFamily="34" charset="-128"/>
                <a:ea typeface="Arial Unicode MS" pitchFamily="34" charset="-128"/>
                <a:cs typeface="Arial Unicode MS" pitchFamily="34" charset="-128"/>
              </a:rPr>
              <a:t> (37902-33102 BC)-</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Brahmā</a:t>
            </a:r>
            <a:r>
              <a:rPr lang="en-US" sz="1600" dirty="0" smtClean="0">
                <a:latin typeface="Arial Unicode MS" pitchFamily="34" charset="-128"/>
                <a:ea typeface="Arial Unicode MS" pitchFamily="34" charset="-128"/>
                <a:cs typeface="Arial Unicode MS" pitchFamily="34" charset="-128"/>
              </a:rPr>
              <a:t>  was from ears. He taught Vedas with </a:t>
            </a:r>
          </a:p>
          <a:p>
            <a:r>
              <a:rPr lang="en-US" sz="1600" i="1" dirty="0" err="1" smtClean="0">
                <a:latin typeface="Arial Unicode MS" pitchFamily="34" charset="-128"/>
                <a:ea typeface="Arial Unicode MS" pitchFamily="34" charset="-128"/>
                <a:cs typeface="Arial Unicode MS" pitchFamily="34" charset="-128"/>
              </a:rPr>
              <a:t>Āraņyaka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Rahasya</a:t>
            </a:r>
            <a:r>
              <a:rPr lang="en-US" sz="1600" dirty="0" smtClean="0">
                <a:latin typeface="Arial Unicode MS" pitchFamily="34" charset="-128"/>
                <a:ea typeface="Arial Unicode MS" pitchFamily="34" charset="-128"/>
                <a:cs typeface="Arial Unicode MS" pitchFamily="34" charset="-128"/>
              </a:rPr>
              <a:t>, and </a:t>
            </a:r>
            <a:r>
              <a:rPr lang="en-US" sz="1600" i="1" dirty="0" err="1" smtClean="0">
                <a:latin typeface="Arial Unicode MS" pitchFamily="34" charset="-128"/>
                <a:ea typeface="Arial Unicode MS" pitchFamily="34" charset="-128"/>
                <a:cs typeface="Arial Unicode MS" pitchFamily="34" charset="-128"/>
              </a:rPr>
              <a:t>Sangraha</a:t>
            </a:r>
            <a:r>
              <a:rPr lang="en-US" sz="1600" i="1" dirty="0" smtClean="0">
                <a:latin typeface="Arial Unicode MS" pitchFamily="34" charset="-128"/>
                <a:ea typeface="Arial Unicode MS" pitchFamily="34" charset="-128"/>
                <a:cs typeface="Arial Unicode MS" pitchFamily="34" charset="-128"/>
              </a:rPr>
              <a:t> </a:t>
            </a:r>
            <a:r>
              <a:rPr lang="en-US" sz="1600" dirty="0" smtClean="0">
                <a:latin typeface="Arial Unicode MS" pitchFamily="34" charset="-128"/>
                <a:ea typeface="Arial Unicode MS" pitchFamily="34" charset="-128"/>
                <a:cs typeface="Arial Unicode MS" pitchFamily="34" charset="-128"/>
              </a:rPr>
              <a:t>to </a:t>
            </a:r>
            <a:r>
              <a:rPr lang="en-US" sz="1600" i="1" dirty="0" err="1" smtClean="0">
                <a:latin typeface="Arial Unicode MS" pitchFamily="34" charset="-128"/>
                <a:ea typeface="Arial Unicode MS" pitchFamily="34" charset="-128"/>
                <a:cs typeface="Arial Unicode MS" pitchFamily="34" charset="-128"/>
              </a:rPr>
              <a:t>Svārochişa</a:t>
            </a:r>
            <a:r>
              <a:rPr lang="en-US" sz="1600" i="1" dirty="0" smtClean="0">
                <a:latin typeface="Arial Unicode MS" pitchFamily="34" charset="-128"/>
                <a:ea typeface="Arial Unicode MS" pitchFamily="34" charset="-128"/>
                <a:cs typeface="Arial Unicode MS" pitchFamily="34" charset="-128"/>
              </a:rPr>
              <a:t> Manu, </a:t>
            </a:r>
            <a:r>
              <a:rPr lang="en-US" sz="1600" i="1" dirty="0" err="1" smtClean="0">
                <a:latin typeface="Arial Unicode MS" pitchFamily="34" charset="-128"/>
                <a:ea typeface="Arial Unicode MS" pitchFamily="34" charset="-128"/>
                <a:cs typeface="Arial Unicode MS" pitchFamily="34" charset="-128"/>
              </a:rPr>
              <a:t>Śankhapada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dikpāla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Suvarņābha</a:t>
            </a:r>
            <a:r>
              <a:rPr lang="en-US" sz="1600" dirty="0" smtClean="0">
                <a:latin typeface="Arial Unicode MS" pitchFamily="34" charset="-128"/>
                <a:ea typeface="Arial Unicode MS" pitchFamily="34" charset="-128"/>
                <a:cs typeface="Arial Unicode MS" pitchFamily="34" charset="-128"/>
              </a:rPr>
              <a:t>.</a:t>
            </a:r>
            <a:endParaRPr lang="en-IN" sz="1600" dirty="0" smtClean="0">
              <a:latin typeface="Arial Unicode MS" pitchFamily="34" charset="-128"/>
              <a:ea typeface="Arial Unicode MS" pitchFamily="34" charset="-128"/>
              <a:cs typeface="Arial Unicode MS" pitchFamily="34" charset="-128"/>
            </a:endParaRPr>
          </a:p>
          <a:p>
            <a:r>
              <a:rPr lang="en-US" sz="1600" dirty="0" smtClean="0">
                <a:latin typeface="Arial Unicode MS" pitchFamily="34" charset="-128"/>
                <a:ea typeface="Arial Unicode MS" pitchFamily="34" charset="-128"/>
                <a:cs typeface="Arial Unicode MS" pitchFamily="34" charset="-128"/>
              </a:rPr>
              <a:t>5. In </a:t>
            </a:r>
            <a:r>
              <a:rPr lang="en-US" sz="1600" i="1" dirty="0" err="1" smtClean="0">
                <a:latin typeface="Arial Unicode MS" pitchFamily="34" charset="-128"/>
                <a:ea typeface="Arial Unicode MS" pitchFamily="34" charset="-128"/>
                <a:cs typeface="Arial Unicode MS" pitchFamily="34" charset="-128"/>
              </a:rPr>
              <a:t>ādi</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kŗta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yuga</a:t>
            </a:r>
            <a:r>
              <a:rPr lang="en-US" sz="1600" dirty="0" smtClean="0">
                <a:latin typeface="Arial Unicode MS" pitchFamily="34" charset="-128"/>
                <a:ea typeface="Arial Unicode MS" pitchFamily="34" charset="-128"/>
                <a:cs typeface="Arial Unicode MS" pitchFamily="34" charset="-128"/>
              </a:rPr>
              <a:t> -From nose of </a:t>
            </a:r>
            <a:r>
              <a:rPr lang="en-US" sz="1600" i="1" dirty="0" err="1" smtClean="0">
                <a:latin typeface="Arial Unicode MS" pitchFamily="34" charset="-128"/>
                <a:ea typeface="Arial Unicode MS" pitchFamily="34" charset="-128"/>
                <a:cs typeface="Arial Unicode MS" pitchFamily="34" charset="-128"/>
              </a:rPr>
              <a:t>Nārāyaņa</a:t>
            </a:r>
            <a:r>
              <a:rPr lang="en-US" sz="1600" dirty="0" smtClean="0">
                <a:latin typeface="Arial Unicode MS" pitchFamily="34" charset="-128"/>
                <a:ea typeface="Arial Unicode MS" pitchFamily="34" charset="-128"/>
                <a:cs typeface="Arial Unicode MS" pitchFamily="34" charset="-128"/>
              </a:rPr>
              <a:t>-He taught </a:t>
            </a:r>
            <a:r>
              <a:rPr lang="en-US" sz="1600" i="1" dirty="0" err="1" smtClean="0">
                <a:latin typeface="Arial Unicode MS" pitchFamily="34" charset="-128"/>
                <a:ea typeface="Arial Unicode MS" pitchFamily="34" charset="-128"/>
                <a:cs typeface="Arial Unicode MS" pitchFamily="34" charset="-128"/>
              </a:rPr>
              <a:t>Vīraņa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Raibhya</a:t>
            </a:r>
            <a:r>
              <a:rPr lang="en-US" sz="1600" dirty="0" smtClean="0">
                <a:latin typeface="Arial Unicode MS" pitchFamily="34" charset="-128"/>
                <a:ea typeface="Arial Unicode MS" pitchFamily="34" charset="-128"/>
                <a:cs typeface="Arial Unicode MS" pitchFamily="34" charset="-128"/>
              </a:rPr>
              <a:t> </a:t>
            </a:r>
            <a:r>
              <a:rPr lang="en-US" sz="1600" i="1" dirty="0" smtClean="0">
                <a:latin typeface="Arial Unicode MS" pitchFamily="34" charset="-128"/>
                <a:ea typeface="Arial Unicode MS" pitchFamily="34" charset="-128"/>
                <a:cs typeface="Arial Unicode MS" pitchFamily="34" charset="-128"/>
              </a:rPr>
              <a:t>Muni</a:t>
            </a:r>
            <a:r>
              <a:rPr lang="en-US" sz="1600" dirty="0" smtClean="0">
                <a:latin typeface="Arial Unicode MS" pitchFamily="34" charset="-128"/>
                <a:ea typeface="Arial Unicode MS" pitchFamily="34" charset="-128"/>
                <a:cs typeface="Arial Unicode MS" pitchFamily="34" charset="-128"/>
              </a:rPr>
              <a:t>, and </a:t>
            </a:r>
            <a:r>
              <a:rPr lang="en-US" sz="1600" i="1" dirty="0" err="1" smtClean="0">
                <a:latin typeface="Arial Unicode MS" pitchFamily="34" charset="-128"/>
                <a:ea typeface="Arial Unicode MS" pitchFamily="34" charset="-128"/>
                <a:cs typeface="Arial Unicode MS" pitchFamily="34" charset="-128"/>
              </a:rPr>
              <a:t>Kukśi</a:t>
            </a:r>
            <a:r>
              <a:rPr lang="en-US" sz="1600" dirty="0" smtClean="0">
                <a:latin typeface="Arial Unicode MS" pitchFamily="34" charset="-128"/>
                <a:ea typeface="Arial Unicode MS" pitchFamily="34" charset="-128"/>
                <a:cs typeface="Arial Unicode MS" pitchFamily="34" charset="-128"/>
              </a:rPr>
              <a:t> </a:t>
            </a:r>
          </a:p>
          <a:p>
            <a:r>
              <a:rPr lang="en-US" sz="1600" dirty="0" smtClean="0">
                <a:latin typeface="Arial Unicode MS" pitchFamily="34" charset="-128"/>
                <a:ea typeface="Arial Unicode MS" pitchFamily="34" charset="-128"/>
                <a:cs typeface="Arial Unicode MS" pitchFamily="34" charset="-128"/>
              </a:rPr>
              <a:t>(</a:t>
            </a:r>
            <a:r>
              <a:rPr lang="en-US" sz="1600" i="1" dirty="0" err="1" smtClean="0">
                <a:latin typeface="Arial Unicode MS" pitchFamily="34" charset="-128"/>
                <a:ea typeface="Arial Unicode MS" pitchFamily="34" charset="-128"/>
                <a:cs typeface="Arial Unicode MS" pitchFamily="34" charset="-128"/>
              </a:rPr>
              <a:t>Dik-pāla</a:t>
            </a:r>
            <a:r>
              <a:rPr lang="en-US" sz="1600" dirty="0" smtClean="0">
                <a:latin typeface="Arial Unicode MS" pitchFamily="34" charset="-128"/>
                <a:ea typeface="Arial Unicode MS" pitchFamily="34" charset="-128"/>
                <a:cs typeface="Arial Unicode MS" pitchFamily="34" charset="-128"/>
              </a:rPr>
              <a:t> = Ruler of a region).</a:t>
            </a:r>
            <a:endParaRPr lang="en-IN" sz="1600" dirty="0" smtClean="0">
              <a:latin typeface="Arial Unicode MS" pitchFamily="34" charset="-128"/>
              <a:ea typeface="Arial Unicode MS" pitchFamily="34" charset="-128"/>
              <a:cs typeface="Arial Unicode MS" pitchFamily="34" charset="-128"/>
            </a:endParaRPr>
          </a:p>
          <a:p>
            <a:r>
              <a:rPr lang="en-US" sz="1600" dirty="0" smtClean="0">
                <a:latin typeface="Arial Unicode MS" pitchFamily="34" charset="-128"/>
                <a:ea typeface="Arial Unicode MS" pitchFamily="34" charset="-128"/>
                <a:cs typeface="Arial Unicode MS" pitchFamily="34" charset="-128"/>
              </a:rPr>
              <a:t>6</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Aņɖaja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Brahmā</a:t>
            </a:r>
            <a:r>
              <a:rPr lang="en-US" sz="1600" dirty="0" smtClean="0">
                <a:latin typeface="Arial Unicode MS" pitchFamily="34" charset="-128"/>
                <a:ea typeface="Arial Unicode MS" pitchFamily="34" charset="-128"/>
                <a:cs typeface="Arial Unicode MS" pitchFamily="34" charset="-128"/>
              </a:rPr>
              <a:t>-taught </a:t>
            </a:r>
            <a:r>
              <a:rPr lang="en-US" sz="1600" i="1" dirty="0" err="1" smtClean="0">
                <a:latin typeface="Arial Unicode MS" pitchFamily="34" charset="-128"/>
                <a:ea typeface="Arial Unicode MS" pitchFamily="34" charset="-128"/>
                <a:cs typeface="Arial Unicode MS" pitchFamily="34" charset="-128"/>
              </a:rPr>
              <a:t>Barhişad</a:t>
            </a:r>
            <a:r>
              <a:rPr lang="en-US" sz="1600" i="1" dirty="0" smtClean="0">
                <a:latin typeface="Arial Unicode MS" pitchFamily="34" charset="-128"/>
                <a:ea typeface="Arial Unicode MS" pitchFamily="34" charset="-128"/>
                <a:cs typeface="Arial Unicode MS" pitchFamily="34" charset="-128"/>
              </a:rPr>
              <a:t> Muni</a:t>
            </a:r>
            <a:r>
              <a:rPr lang="en-US" sz="1600"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Jyeşţha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Sāmavratī</a:t>
            </a:r>
            <a:r>
              <a:rPr lang="en-US" sz="1600" i="1" dirty="0" smtClean="0">
                <a:latin typeface="Arial Unicode MS" pitchFamily="34" charset="-128"/>
                <a:ea typeface="Arial Unicode MS" pitchFamily="34" charset="-128"/>
                <a:cs typeface="Arial Unicode MS" pitchFamily="34" charset="-128"/>
              </a:rPr>
              <a:t>, </a:t>
            </a:r>
            <a:r>
              <a:rPr lang="en-US" sz="1600" dirty="0" smtClean="0">
                <a:latin typeface="Arial Unicode MS" pitchFamily="34" charset="-128"/>
                <a:ea typeface="Arial Unicode MS" pitchFamily="34" charset="-128"/>
                <a:cs typeface="Arial Unicode MS" pitchFamily="34" charset="-128"/>
              </a:rPr>
              <a:t> king </a:t>
            </a:r>
            <a:r>
              <a:rPr lang="en-US" sz="1600" i="1" dirty="0" err="1" smtClean="0">
                <a:latin typeface="Arial Unicode MS" pitchFamily="34" charset="-128"/>
                <a:ea typeface="Arial Unicode MS" pitchFamily="34" charset="-128"/>
                <a:cs typeface="Arial Unicode MS" pitchFamily="34" charset="-128"/>
              </a:rPr>
              <a:t>Avikampana</a:t>
            </a:r>
            <a:r>
              <a:rPr lang="en-US" sz="1600" dirty="0" smtClean="0">
                <a:latin typeface="Arial Unicode MS" pitchFamily="34" charset="-128"/>
                <a:ea typeface="Arial Unicode MS" pitchFamily="34" charset="-128"/>
                <a:cs typeface="Arial Unicode MS" pitchFamily="34" charset="-128"/>
              </a:rPr>
              <a:t>.</a:t>
            </a:r>
            <a:endParaRPr lang="en-IN" sz="1600" dirty="0" smtClean="0">
              <a:latin typeface="Arial Unicode MS" pitchFamily="34" charset="-128"/>
              <a:ea typeface="Arial Unicode MS" pitchFamily="34" charset="-128"/>
              <a:cs typeface="Arial Unicode MS" pitchFamily="34" charset="-128"/>
            </a:endParaRPr>
          </a:p>
          <a:p>
            <a:r>
              <a:rPr lang="en-US" sz="1600" dirty="0" smtClean="0">
                <a:latin typeface="Arial Unicode MS" pitchFamily="34" charset="-128"/>
                <a:ea typeface="Arial Unicode MS" pitchFamily="34" charset="-128"/>
                <a:cs typeface="Arial Unicode MS" pitchFamily="34" charset="-128"/>
              </a:rPr>
              <a:t>7. </a:t>
            </a:r>
            <a:r>
              <a:rPr lang="en-US" sz="1600" i="1" dirty="0" err="1" smtClean="0">
                <a:latin typeface="Arial Unicode MS" pitchFamily="34" charset="-128"/>
                <a:ea typeface="Arial Unicode MS" pitchFamily="34" charset="-128"/>
                <a:cs typeface="Arial Unicode MS" pitchFamily="34" charset="-128"/>
              </a:rPr>
              <a:t>Padmanābha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Brahmā</a:t>
            </a:r>
            <a:r>
              <a:rPr lang="en-US" sz="1600" dirty="0" smtClean="0">
                <a:latin typeface="Arial Unicode MS" pitchFamily="34" charset="-128"/>
                <a:ea typeface="Arial Unicode MS" pitchFamily="34" charset="-128"/>
                <a:cs typeface="Arial Unicode MS" pitchFamily="34" charset="-128"/>
              </a:rPr>
              <a:t> taught </a:t>
            </a:r>
            <a:r>
              <a:rPr lang="en-US" sz="1600" i="1" dirty="0" err="1" smtClean="0">
                <a:latin typeface="Arial Unicode MS" pitchFamily="34" charset="-128"/>
                <a:ea typeface="Arial Unicode MS" pitchFamily="34" charset="-128"/>
                <a:cs typeface="Arial Unicode MS" pitchFamily="34" charset="-128"/>
              </a:rPr>
              <a:t>Dakśa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Vivasvāna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Ikśvāu</a:t>
            </a:r>
            <a:r>
              <a:rPr lang="en-US" sz="1600" dirty="0" smtClean="0">
                <a:latin typeface="Arial Unicode MS" pitchFamily="34" charset="-128"/>
                <a:ea typeface="Arial Unicode MS" pitchFamily="34" charset="-128"/>
                <a:cs typeface="Arial Unicode MS" pitchFamily="34" charset="-128"/>
              </a:rPr>
              <a:t>-This could not have been a single</a:t>
            </a:r>
          </a:p>
          <a:p>
            <a:r>
              <a:rPr lang="en-US" sz="1600" dirty="0" smtClean="0">
                <a:latin typeface="Arial Unicode MS" pitchFamily="34" charset="-128"/>
                <a:ea typeface="Arial Unicode MS" pitchFamily="34" charset="-128"/>
                <a:cs typeface="Arial Unicode MS" pitchFamily="34" charset="-128"/>
              </a:rPr>
              <a:t> man from </a:t>
            </a:r>
            <a:r>
              <a:rPr lang="en-US" sz="1600" i="1" dirty="0" err="1" smtClean="0">
                <a:latin typeface="Arial Unicode MS" pitchFamily="34" charset="-128"/>
                <a:ea typeface="Arial Unicode MS" pitchFamily="34" charset="-128"/>
                <a:cs typeface="Arial Unicode MS" pitchFamily="34" charset="-128"/>
              </a:rPr>
              <a:t>Vivasvān</a:t>
            </a:r>
            <a:r>
              <a:rPr lang="en-US" sz="1600" dirty="0" smtClean="0">
                <a:latin typeface="Arial Unicode MS" pitchFamily="34" charset="-128"/>
                <a:ea typeface="Arial Unicode MS" pitchFamily="34" charset="-128"/>
                <a:cs typeface="Arial Unicode MS" pitchFamily="34" charset="-128"/>
              </a:rPr>
              <a:t> in 14000 BC to </a:t>
            </a:r>
            <a:r>
              <a:rPr lang="en-US" sz="1600" i="1" dirty="0" err="1" smtClean="0">
                <a:latin typeface="Arial Unicode MS" pitchFamily="34" charset="-128"/>
                <a:ea typeface="Arial Unicode MS" pitchFamily="34" charset="-128"/>
                <a:cs typeface="Arial Unicode MS" pitchFamily="34" charset="-128"/>
              </a:rPr>
              <a:t>Ikśvāku</a:t>
            </a:r>
            <a:r>
              <a:rPr lang="en-US" sz="1600" dirty="0" smtClean="0">
                <a:latin typeface="Arial Unicode MS" pitchFamily="34" charset="-128"/>
                <a:ea typeface="Arial Unicode MS" pitchFamily="34" charset="-128"/>
                <a:cs typeface="Arial Unicode MS" pitchFamily="34" charset="-128"/>
              </a:rPr>
              <a:t> in 8576 BC. This appears to be institution of </a:t>
            </a:r>
          </a:p>
          <a:p>
            <a:r>
              <a:rPr lang="en-US" sz="1600" i="1" dirty="0" err="1" smtClean="0">
                <a:latin typeface="Arial Unicode MS" pitchFamily="34" charset="-128"/>
                <a:ea typeface="Arial Unicode MS" pitchFamily="34" charset="-128"/>
                <a:cs typeface="Arial Unicode MS" pitchFamily="34" charset="-128"/>
              </a:rPr>
              <a:t>Brahmā</a:t>
            </a:r>
            <a:r>
              <a:rPr lang="en-US" sz="1600" dirty="0" smtClean="0">
                <a:latin typeface="Arial Unicode MS" pitchFamily="34" charset="-128"/>
                <a:ea typeface="Arial Unicode MS" pitchFamily="34" charset="-128"/>
                <a:cs typeface="Arial Unicode MS" pitchFamily="34" charset="-128"/>
              </a:rPr>
              <a:t> who was first consulted by </a:t>
            </a:r>
            <a:r>
              <a:rPr lang="en-US" sz="1600" i="1" dirty="0" err="1" smtClean="0">
                <a:latin typeface="Arial Unicode MS" pitchFamily="34" charset="-128"/>
                <a:ea typeface="Arial Unicode MS" pitchFamily="34" charset="-128"/>
                <a:cs typeface="Arial Unicode MS" pitchFamily="34" charset="-128"/>
              </a:rPr>
              <a:t>Kārttikeya</a:t>
            </a:r>
            <a:r>
              <a:rPr lang="en-US" sz="1600" dirty="0" smtClean="0">
                <a:latin typeface="Arial Unicode MS" pitchFamily="34" charset="-128"/>
                <a:ea typeface="Arial Unicode MS" pitchFamily="34" charset="-128"/>
                <a:cs typeface="Arial Unicode MS" pitchFamily="34" charset="-128"/>
              </a:rPr>
              <a:t> for  new calendar. His tradition appears to </a:t>
            </a:r>
          </a:p>
          <a:p>
            <a:r>
              <a:rPr lang="en-US" sz="1600" dirty="0" smtClean="0">
                <a:latin typeface="Arial Unicode MS" pitchFamily="34" charset="-128"/>
                <a:ea typeface="Arial Unicode MS" pitchFamily="34" charset="-128"/>
                <a:cs typeface="Arial Unicode MS" pitchFamily="34" charset="-128"/>
              </a:rPr>
              <a:t>have continued till 9,500 BC at time of </a:t>
            </a:r>
            <a:r>
              <a:rPr lang="en-US" sz="1600" i="1" dirty="0" err="1" smtClean="0">
                <a:latin typeface="Arial Unicode MS" pitchFamily="34" charset="-128"/>
                <a:ea typeface="Arial Unicode MS" pitchFamily="34" charset="-128"/>
                <a:cs typeface="Arial Unicode MS" pitchFamily="34" charset="-128"/>
              </a:rPr>
              <a:t>Ŗşabhdevajī</a:t>
            </a:r>
            <a:r>
              <a:rPr lang="en-US" sz="1600" i="1" dirty="0" smtClean="0">
                <a:latin typeface="Arial Unicode MS" pitchFamily="34" charset="-128"/>
                <a:ea typeface="Arial Unicode MS" pitchFamily="34" charset="-128"/>
                <a:cs typeface="Arial Unicode MS" pitchFamily="34" charset="-128"/>
              </a:rPr>
              <a:t> </a:t>
            </a:r>
            <a:r>
              <a:rPr lang="en-US" sz="1600" dirty="0" smtClean="0">
                <a:latin typeface="Arial Unicode MS" pitchFamily="34" charset="-128"/>
                <a:ea typeface="Arial Unicode MS" pitchFamily="34" charset="-128"/>
                <a:cs typeface="Arial Unicode MS" pitchFamily="34" charset="-128"/>
              </a:rPr>
              <a:t>after glacial floods. He </a:t>
            </a:r>
          </a:p>
          <a:p>
            <a:r>
              <a:rPr lang="en-US" sz="1600" dirty="0" smtClean="0">
                <a:latin typeface="Arial Unicode MS" pitchFamily="34" charset="-128"/>
                <a:ea typeface="Arial Unicode MS" pitchFamily="34" charset="-128"/>
                <a:cs typeface="Arial Unicode MS" pitchFamily="34" charset="-128"/>
              </a:rPr>
              <a:t>might have been in east Himalayas. Catchment of </a:t>
            </a:r>
            <a:r>
              <a:rPr lang="en-US" sz="1600" i="1" dirty="0" smtClean="0">
                <a:latin typeface="Arial Unicode MS" pitchFamily="34" charset="-128"/>
                <a:ea typeface="Arial Unicode MS" pitchFamily="34" charset="-128"/>
                <a:cs typeface="Arial Unicode MS" pitchFamily="34" charset="-128"/>
              </a:rPr>
              <a:t>Brahmaputra</a:t>
            </a:r>
            <a:r>
              <a:rPr lang="en-US" sz="1600" dirty="0" smtClean="0">
                <a:latin typeface="Arial Unicode MS" pitchFamily="34" charset="-128"/>
                <a:ea typeface="Arial Unicode MS" pitchFamily="34" charset="-128"/>
                <a:cs typeface="Arial Unicode MS" pitchFamily="34" charset="-128"/>
              </a:rPr>
              <a:t> river is called </a:t>
            </a:r>
            <a:r>
              <a:rPr lang="en-US" sz="1600" i="1" dirty="0" smtClean="0">
                <a:latin typeface="Arial Unicode MS" pitchFamily="34" charset="-128"/>
                <a:ea typeface="Arial Unicode MS" pitchFamily="34" charset="-128"/>
                <a:cs typeface="Arial Unicode MS" pitchFamily="34" charset="-128"/>
              </a:rPr>
              <a:t>Brahma-</a:t>
            </a:r>
          </a:p>
          <a:p>
            <a:r>
              <a:rPr lang="en-US" sz="1600" i="1" dirty="0" err="1" smtClean="0">
                <a:latin typeface="Arial Unicode MS" pitchFamily="34" charset="-128"/>
                <a:ea typeface="Arial Unicode MS" pitchFamily="34" charset="-128"/>
                <a:cs typeface="Arial Unicode MS" pitchFamily="34" charset="-128"/>
              </a:rPr>
              <a:t>viţapa</a:t>
            </a:r>
            <a:r>
              <a:rPr lang="en-US" sz="1600" dirty="0" smtClean="0">
                <a:latin typeface="Arial Unicode MS" pitchFamily="34" charset="-128"/>
                <a:ea typeface="Arial Unicode MS" pitchFamily="34" charset="-128"/>
                <a:cs typeface="Arial Unicode MS" pitchFamily="34" charset="-128"/>
              </a:rPr>
              <a:t> in </a:t>
            </a:r>
            <a:r>
              <a:rPr lang="en-US" sz="1600" i="1" dirty="0" err="1" smtClean="0">
                <a:latin typeface="Arial Unicode MS" pitchFamily="34" charset="-128"/>
                <a:ea typeface="Arial Unicode MS" pitchFamily="34" charset="-128"/>
                <a:cs typeface="Arial Unicode MS" pitchFamily="34" charset="-128"/>
              </a:rPr>
              <a:t>Trivişţapa</a:t>
            </a:r>
            <a:r>
              <a:rPr lang="en-US" sz="1600" dirty="0" smtClean="0">
                <a:latin typeface="Arial Unicode MS" pitchFamily="34" charset="-128"/>
                <a:ea typeface="Arial Unicode MS" pitchFamily="34" charset="-128"/>
                <a:cs typeface="Arial Unicode MS" pitchFamily="34" charset="-128"/>
              </a:rPr>
              <a:t> (Tibet), or at </a:t>
            </a:r>
            <a:r>
              <a:rPr lang="en-US" sz="1600" i="1" dirty="0" err="1" smtClean="0">
                <a:latin typeface="Arial Unicode MS" pitchFamily="34" charset="-128"/>
                <a:ea typeface="Arial Unicode MS" pitchFamily="34" charset="-128"/>
                <a:cs typeface="Arial Unicode MS" pitchFamily="34" charset="-128"/>
              </a:rPr>
              <a:t>Manipura</a:t>
            </a:r>
            <a:r>
              <a:rPr lang="en-US" sz="1600" dirty="0" smtClean="0">
                <a:latin typeface="Arial Unicode MS" pitchFamily="34" charset="-128"/>
                <a:ea typeface="Arial Unicode MS" pitchFamily="34" charset="-128"/>
                <a:cs typeface="Arial Unicode MS" pitchFamily="34" charset="-128"/>
              </a:rPr>
              <a:t> which means navel (of </a:t>
            </a:r>
            <a:r>
              <a:rPr lang="en-US" sz="1600" i="1" dirty="0" err="1" smtClean="0">
                <a:latin typeface="Arial Unicode MS" pitchFamily="34" charset="-128"/>
                <a:ea typeface="Arial Unicode MS" pitchFamily="34" charset="-128"/>
                <a:cs typeface="Arial Unicode MS" pitchFamily="34" charset="-128"/>
              </a:rPr>
              <a:t>Nārāyaņa</a:t>
            </a:r>
            <a:r>
              <a:rPr lang="en-US" sz="1600" dirty="0" smtClean="0">
                <a:latin typeface="Arial Unicode MS" pitchFamily="34" charset="-128"/>
                <a:ea typeface="Arial Unicode MS" pitchFamily="34" charset="-128"/>
                <a:cs typeface="Arial Unicode MS" pitchFamily="34" charset="-128"/>
              </a:rPr>
              <a:t>) giving birth to </a:t>
            </a:r>
          </a:p>
          <a:p>
            <a:r>
              <a:rPr lang="en-US" sz="1600" i="1" dirty="0" err="1" smtClean="0">
                <a:latin typeface="Arial Unicode MS" pitchFamily="34" charset="-128"/>
                <a:ea typeface="Arial Unicode MS" pitchFamily="34" charset="-128"/>
                <a:cs typeface="Arial Unicode MS" pitchFamily="34" charset="-128"/>
              </a:rPr>
              <a:t>Brahmā</a:t>
            </a:r>
            <a:r>
              <a:rPr lang="en-US" sz="1600" dirty="0" smtClean="0">
                <a:latin typeface="Arial Unicode MS" pitchFamily="34" charset="-128"/>
                <a:ea typeface="Arial Unicode MS" pitchFamily="34" charset="-128"/>
                <a:cs typeface="Arial Unicode MS" pitchFamily="34" charset="-128"/>
              </a:rPr>
              <a:t>, adjacent country.</a:t>
            </a:r>
            <a:endParaRPr lang="en-IN" sz="1200" dirty="0">
              <a:latin typeface="Arial Unicode MS" pitchFamily="34" charset="-128"/>
              <a:ea typeface="Arial Unicode MS" pitchFamily="34" charset="-128"/>
              <a:cs typeface="Arial Unicode MS" pitchFamily="34" charset="-128"/>
            </a:endParaRPr>
          </a:p>
        </p:txBody>
      </p:sp>
      <p:sp>
        <p:nvSpPr>
          <p:cNvPr id="4" name="TextBox 3"/>
          <p:cNvSpPr txBox="1"/>
          <p:nvPr/>
        </p:nvSpPr>
        <p:spPr>
          <a:xfrm>
            <a:off x="2590800" y="152400"/>
            <a:ext cx="2799164" cy="338554"/>
          </a:xfrm>
          <a:prstGeom prst="rect">
            <a:avLst/>
          </a:prstGeom>
          <a:noFill/>
        </p:spPr>
        <p:txBody>
          <a:bodyPr wrap="none" rtlCol="0">
            <a:spAutoFit/>
          </a:bodyPr>
          <a:lstStyle/>
          <a:p>
            <a:r>
              <a:rPr lang="en-US" sz="1600" b="1" i="1" dirty="0" err="1" smtClean="0">
                <a:latin typeface="Arial Unicode MS" pitchFamily="34" charset="-128"/>
                <a:ea typeface="Arial Unicode MS" pitchFamily="34" charset="-128"/>
                <a:cs typeface="Arial Unicode MS" pitchFamily="34" charset="-128"/>
              </a:rPr>
              <a:t>Saptarşi</a:t>
            </a:r>
            <a:r>
              <a:rPr lang="en-US" sz="1600" b="1" smtClean="0">
                <a:latin typeface="Arial Unicode MS" pitchFamily="34" charset="-128"/>
                <a:ea typeface="Arial Unicode MS" pitchFamily="34" charset="-128"/>
                <a:cs typeface="Arial Unicode MS" pitchFamily="34" charset="-128"/>
              </a:rPr>
              <a:t>  era </a:t>
            </a:r>
            <a:r>
              <a:rPr lang="en-US" sz="1600" b="1" dirty="0" smtClean="0">
                <a:latin typeface="Arial Unicode MS" pitchFamily="34" charset="-128"/>
                <a:ea typeface="Arial Unicode MS" pitchFamily="34" charset="-128"/>
                <a:cs typeface="Arial Unicode MS" pitchFamily="34" charset="-128"/>
              </a:rPr>
              <a:t>and 7 </a:t>
            </a:r>
            <a:r>
              <a:rPr lang="en-US" sz="1600" b="1" i="1" dirty="0" err="1" smtClean="0">
                <a:latin typeface="Arial Unicode MS" pitchFamily="34" charset="-128"/>
                <a:ea typeface="Arial Unicode MS" pitchFamily="34" charset="-128"/>
                <a:cs typeface="Arial Unicode MS" pitchFamily="34" charset="-128"/>
              </a:rPr>
              <a:t>Brahmās</a:t>
            </a:r>
            <a:endParaRPr lang="en-IN" i="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838200" y="228600"/>
            <a:ext cx="7922938" cy="5937111"/>
            <a:chOff x="838200" y="228600"/>
            <a:chExt cx="7922938" cy="5937111"/>
          </a:xfrm>
        </p:grpSpPr>
        <p:sp>
          <p:nvSpPr>
            <p:cNvPr id="2" name="TextBox 1"/>
            <p:cNvSpPr txBox="1"/>
            <p:nvPr/>
          </p:nvSpPr>
          <p:spPr>
            <a:xfrm>
              <a:off x="838200" y="533400"/>
              <a:ext cx="7922938" cy="5632311"/>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In astronomy, 7th </a:t>
              </a:r>
              <a:r>
                <a:rPr lang="en-US" sz="1200" i="1" dirty="0" smtClean="0">
                  <a:latin typeface="Arial Unicode MS" pitchFamily="34" charset="-128"/>
                  <a:ea typeface="Arial Unicode MS" pitchFamily="34" charset="-128"/>
                  <a:cs typeface="Arial Unicode MS" pitchFamily="34" charset="-128"/>
                </a:rPr>
                <a:t>Manu</a:t>
              </a:r>
              <a:r>
                <a:rPr lang="en-US" sz="1200" dirty="0" smtClean="0">
                  <a:latin typeface="Arial Unicode MS" pitchFamily="34" charset="-128"/>
                  <a:ea typeface="Arial Unicode MS" pitchFamily="34" charset="-128"/>
                  <a:cs typeface="Arial Unicode MS" pitchFamily="34" charset="-128"/>
                </a:rPr>
                <a:t> period is running and 7 more are yet to come. These are periods of geological changes</a:t>
              </a:r>
            </a:p>
            <a:p>
              <a:r>
                <a:rPr lang="en-US" sz="1200" dirty="0" smtClean="0">
                  <a:latin typeface="Arial Unicode MS" pitchFamily="34" charset="-128"/>
                  <a:ea typeface="Arial Unicode MS" pitchFamily="34" charset="-128"/>
                  <a:cs typeface="Arial Unicode MS" pitchFamily="34" charset="-128"/>
                </a:rPr>
                <a:t> which has been also described in </a:t>
              </a:r>
              <a:r>
                <a:rPr lang="en-US" sz="1200" i="1" dirty="0" err="1" smtClean="0">
                  <a:latin typeface="Arial Unicode MS" pitchFamily="34" charset="-128"/>
                  <a:ea typeface="Arial Unicode MS" pitchFamily="34" charset="-128"/>
                  <a:cs typeface="Arial Unicode MS" pitchFamily="34" charset="-128"/>
                </a:rPr>
                <a:t>purāņas</a:t>
              </a:r>
              <a:r>
                <a:rPr lang="en-US" sz="1200" dirty="0" smtClean="0">
                  <a:latin typeface="Arial Unicode MS" pitchFamily="34" charset="-128"/>
                  <a:ea typeface="Arial Unicode MS" pitchFamily="34" charset="-128"/>
                  <a:cs typeface="Arial Unicode MS" pitchFamily="34" charset="-128"/>
                </a:rPr>
                <a:t> and Vedas. But in historic era, all 14 </a:t>
              </a:r>
              <a:r>
                <a:rPr lang="en-US" sz="1200" i="1" dirty="0" smtClean="0">
                  <a:latin typeface="Arial Unicode MS" pitchFamily="34" charset="-128"/>
                  <a:ea typeface="Arial Unicode MS" pitchFamily="34" charset="-128"/>
                  <a:cs typeface="Arial Unicode MS" pitchFamily="34" charset="-128"/>
                </a:rPr>
                <a:t>Manus</a:t>
              </a:r>
              <a:r>
                <a:rPr lang="en-US" sz="1200" dirty="0" smtClean="0">
                  <a:latin typeface="Arial Unicode MS" pitchFamily="34" charset="-128"/>
                  <a:ea typeface="Arial Unicode MS" pitchFamily="34" charset="-128"/>
                  <a:cs typeface="Arial Unicode MS" pitchFamily="34" charset="-128"/>
                </a:rPr>
                <a:t> have passed. There were</a:t>
              </a:r>
            </a:p>
            <a:p>
              <a:r>
                <a:rPr lang="en-US" sz="1200" dirty="0" smtClean="0">
                  <a:latin typeface="Arial Unicode MS" pitchFamily="34" charset="-128"/>
                  <a:ea typeface="Arial Unicode MS" pitchFamily="34" charset="-128"/>
                  <a:cs typeface="Arial Unicode MS" pitchFamily="34" charset="-128"/>
                </a:rPr>
                <a:t> 7 main </a:t>
              </a:r>
              <a:r>
                <a:rPr lang="en-US" sz="1200" i="1" dirty="0" smtClean="0">
                  <a:latin typeface="Arial Unicode MS" pitchFamily="34" charset="-128"/>
                  <a:ea typeface="Arial Unicode MS" pitchFamily="34" charset="-128"/>
                  <a:cs typeface="Arial Unicode MS" pitchFamily="34" charset="-128"/>
                </a:rPr>
                <a:t>Manus</a:t>
              </a:r>
              <a:r>
                <a:rPr lang="en-US" sz="1200" dirty="0" smtClean="0">
                  <a:latin typeface="Arial Unicode MS" pitchFamily="34" charset="-128"/>
                  <a:ea typeface="Arial Unicode MS" pitchFamily="34" charset="-128"/>
                  <a:cs typeface="Arial Unicode MS" pitchFamily="34" charset="-128"/>
                </a:rPr>
                <a:t> and their 7 cousins, called </a:t>
              </a:r>
              <a:r>
                <a:rPr lang="en-US" sz="1200" i="1" dirty="0" err="1" smtClean="0">
                  <a:latin typeface="Arial Unicode MS" pitchFamily="34" charset="-128"/>
                  <a:ea typeface="Arial Unicode MS" pitchFamily="34" charset="-128"/>
                  <a:cs typeface="Arial Unicode MS" pitchFamily="34" charset="-128"/>
                </a:rPr>
                <a:t>Sāvarņi</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in same periods-</a:t>
              </a:r>
              <a:endParaRPr lang="en-IN" sz="1200" dirty="0" smtClean="0">
                <a:latin typeface="Arial Unicode MS" pitchFamily="34" charset="-128"/>
                <a:ea typeface="Arial Unicode MS" pitchFamily="34" charset="-128"/>
                <a:cs typeface="Arial Unicode MS" pitchFamily="34" charset="-128"/>
              </a:endParaRPr>
            </a:p>
            <a:p>
              <a:r>
                <a:rPr lang="en-US" sz="1200" b="1" dirty="0" smtClean="0">
                  <a:latin typeface="Arial Unicode MS" pitchFamily="34" charset="-128"/>
                  <a:ea typeface="Arial Unicode MS" pitchFamily="34" charset="-128"/>
                  <a:cs typeface="Arial Unicode MS" pitchFamily="34" charset="-128"/>
                </a:rPr>
                <a:t>Sl. No.                       Main </a:t>
              </a:r>
              <a:r>
                <a:rPr lang="en-US" sz="1200" b="1" i="1" dirty="0" smtClean="0">
                  <a:latin typeface="Arial Unicode MS" pitchFamily="34" charset="-128"/>
                  <a:ea typeface="Arial Unicode MS" pitchFamily="34" charset="-128"/>
                  <a:cs typeface="Arial Unicode MS" pitchFamily="34" charset="-128"/>
                </a:rPr>
                <a:t>Manu                             </a:t>
              </a:r>
              <a:r>
                <a:rPr lang="en-US" sz="1200" b="1" i="1" dirty="0" err="1" smtClean="0">
                  <a:latin typeface="Arial Unicode MS" pitchFamily="34" charset="-128"/>
                  <a:ea typeface="Arial Unicode MS" pitchFamily="34" charset="-128"/>
                  <a:cs typeface="Arial Unicode MS" pitchFamily="34" charset="-128"/>
                </a:rPr>
                <a:t>Sāvarņi</a:t>
              </a:r>
              <a:r>
                <a:rPr lang="en-US" sz="1200" b="1" i="1" dirty="0" smtClean="0">
                  <a:latin typeface="Arial Unicode MS" pitchFamily="34" charset="-128"/>
                  <a:ea typeface="Arial Unicode MS" pitchFamily="34" charset="-128"/>
                  <a:cs typeface="Arial Unicode MS" pitchFamily="34" charset="-128"/>
                </a:rPr>
                <a:t> Manu</a:t>
              </a:r>
              <a:endParaRPr lang="en-IN" sz="1200" dirty="0" smtClean="0">
                <a:latin typeface="Arial Unicode MS" pitchFamily="34" charset="-128"/>
                <a:ea typeface="Arial Unicode MS" pitchFamily="34" charset="-128"/>
                <a:cs typeface="Arial Unicode MS" pitchFamily="34" charset="-128"/>
              </a:endParaRPr>
            </a:p>
            <a:p>
              <a:pPr lvl="0"/>
              <a:r>
                <a:rPr lang="en-US" sz="1200" dirty="0" smtClean="0">
                  <a:latin typeface="Arial Unicode MS" pitchFamily="34" charset="-128"/>
                  <a:ea typeface="Arial Unicode MS" pitchFamily="34" charset="-128"/>
                  <a:cs typeface="Arial Unicode MS" pitchFamily="34" charset="-128"/>
                </a:rPr>
                <a:t>     1.           </a:t>
              </a:r>
              <a:r>
                <a:rPr lang="en-US" sz="1200" i="1" dirty="0" err="1" smtClean="0">
                  <a:latin typeface="Arial Unicode MS" pitchFamily="34" charset="-128"/>
                  <a:ea typeface="Arial Unicode MS" pitchFamily="34" charset="-128"/>
                  <a:cs typeface="Arial Unicode MS" pitchFamily="34" charset="-128"/>
                </a:rPr>
                <a:t>Svāyambhuva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Meru</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Sāvarņi</a:t>
              </a:r>
              <a:endParaRPr lang="en-IN" sz="1200" dirty="0" smtClean="0">
                <a:latin typeface="Arial Unicode MS" pitchFamily="34" charset="-128"/>
                <a:ea typeface="Arial Unicode MS" pitchFamily="34" charset="-128"/>
                <a:cs typeface="Arial Unicode MS" pitchFamily="34" charset="-128"/>
              </a:endParaRPr>
            </a:p>
            <a:p>
              <a:pPr lvl="0"/>
              <a:r>
                <a:rPr lang="en-US" sz="1200" dirty="0" smtClean="0">
                  <a:latin typeface="Arial Unicode MS" pitchFamily="34" charset="-128"/>
                  <a:ea typeface="Arial Unicode MS" pitchFamily="34" charset="-128"/>
                  <a:cs typeface="Arial Unicode MS" pitchFamily="34" charset="-128"/>
                </a:rPr>
                <a:t>     2.            </a:t>
              </a:r>
              <a:r>
                <a:rPr lang="en-US" sz="1200" i="1" dirty="0" err="1" smtClean="0">
                  <a:latin typeface="Arial Unicode MS" pitchFamily="34" charset="-128"/>
                  <a:ea typeface="Arial Unicode MS" pitchFamily="34" charset="-128"/>
                  <a:cs typeface="Arial Unicode MS" pitchFamily="34" charset="-128"/>
                </a:rPr>
                <a:t>Svārochişa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Dakśa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Sāvarņi</a:t>
              </a:r>
              <a:endParaRPr lang="en-IN" sz="1200" dirty="0" smtClean="0">
                <a:latin typeface="Arial Unicode MS" pitchFamily="34" charset="-128"/>
                <a:ea typeface="Arial Unicode MS" pitchFamily="34" charset="-128"/>
                <a:cs typeface="Arial Unicode MS" pitchFamily="34" charset="-128"/>
              </a:endParaRPr>
            </a:p>
            <a:p>
              <a:pPr lvl="0"/>
              <a:r>
                <a:rPr lang="en-US" sz="1200" dirty="0" smtClean="0">
                  <a:latin typeface="Arial Unicode MS" pitchFamily="34" charset="-128"/>
                  <a:ea typeface="Arial Unicode MS" pitchFamily="34" charset="-128"/>
                  <a:cs typeface="Arial Unicode MS" pitchFamily="34" charset="-128"/>
                </a:rPr>
                <a:t>     3.           </a:t>
              </a:r>
              <a:r>
                <a:rPr lang="en-US" sz="1200" i="1" dirty="0" err="1" smtClean="0">
                  <a:latin typeface="Arial Unicode MS" pitchFamily="34" charset="-128"/>
                  <a:ea typeface="Arial Unicode MS" pitchFamily="34" charset="-128"/>
                  <a:cs typeface="Arial Unicode MS" pitchFamily="34" charset="-128"/>
                </a:rPr>
                <a:t>Uttama</a:t>
              </a:r>
              <a:r>
                <a:rPr lang="en-US" sz="1200" i="1" dirty="0" smtClean="0">
                  <a:latin typeface="Arial Unicode MS" pitchFamily="34" charset="-128"/>
                  <a:ea typeface="Arial Unicode MS" pitchFamily="34" charset="-128"/>
                  <a:cs typeface="Arial Unicode MS" pitchFamily="34" charset="-128"/>
                </a:rPr>
                <a:t>                                                  Brahma </a:t>
              </a:r>
              <a:r>
                <a:rPr lang="en-US" sz="1200" i="1" dirty="0" err="1" smtClean="0">
                  <a:latin typeface="Arial Unicode MS" pitchFamily="34" charset="-128"/>
                  <a:ea typeface="Arial Unicode MS" pitchFamily="34" charset="-128"/>
                  <a:cs typeface="Arial Unicode MS" pitchFamily="34" charset="-128"/>
                </a:rPr>
                <a:t>Sāvarņi</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Kaśyapa</a:t>
              </a:r>
              <a:r>
                <a:rPr lang="en-US" sz="1200" i="1" dirty="0" smtClean="0">
                  <a:latin typeface="Arial Unicode MS" pitchFamily="34" charset="-128"/>
                  <a:ea typeface="Arial Unicode MS" pitchFamily="34" charset="-128"/>
                  <a:cs typeface="Arial Unicode MS" pitchFamily="34" charset="-128"/>
                </a:rPr>
                <a:t>)</a:t>
              </a:r>
              <a:endParaRPr lang="en-IN" sz="1200" dirty="0" smtClean="0">
                <a:latin typeface="Arial Unicode MS" pitchFamily="34" charset="-128"/>
                <a:ea typeface="Arial Unicode MS" pitchFamily="34" charset="-128"/>
                <a:cs typeface="Arial Unicode MS" pitchFamily="34" charset="-128"/>
              </a:endParaRPr>
            </a:p>
            <a:p>
              <a:pPr lvl="0"/>
              <a:r>
                <a:rPr lang="en-US" sz="1200" dirty="0" smtClean="0">
                  <a:latin typeface="Arial Unicode MS" pitchFamily="34" charset="-128"/>
                  <a:ea typeface="Arial Unicode MS" pitchFamily="34" charset="-128"/>
                  <a:cs typeface="Arial Unicode MS" pitchFamily="34" charset="-128"/>
                </a:rPr>
                <a:t>     4.           </a:t>
              </a:r>
              <a:r>
                <a:rPr lang="en-US" sz="1200" i="1" dirty="0" err="1" smtClean="0">
                  <a:latin typeface="Arial Unicode MS" pitchFamily="34" charset="-128"/>
                  <a:ea typeface="Arial Unicode MS" pitchFamily="34" charset="-128"/>
                  <a:cs typeface="Arial Unicode MS" pitchFamily="34" charset="-128"/>
                </a:rPr>
                <a:t>Tāmasa</a:t>
              </a:r>
              <a:r>
                <a:rPr lang="en-US" sz="1200" i="1" dirty="0" smtClean="0">
                  <a:latin typeface="Arial Unicode MS" pitchFamily="34" charset="-128"/>
                  <a:ea typeface="Arial Unicode MS" pitchFamily="34" charset="-128"/>
                  <a:cs typeface="Arial Unicode MS" pitchFamily="34" charset="-128"/>
                </a:rPr>
                <a:t>                                                 Dharma </a:t>
              </a:r>
              <a:r>
                <a:rPr lang="en-US" sz="1200" i="1" dirty="0" err="1" smtClean="0">
                  <a:latin typeface="Arial Unicode MS" pitchFamily="34" charset="-128"/>
                  <a:ea typeface="Arial Unicode MS" pitchFamily="34" charset="-128"/>
                  <a:cs typeface="Arial Unicode MS" pitchFamily="34" charset="-128"/>
                </a:rPr>
                <a:t>Sāvarņi</a:t>
              </a:r>
              <a:endParaRPr lang="en-IN" sz="1200" dirty="0" smtClean="0">
                <a:latin typeface="Arial Unicode MS" pitchFamily="34" charset="-128"/>
                <a:ea typeface="Arial Unicode MS" pitchFamily="34" charset="-128"/>
                <a:cs typeface="Arial Unicode MS" pitchFamily="34" charset="-128"/>
              </a:endParaRPr>
            </a:p>
            <a:p>
              <a:pPr lvl="0"/>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5.</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Raivata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Rudra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Sāvarņi</a:t>
              </a:r>
              <a:endParaRPr lang="en-IN" sz="1200" dirty="0" smtClean="0">
                <a:latin typeface="Arial Unicode MS" pitchFamily="34" charset="-128"/>
                <a:ea typeface="Arial Unicode MS" pitchFamily="34" charset="-128"/>
                <a:cs typeface="Arial Unicode MS" pitchFamily="34" charset="-128"/>
              </a:endParaRPr>
            </a:p>
            <a:p>
              <a:pPr lvl="0"/>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6.</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Chākśuşa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Rauchya</a:t>
              </a:r>
              <a:endParaRPr lang="en-IN" sz="1200" dirty="0" smtClean="0">
                <a:latin typeface="Arial Unicode MS" pitchFamily="34" charset="-128"/>
                <a:ea typeface="Arial Unicode MS" pitchFamily="34" charset="-128"/>
                <a:cs typeface="Arial Unicode MS" pitchFamily="34" charset="-128"/>
              </a:endParaRPr>
            </a:p>
            <a:p>
              <a:pPr lvl="0"/>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7.</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Vaivasvata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Bhautya</a:t>
              </a:r>
              <a:endParaRPr lang="en-IN" sz="1200" dirty="0" smtClean="0">
                <a:latin typeface="Arial Unicode MS" pitchFamily="34" charset="-128"/>
                <a:ea typeface="Arial Unicode MS" pitchFamily="34" charset="-128"/>
                <a:cs typeface="Arial Unicode MS" pitchFamily="34" charset="-128"/>
              </a:endParaRPr>
            </a:p>
            <a:p>
              <a:r>
                <a:rPr lang="en-US" sz="1200" i="1" dirty="0" err="1" smtClean="0">
                  <a:latin typeface="Arial Unicode MS" pitchFamily="34" charset="-128"/>
                  <a:ea typeface="Arial Unicode MS" pitchFamily="34" charset="-128"/>
                  <a:cs typeface="Arial Unicode MS" pitchFamily="34" charset="-128"/>
                </a:rPr>
                <a:t>Brahmāņɖa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(1/2/36/65)</a:t>
              </a:r>
              <a:r>
                <a:rPr lang="en-US" sz="1200" i="1" dirty="0" smtClean="0">
                  <a:latin typeface="Arial Unicode MS" pitchFamily="34" charset="-128"/>
                  <a:ea typeface="Arial Unicode MS" pitchFamily="34" charset="-128"/>
                  <a:cs typeface="Arial Unicode MS" pitchFamily="34" charset="-128"/>
                </a:rPr>
                <a:t> tells that 4 Manus- </a:t>
              </a:r>
              <a:r>
                <a:rPr lang="en-US" sz="1200" i="1" dirty="0" err="1" smtClean="0">
                  <a:latin typeface="Arial Unicode MS" pitchFamily="34" charset="-128"/>
                  <a:ea typeface="Arial Unicode MS" pitchFamily="34" charset="-128"/>
                  <a:cs typeface="Arial Unicode MS" pitchFamily="34" charset="-128"/>
                </a:rPr>
                <a:t>Svārochişa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Uttama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Tāmas</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Raivata</a:t>
              </a:r>
              <a:r>
                <a:rPr lang="en-US" sz="1200" dirty="0" smtClean="0">
                  <a:latin typeface="Arial Unicode MS" pitchFamily="34" charset="-128"/>
                  <a:ea typeface="Arial Unicode MS" pitchFamily="34" charset="-128"/>
                  <a:cs typeface="Arial Unicode MS" pitchFamily="34" charset="-128"/>
                </a:rPr>
                <a:t> were descendants of </a:t>
              </a:r>
            </a:p>
            <a:p>
              <a:r>
                <a:rPr lang="en-US" sz="1200" i="1" dirty="0" err="1" smtClean="0">
                  <a:latin typeface="Arial Unicode MS" pitchFamily="34" charset="-128"/>
                  <a:ea typeface="Arial Unicode MS" pitchFamily="34" charset="-128"/>
                  <a:cs typeface="Arial Unicode MS" pitchFamily="34" charset="-128"/>
                </a:rPr>
                <a:t>Priyavrata</a:t>
              </a:r>
              <a:r>
                <a:rPr lang="en-US" sz="1200" dirty="0" smtClean="0">
                  <a:latin typeface="Arial Unicode MS" pitchFamily="34" charset="-128"/>
                  <a:ea typeface="Arial Unicode MS" pitchFamily="34" charset="-128"/>
                  <a:cs typeface="Arial Unicode MS" pitchFamily="34" charset="-128"/>
                </a:rPr>
                <a:t>, elder son of </a:t>
              </a:r>
              <a:r>
                <a:rPr lang="en-US" sz="1200" i="1" dirty="0" err="1" smtClean="0">
                  <a:latin typeface="Arial Unicode MS" pitchFamily="34" charset="-128"/>
                  <a:ea typeface="Arial Unicode MS" pitchFamily="34" charset="-128"/>
                  <a:cs typeface="Arial Unicode MS" pitchFamily="34" charset="-128"/>
                </a:rPr>
                <a:t>Svāyambhuva</a:t>
              </a:r>
              <a:r>
                <a:rPr lang="en-US" sz="1200" i="1" dirty="0" smtClean="0">
                  <a:latin typeface="Arial Unicode MS" pitchFamily="34" charset="-128"/>
                  <a:ea typeface="Arial Unicode MS" pitchFamily="34" charset="-128"/>
                  <a:cs typeface="Arial Unicode MS" pitchFamily="34" charset="-128"/>
                </a:rPr>
                <a:t> Manu. </a:t>
              </a:r>
              <a:r>
                <a:rPr lang="en-US" sz="1200" dirty="0" smtClean="0">
                  <a:latin typeface="Arial Unicode MS" pitchFamily="34" charset="-128"/>
                  <a:ea typeface="Arial Unicode MS" pitchFamily="34" charset="-128"/>
                  <a:cs typeface="Arial Unicode MS" pitchFamily="34" charset="-128"/>
                </a:rPr>
                <a:t>Mother of </a:t>
              </a:r>
              <a:r>
                <a:rPr lang="en-US" sz="1200" i="1" dirty="0" err="1" smtClean="0">
                  <a:latin typeface="Arial Unicode MS" pitchFamily="34" charset="-128"/>
                  <a:ea typeface="Arial Unicode MS" pitchFamily="34" charset="-128"/>
                  <a:cs typeface="Arial Unicode MS" pitchFamily="34" charset="-128"/>
                </a:rPr>
                <a:t>Svārochişa</a:t>
              </a:r>
              <a:r>
                <a:rPr lang="en-US" sz="1200" dirty="0" smtClean="0">
                  <a:latin typeface="Arial Unicode MS" pitchFamily="34" charset="-128"/>
                  <a:ea typeface="Arial Unicode MS" pitchFamily="34" charset="-128"/>
                  <a:cs typeface="Arial Unicode MS" pitchFamily="34" charset="-128"/>
                </a:rPr>
                <a:t> was </a:t>
              </a:r>
              <a:r>
                <a:rPr lang="en-US" sz="1200" i="1" dirty="0" err="1" smtClean="0">
                  <a:latin typeface="Arial Unicode MS" pitchFamily="34" charset="-128"/>
                  <a:ea typeface="Arial Unicode MS" pitchFamily="34" charset="-128"/>
                  <a:cs typeface="Arial Unicode MS" pitchFamily="34" charset="-128"/>
                </a:rPr>
                <a:t>Ākūti</a:t>
              </a:r>
              <a:r>
                <a:rPr lang="en-US" sz="1200" dirty="0" smtClean="0">
                  <a:latin typeface="Arial Unicode MS" pitchFamily="34" charset="-128"/>
                  <a:ea typeface="Arial Unicode MS" pitchFamily="34" charset="-128"/>
                  <a:cs typeface="Arial Unicode MS" pitchFamily="34" charset="-128"/>
                </a:rPr>
                <a:t> who was daughter of </a:t>
              </a:r>
            </a:p>
            <a:p>
              <a:r>
                <a:rPr lang="en-US" sz="1200" i="1" dirty="0" err="1" smtClean="0">
                  <a:latin typeface="Arial Unicode MS" pitchFamily="34" charset="-128"/>
                  <a:ea typeface="Arial Unicode MS" pitchFamily="34" charset="-128"/>
                  <a:cs typeface="Arial Unicode MS" pitchFamily="34" charset="-128"/>
                </a:rPr>
                <a:t>Svāyambhuva</a:t>
              </a:r>
              <a:r>
                <a:rPr lang="en-US" sz="1200" i="1" dirty="0" smtClean="0">
                  <a:latin typeface="Arial Unicode MS" pitchFamily="34" charset="-128"/>
                  <a:ea typeface="Arial Unicode MS" pitchFamily="34" charset="-128"/>
                  <a:cs typeface="Arial Unicode MS" pitchFamily="34" charset="-128"/>
                </a:rPr>
                <a:t> Manu</a:t>
              </a:r>
              <a:r>
                <a:rPr lang="en-US" sz="1200" dirty="0" smtClean="0">
                  <a:latin typeface="Arial Unicode MS" pitchFamily="34" charset="-128"/>
                  <a:ea typeface="Arial Unicode MS" pitchFamily="34" charset="-128"/>
                  <a:cs typeface="Arial Unicode MS" pitchFamily="34" charset="-128"/>
                </a:rPr>
                <a:t> and was married to </a:t>
              </a:r>
              <a:r>
                <a:rPr lang="en-US" sz="1200" i="1" dirty="0" err="1" smtClean="0">
                  <a:latin typeface="Arial Unicode MS" pitchFamily="34" charset="-128"/>
                  <a:ea typeface="Arial Unicode MS" pitchFamily="34" charset="-128"/>
                  <a:cs typeface="Arial Unicode MS" pitchFamily="34" charset="-128"/>
                </a:rPr>
                <a:t>Ruchi</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Prajāpati</a:t>
              </a:r>
              <a:r>
                <a:rPr lang="en-US" sz="1200" dirty="0" smtClean="0">
                  <a:latin typeface="Arial Unicode MS" pitchFamily="34" charset="-128"/>
                  <a:ea typeface="Arial Unicode MS" pitchFamily="34" charset="-128"/>
                  <a:cs typeface="Arial Unicode MS" pitchFamily="34" charset="-128"/>
                </a:rPr>
                <a:t>, father of </a:t>
              </a:r>
              <a:r>
                <a:rPr lang="en-US" sz="1200" i="1" dirty="0" err="1" smtClean="0">
                  <a:latin typeface="Arial Unicode MS" pitchFamily="34" charset="-128"/>
                  <a:ea typeface="Arial Unicode MS" pitchFamily="34" charset="-128"/>
                  <a:cs typeface="Arial Unicode MS" pitchFamily="34" charset="-128"/>
                </a:rPr>
                <a:t>Rauchya</a:t>
              </a:r>
              <a:r>
                <a:rPr lang="en-US" sz="1200" i="1" dirty="0" smtClean="0">
                  <a:latin typeface="Arial Unicode MS" pitchFamily="34" charset="-128"/>
                  <a:ea typeface="Arial Unicode MS" pitchFamily="34" charset="-128"/>
                  <a:cs typeface="Arial Unicode MS" pitchFamily="34" charset="-128"/>
                </a:rPr>
                <a:t> Manu</a:t>
              </a:r>
              <a:r>
                <a:rPr lang="en-US" sz="1200" dirty="0" smtClean="0">
                  <a:latin typeface="Arial Unicode MS" pitchFamily="34" charset="-128"/>
                  <a:ea typeface="Arial Unicode MS" pitchFamily="34" charset="-128"/>
                  <a:cs typeface="Arial Unicode MS" pitchFamily="34" charset="-128"/>
                </a:rPr>
                <a:t>. The other 3 were sons of </a:t>
              </a:r>
            </a:p>
            <a:p>
              <a:r>
                <a:rPr lang="en-US" sz="1200" i="1" dirty="0" err="1" smtClean="0">
                  <a:latin typeface="Arial Unicode MS" pitchFamily="34" charset="-128"/>
                  <a:ea typeface="Arial Unicode MS" pitchFamily="34" charset="-128"/>
                  <a:cs typeface="Arial Unicode MS" pitchFamily="34" charset="-128"/>
                </a:rPr>
                <a:t>Priyavrata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Brahmāņɖa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(3/4/1/23-24) tells that the other 5 </a:t>
              </a:r>
              <a:r>
                <a:rPr lang="en-US" sz="1200" i="1" dirty="0" err="1" smtClean="0">
                  <a:latin typeface="Arial Unicode MS" pitchFamily="34" charset="-128"/>
                  <a:ea typeface="Arial Unicode MS" pitchFamily="34" charset="-128"/>
                  <a:cs typeface="Arial Unicode MS" pitchFamily="34" charset="-128"/>
                </a:rPr>
                <a:t>Sāvarņi</a:t>
              </a:r>
              <a:r>
                <a:rPr lang="en-US" sz="1200" i="1" dirty="0" smtClean="0">
                  <a:latin typeface="Arial Unicode MS" pitchFamily="34" charset="-128"/>
                  <a:ea typeface="Arial Unicode MS" pitchFamily="34" charset="-128"/>
                  <a:cs typeface="Arial Unicode MS" pitchFamily="34" charset="-128"/>
                </a:rPr>
                <a:t> Manus </a:t>
              </a:r>
              <a:r>
                <a:rPr lang="en-US" sz="1200" dirty="0" smtClean="0">
                  <a:latin typeface="Arial Unicode MS" pitchFamily="34" charset="-128"/>
                  <a:ea typeface="Arial Unicode MS" pitchFamily="34" charset="-128"/>
                  <a:cs typeface="Arial Unicode MS" pitchFamily="34" charset="-128"/>
                </a:rPr>
                <a:t>were sons of</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Priyā</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Kriyā</a:t>
              </a:r>
              <a:r>
                <a:rPr lang="en-US" sz="1200" i="1"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daughter of</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Dakśa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Prajāpati</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Harivamśa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(2/15) tells that</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Chākśuşa</a:t>
              </a:r>
              <a:r>
                <a:rPr lang="en-US" sz="1200" i="1" dirty="0" smtClean="0">
                  <a:latin typeface="Arial Unicode MS" pitchFamily="34" charset="-128"/>
                  <a:ea typeface="Arial Unicode MS" pitchFamily="34" charset="-128"/>
                  <a:cs typeface="Arial Unicode MS" pitchFamily="34" charset="-128"/>
                </a:rPr>
                <a:t> Manu </a:t>
              </a:r>
              <a:r>
                <a:rPr lang="en-US" sz="1200" dirty="0" smtClean="0">
                  <a:latin typeface="Arial Unicode MS" pitchFamily="34" charset="-128"/>
                  <a:ea typeface="Arial Unicode MS" pitchFamily="34" charset="-128"/>
                  <a:cs typeface="Arial Unicode MS" pitchFamily="34" charset="-128"/>
                </a:rPr>
                <a:t>was son of </a:t>
              </a:r>
              <a:r>
                <a:rPr lang="en-US" sz="1200" i="1" dirty="0" err="1" smtClean="0">
                  <a:latin typeface="Arial Unicode MS" pitchFamily="34" charset="-128"/>
                  <a:ea typeface="Arial Unicode MS" pitchFamily="34" charset="-128"/>
                  <a:cs typeface="Arial Unicode MS" pitchFamily="34" charset="-128"/>
                </a:rPr>
                <a:t>Ripu</a:t>
              </a:r>
              <a:r>
                <a:rPr lang="en-US" sz="1200" dirty="0" smtClean="0">
                  <a:latin typeface="Arial Unicode MS" pitchFamily="34" charset="-128"/>
                  <a:ea typeface="Arial Unicode MS" pitchFamily="34" charset="-128"/>
                  <a:cs typeface="Arial Unicode MS" pitchFamily="34" charset="-128"/>
                </a:rPr>
                <a:t>, grandson </a:t>
              </a:r>
            </a:p>
            <a:p>
              <a:r>
                <a:rPr lang="en-US" sz="1200" dirty="0" smtClean="0">
                  <a:latin typeface="Arial Unicode MS" pitchFamily="34" charset="-128"/>
                  <a:ea typeface="Arial Unicode MS" pitchFamily="34" charset="-128"/>
                  <a:cs typeface="Arial Unicode MS" pitchFamily="34" charset="-128"/>
                </a:rPr>
                <a:t>of King </a:t>
              </a:r>
              <a:r>
                <a:rPr lang="en-US" sz="1200" i="1" dirty="0" err="1" smtClean="0">
                  <a:latin typeface="Arial Unicode MS" pitchFamily="34" charset="-128"/>
                  <a:ea typeface="Arial Unicode MS" pitchFamily="34" charset="-128"/>
                  <a:cs typeface="Arial Unicode MS" pitchFamily="34" charset="-128"/>
                </a:rPr>
                <a:t>Dhruva</a:t>
              </a:r>
              <a:r>
                <a:rPr lang="en-US" sz="1200" dirty="0" smtClean="0">
                  <a:latin typeface="Arial Unicode MS" pitchFamily="34" charset="-128"/>
                  <a:ea typeface="Arial Unicode MS" pitchFamily="34" charset="-128"/>
                  <a:cs typeface="Arial Unicode MS" pitchFamily="34" charset="-128"/>
                </a:rPr>
                <a:t>. Almost same exists in </a:t>
              </a:r>
              <a:r>
                <a:rPr lang="en-US" sz="1200" i="1" dirty="0" err="1" smtClean="0">
                  <a:latin typeface="Arial Unicode MS" pitchFamily="34" charset="-128"/>
                  <a:ea typeface="Arial Unicode MS" pitchFamily="34" charset="-128"/>
                  <a:cs typeface="Arial Unicode MS" pitchFamily="34" charset="-128"/>
                </a:rPr>
                <a:t>Vāyu</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dirty="0" smtClean="0">
                  <a:latin typeface="Arial Unicode MS" pitchFamily="34" charset="-128"/>
                  <a:ea typeface="Arial Unicode MS" pitchFamily="34" charset="-128"/>
                  <a:cs typeface="Arial Unicode MS" pitchFamily="34" charset="-128"/>
                </a:rPr>
                <a:t> (4/100, 58/30). Prior to </a:t>
              </a:r>
              <a:r>
                <a:rPr lang="en-US" sz="1200" i="1" dirty="0" err="1" smtClean="0">
                  <a:latin typeface="Arial Unicode MS" pitchFamily="34" charset="-128"/>
                  <a:ea typeface="Arial Unicode MS" pitchFamily="34" charset="-128"/>
                  <a:cs typeface="Arial Unicode MS" pitchFamily="34" charset="-128"/>
                </a:rPr>
                <a:t>Vaivasvata</a:t>
              </a:r>
              <a:r>
                <a:rPr lang="en-US" sz="1200" i="1" dirty="0" smtClean="0">
                  <a:latin typeface="Arial Unicode MS" pitchFamily="34" charset="-128"/>
                  <a:ea typeface="Arial Unicode MS" pitchFamily="34" charset="-128"/>
                  <a:cs typeface="Arial Unicode MS" pitchFamily="34" charset="-128"/>
                </a:rPr>
                <a:t> Manu</a:t>
              </a:r>
              <a:r>
                <a:rPr lang="en-US" sz="1200" dirty="0" smtClean="0">
                  <a:latin typeface="Arial Unicode MS" pitchFamily="34" charset="-128"/>
                  <a:ea typeface="Arial Unicode MS" pitchFamily="34" charset="-128"/>
                  <a:cs typeface="Arial Unicode MS" pitchFamily="34" charset="-128"/>
                </a:rPr>
                <a:t>, list of kings is </a:t>
              </a:r>
            </a:p>
            <a:p>
              <a:r>
                <a:rPr lang="en-US" sz="1200" dirty="0" smtClean="0">
                  <a:latin typeface="Arial Unicode MS" pitchFamily="34" charset="-128"/>
                  <a:ea typeface="Arial Unicode MS" pitchFamily="34" charset="-128"/>
                  <a:cs typeface="Arial Unicode MS" pitchFamily="34" charset="-128"/>
                </a:rPr>
                <a:t>scanty. That gives 52 kings from </a:t>
              </a:r>
              <a:r>
                <a:rPr lang="en-US" sz="1200" i="1" dirty="0" err="1" smtClean="0">
                  <a:latin typeface="Arial Unicode MS" pitchFamily="34" charset="-128"/>
                  <a:ea typeface="Arial Unicode MS" pitchFamily="34" charset="-128"/>
                  <a:cs typeface="Arial Unicode MS" pitchFamily="34" charset="-128"/>
                </a:rPr>
                <a:t>Svāyambhuva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to </a:t>
              </a:r>
              <a:r>
                <a:rPr lang="en-US" sz="1200" i="1" dirty="0" err="1" smtClean="0">
                  <a:latin typeface="Arial Unicode MS" pitchFamily="34" charset="-128"/>
                  <a:ea typeface="Arial Unicode MS" pitchFamily="34" charset="-128"/>
                  <a:cs typeface="Arial Unicode MS" pitchFamily="34" charset="-128"/>
                </a:rPr>
                <a:t>Chākśuşa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and then 12 kings up to </a:t>
              </a:r>
              <a:r>
                <a:rPr lang="en-US" sz="1200" i="1" dirty="0" err="1" smtClean="0">
                  <a:latin typeface="Arial Unicode MS" pitchFamily="34" charset="-128"/>
                  <a:ea typeface="Arial Unicode MS" pitchFamily="34" charset="-128"/>
                  <a:cs typeface="Arial Unicode MS" pitchFamily="34" charset="-128"/>
                </a:rPr>
                <a:t>Vaivasvata</a:t>
              </a:r>
              <a:r>
                <a:rPr lang="en-US" sz="1200" i="1" dirty="0" smtClean="0">
                  <a:latin typeface="Arial Unicode MS" pitchFamily="34" charset="-128"/>
                  <a:ea typeface="Arial Unicode MS" pitchFamily="34" charset="-128"/>
                  <a:cs typeface="Arial Unicode MS" pitchFamily="34" charset="-128"/>
                </a:rPr>
                <a:t> Manu. </a:t>
              </a:r>
            </a:p>
            <a:p>
              <a:r>
                <a:rPr lang="en-US" sz="1200" i="1" dirty="0" err="1" smtClean="0">
                  <a:latin typeface="Arial Unicode MS" pitchFamily="34" charset="-128"/>
                  <a:ea typeface="Arial Unicode MS" pitchFamily="34" charset="-128"/>
                  <a:cs typeface="Arial Unicode MS" pitchFamily="34" charset="-128"/>
                </a:rPr>
                <a:t>Kaśyapa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influence is for 5 generations from</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Chākśuşa</a:t>
              </a:r>
              <a:r>
                <a:rPr lang="en-US" sz="1200" i="1" dirty="0" smtClean="0">
                  <a:latin typeface="Arial Unicode MS" pitchFamily="34" charset="-128"/>
                  <a:ea typeface="Arial Unicode MS" pitchFamily="34" charset="-128"/>
                  <a:cs typeface="Arial Unicode MS" pitchFamily="34" charset="-128"/>
                </a:rPr>
                <a:t> Manu </a:t>
              </a:r>
              <a:r>
                <a:rPr lang="en-US" sz="1200" dirty="0" smtClean="0">
                  <a:latin typeface="Arial Unicode MS" pitchFamily="34" charset="-128"/>
                  <a:ea typeface="Arial Unicode MS" pitchFamily="34" charset="-128"/>
                  <a:cs typeface="Arial Unicode MS" pitchFamily="34" charset="-128"/>
                </a:rPr>
                <a:t>to </a:t>
              </a:r>
              <a:r>
                <a:rPr lang="en-US" sz="1200" i="1" dirty="0" err="1" smtClean="0">
                  <a:latin typeface="Arial Unicode MS" pitchFamily="34" charset="-128"/>
                  <a:ea typeface="Arial Unicode MS" pitchFamily="34" charset="-128"/>
                  <a:cs typeface="Arial Unicode MS" pitchFamily="34" charset="-128"/>
                </a:rPr>
                <a:t>Pŗthu</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between them came</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Vŗ</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Anga</a:t>
              </a:r>
              <a:r>
                <a:rPr lang="en-US" sz="1200" i="1" dirty="0" smtClean="0">
                  <a:latin typeface="Arial Unicode MS" pitchFamily="34" charset="-128"/>
                  <a:ea typeface="Arial Unicode MS" pitchFamily="34" charset="-128"/>
                  <a:cs typeface="Arial Unicode MS" pitchFamily="34" charset="-128"/>
                </a:rPr>
                <a:t>, Vena.</a:t>
              </a:r>
              <a:endParaRPr lang="en-IN" sz="1200" dirty="0" smtClean="0">
                <a:latin typeface="Arial Unicode MS" pitchFamily="34" charset="-128"/>
                <a:ea typeface="Arial Unicode MS" pitchFamily="34" charset="-128"/>
                <a:cs typeface="Arial Unicode MS" pitchFamily="34" charset="-128"/>
              </a:endParaRPr>
            </a:p>
            <a:p>
              <a:r>
                <a:rPr lang="en-US" sz="1200" i="1" dirty="0" err="1" smtClean="0">
                  <a:latin typeface="Arial Unicode MS" pitchFamily="34" charset="-128"/>
                  <a:ea typeface="Arial Unicode MS" pitchFamily="34" charset="-128"/>
                  <a:cs typeface="Arial Unicode MS" pitchFamily="34" charset="-128"/>
                </a:rPr>
                <a:t>Svāyambhuva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Chākśuşa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Vaivasvata</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                                40 generations                                12 generations</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52 generations (incomplete list) = 15,120 years.</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1 generation = 15,120  52 = 290 years.</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Period of</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Kaśyapa</a:t>
              </a:r>
              <a:r>
                <a:rPr lang="en-US" sz="1200" dirty="0" smtClean="0">
                  <a:latin typeface="Arial Unicode MS" pitchFamily="34" charset="-128"/>
                  <a:ea typeface="Arial Unicode MS" pitchFamily="34" charset="-128"/>
                  <a:cs typeface="Arial Unicode MS" pitchFamily="34" charset="-128"/>
                </a:rPr>
                <a:t> and </a:t>
              </a:r>
              <a:r>
                <a:rPr lang="en-US" sz="1200" i="1" dirty="0" err="1" smtClean="0">
                  <a:latin typeface="Arial Unicode MS" pitchFamily="34" charset="-128"/>
                  <a:ea typeface="Arial Unicode MS" pitchFamily="34" charset="-128"/>
                  <a:cs typeface="Arial Unicode MS" pitchFamily="34" charset="-128"/>
                </a:rPr>
                <a:t>Chākśuşa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 29102(</a:t>
              </a:r>
              <a:r>
                <a:rPr lang="en-US" sz="1200" i="1" dirty="0" err="1" smtClean="0">
                  <a:latin typeface="Arial Unicode MS" pitchFamily="34" charset="-128"/>
                  <a:ea typeface="Arial Unicode MS" pitchFamily="34" charset="-128"/>
                  <a:cs typeface="Arial Unicode MS" pitchFamily="34" charset="-128"/>
                </a:rPr>
                <a:t>Svāyambhuva</a:t>
              </a:r>
              <a:r>
                <a:rPr lang="en-US" sz="1200" dirty="0" smtClean="0">
                  <a:latin typeface="Arial Unicode MS" pitchFamily="34" charset="-128"/>
                  <a:ea typeface="Arial Unicode MS" pitchFamily="34" charset="-128"/>
                  <a:cs typeface="Arial Unicode MS" pitchFamily="34" charset="-128"/>
                </a:rPr>
                <a:t>) - 40 x 290 = 17,500 BC.</a:t>
              </a:r>
              <a:endParaRPr lang="en-IN" sz="1200" dirty="0" smtClean="0">
                <a:latin typeface="Arial Unicode MS" pitchFamily="34" charset="-128"/>
                <a:ea typeface="Arial Unicode MS" pitchFamily="34" charset="-128"/>
                <a:cs typeface="Arial Unicode MS" pitchFamily="34" charset="-128"/>
              </a:endParaRPr>
            </a:p>
            <a:p>
              <a:r>
                <a:rPr lang="en-US" sz="1200" i="1" dirty="0" err="1" smtClean="0">
                  <a:latin typeface="Arial Unicode MS" pitchFamily="34" charset="-128"/>
                  <a:ea typeface="Arial Unicode MS" pitchFamily="34" charset="-128"/>
                  <a:cs typeface="Arial Unicode MS" pitchFamily="34" charset="-128"/>
                </a:rPr>
                <a:t>Pŗthu</a:t>
              </a:r>
              <a:r>
                <a:rPr lang="en-US" sz="1200" dirty="0" smtClean="0">
                  <a:latin typeface="Arial Unicode MS" pitchFamily="34" charset="-128"/>
                  <a:ea typeface="Arial Unicode MS" pitchFamily="34" charset="-128"/>
                  <a:cs typeface="Arial Unicode MS" pitchFamily="34" charset="-128"/>
                </a:rPr>
                <a:t> period = 17,500 – 5 x 290 = 16,050 BC.</a:t>
              </a:r>
              <a:r>
                <a:rPr lang="en-US" sz="1200" dirty="0" smtClean="0"/>
                <a:t> Thus, </a:t>
              </a:r>
              <a:r>
                <a:rPr lang="en-US" sz="1200" i="1" dirty="0" err="1" smtClean="0"/>
                <a:t>Kaśyapa</a:t>
              </a:r>
              <a:r>
                <a:rPr lang="en-US" sz="1200" dirty="0" smtClean="0"/>
                <a:t> period is from 17,500 to 16,050 BC. It may be noted that </a:t>
              </a:r>
            </a:p>
            <a:p>
              <a:r>
                <a:rPr lang="en-US" sz="1200" dirty="0" smtClean="0"/>
                <a:t>Institute of</a:t>
              </a:r>
              <a:r>
                <a:rPr lang="en-US" sz="1200" i="1" dirty="0" smtClean="0"/>
                <a:t> </a:t>
              </a:r>
              <a:r>
                <a:rPr lang="en-US" sz="1200" i="1" dirty="0" err="1" smtClean="0"/>
                <a:t>Brahmā</a:t>
              </a:r>
              <a:r>
                <a:rPr lang="en-US" sz="1200" dirty="0" smtClean="0"/>
                <a:t> from </a:t>
              </a:r>
              <a:r>
                <a:rPr lang="en-US" sz="1200" i="1" dirty="0" err="1" smtClean="0"/>
                <a:t>Svāyambhuva</a:t>
              </a:r>
              <a:r>
                <a:rPr lang="en-US" sz="1200" dirty="0" smtClean="0"/>
                <a:t> </a:t>
              </a:r>
              <a:r>
                <a:rPr lang="en-US" sz="1200" i="1" dirty="0" smtClean="0"/>
                <a:t>Manu</a:t>
              </a:r>
              <a:r>
                <a:rPr lang="en-US" sz="1200" dirty="0" smtClean="0"/>
                <a:t> continued till glacial ice period in 20,000 BC. Then, it was revived by </a:t>
              </a:r>
              <a:r>
                <a:rPr lang="en-US" sz="1200" i="1" dirty="0" err="1" smtClean="0"/>
                <a:t>Kaśyapa</a:t>
              </a:r>
              <a:r>
                <a:rPr lang="en-US" sz="1200" i="1" dirty="0" smtClean="0"/>
                <a:t>.</a:t>
              </a:r>
              <a:r>
                <a:rPr lang="en-US" sz="1200" dirty="0" smtClean="0"/>
                <a:t> </a:t>
              </a:r>
            </a:p>
            <a:p>
              <a:r>
                <a:rPr lang="en-US" sz="1200" dirty="0" smtClean="0"/>
                <a:t>After that, period of each </a:t>
              </a:r>
              <a:r>
                <a:rPr lang="en-US" sz="1200" i="1" dirty="0" err="1" smtClean="0"/>
                <a:t>Vyāsa</a:t>
              </a:r>
              <a:r>
                <a:rPr lang="en-US" sz="1200" dirty="0" smtClean="0"/>
                <a:t> till </a:t>
              </a:r>
              <a:r>
                <a:rPr lang="en-US" sz="1200" i="1" dirty="0" err="1" smtClean="0"/>
                <a:t>Ŗşabhadeva</a:t>
              </a:r>
              <a:r>
                <a:rPr lang="en-US" sz="1200" dirty="0" smtClean="0"/>
                <a:t> can be taken as 2 </a:t>
              </a:r>
              <a:r>
                <a:rPr lang="en-US" sz="1200" i="1" dirty="0" err="1" smtClean="0"/>
                <a:t>parivarta</a:t>
              </a:r>
              <a:r>
                <a:rPr lang="en-US" sz="1200" dirty="0" smtClean="0"/>
                <a:t> = 720 years. Period of 6th</a:t>
              </a:r>
              <a:r>
                <a:rPr lang="en-US" sz="1200" i="1" dirty="0" smtClean="0"/>
                <a:t>Vaivasvata-Yama</a:t>
              </a:r>
              <a:r>
                <a:rPr lang="en-US" sz="1200" dirty="0" smtClean="0"/>
                <a:t> is </a:t>
              </a:r>
            </a:p>
            <a:p>
              <a:r>
                <a:rPr lang="en-US" sz="1200" dirty="0" smtClean="0"/>
                <a:t>taken as 4 </a:t>
              </a:r>
              <a:r>
                <a:rPr lang="en-US" sz="1200" i="1" dirty="0" err="1" smtClean="0"/>
                <a:t>parivarta</a:t>
              </a:r>
              <a:r>
                <a:rPr lang="en-US" sz="1200" dirty="0" smtClean="0"/>
                <a:t> = 1440 years as there was deluge in his period. After </a:t>
              </a:r>
              <a:r>
                <a:rPr lang="en-US" sz="1200" i="1" dirty="0" err="1" smtClean="0"/>
                <a:t>Ŗşabhadeva</a:t>
              </a:r>
              <a:r>
                <a:rPr lang="en-US" sz="1200" dirty="0" smtClean="0"/>
                <a:t>, period of all </a:t>
              </a:r>
              <a:r>
                <a:rPr lang="en-US" sz="1200" i="1" dirty="0" err="1" smtClean="0"/>
                <a:t>Vyāsa</a:t>
              </a:r>
              <a:r>
                <a:rPr lang="en-US" sz="1200" dirty="0" smtClean="0"/>
                <a:t> is taken as</a:t>
              </a:r>
            </a:p>
            <a:p>
              <a:r>
                <a:rPr lang="en-US" sz="1200" dirty="0" smtClean="0"/>
                <a:t> 1</a:t>
              </a:r>
              <a:r>
                <a:rPr lang="en-US" sz="1200" i="1" dirty="0" smtClean="0"/>
                <a:t> </a:t>
              </a:r>
              <a:r>
                <a:rPr lang="en-US" sz="1200" i="1" dirty="0" err="1" smtClean="0"/>
                <a:t>parivarta</a:t>
              </a:r>
              <a:r>
                <a:rPr lang="en-US" sz="1200" dirty="0" smtClean="0"/>
                <a:t> = 360 years.</a:t>
              </a:r>
              <a:endParaRPr lang="en-IN" sz="1200" dirty="0" smtClean="0"/>
            </a:p>
            <a:p>
              <a:endParaRPr lang="en-IN" sz="1200"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3200400" y="228600"/>
              <a:ext cx="1866217" cy="307777"/>
            </a:xfrm>
            <a:prstGeom prst="rect">
              <a:avLst/>
            </a:prstGeom>
            <a:noFill/>
          </p:spPr>
          <p:txBody>
            <a:bodyPr wrap="none" rtlCol="0">
              <a:spAutoFit/>
            </a:bodyPr>
            <a:lstStyle/>
            <a:p>
              <a:r>
                <a:rPr lang="en-US" sz="1400" b="1" i="1" dirty="0" err="1" smtClean="0">
                  <a:latin typeface="Arial Unicode MS" pitchFamily="34" charset="-128"/>
                  <a:ea typeface="Arial Unicode MS" pitchFamily="34" charset="-128"/>
                  <a:cs typeface="Arial Unicode MS" pitchFamily="34" charset="-128"/>
                </a:rPr>
                <a:t>Kaśyapa</a:t>
              </a:r>
              <a:r>
                <a:rPr lang="en-US" sz="1400" b="1" dirty="0" smtClean="0">
                  <a:latin typeface="Arial Unicode MS" pitchFamily="34" charset="-128"/>
                  <a:ea typeface="Arial Unicode MS" pitchFamily="34" charset="-128"/>
                  <a:cs typeface="Arial Unicode MS" pitchFamily="34" charset="-128"/>
                </a:rPr>
                <a:t>, and </a:t>
              </a:r>
              <a:r>
                <a:rPr lang="en-US" sz="1400" b="1" i="1" dirty="0" smtClean="0">
                  <a:latin typeface="Arial Unicode MS" pitchFamily="34" charset="-128"/>
                  <a:ea typeface="Arial Unicode MS" pitchFamily="34" charset="-128"/>
                  <a:cs typeface="Arial Unicode MS" pitchFamily="34" charset="-128"/>
                </a:rPr>
                <a:t>Manus</a:t>
              </a:r>
              <a:endParaRPr lang="en-IN" dirty="0"/>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33400" y="228600"/>
            <a:ext cx="8464177" cy="5380137"/>
            <a:chOff x="533400" y="228600"/>
            <a:chExt cx="8464177" cy="5380137"/>
          </a:xfrm>
        </p:grpSpPr>
        <p:sp>
          <p:nvSpPr>
            <p:cNvPr id="2" name="TextBox 1"/>
            <p:cNvSpPr txBox="1"/>
            <p:nvPr/>
          </p:nvSpPr>
          <p:spPr>
            <a:xfrm>
              <a:off x="533400" y="838200"/>
              <a:ext cx="8464177" cy="4770537"/>
            </a:xfrm>
            <a:prstGeom prst="rect">
              <a:avLst/>
            </a:prstGeom>
            <a:noFill/>
          </p:spPr>
          <p:txBody>
            <a:bodyPr wrap="none" rtlCol="0">
              <a:spAutoFit/>
            </a:bodyPr>
            <a:lstStyle/>
            <a:p>
              <a:r>
                <a:rPr lang="en-US" sz="1600" dirty="0" smtClean="0">
                  <a:latin typeface="Arial Unicode MS" pitchFamily="34" charset="-128"/>
                  <a:ea typeface="Arial Unicode MS" pitchFamily="34" charset="-128"/>
                  <a:cs typeface="Arial Unicode MS" pitchFamily="34" charset="-128"/>
                </a:rPr>
                <a:t>Jain scriptures are unanimous that </a:t>
              </a:r>
              <a:r>
                <a:rPr lang="en-US" sz="1600" i="1" dirty="0" err="1" smtClean="0">
                  <a:latin typeface="Arial Unicode MS" pitchFamily="34" charset="-128"/>
                  <a:ea typeface="Arial Unicode MS" pitchFamily="34" charset="-128"/>
                  <a:cs typeface="Arial Unicode MS" pitchFamily="34" charset="-128"/>
                </a:rPr>
                <a:t>Mahāvīra</a:t>
              </a:r>
              <a:r>
                <a:rPr lang="en-US" sz="1600" dirty="0" smtClean="0">
                  <a:latin typeface="Arial Unicode MS" pitchFamily="34" charset="-128"/>
                  <a:ea typeface="Arial Unicode MS" pitchFamily="34" charset="-128"/>
                  <a:cs typeface="Arial Unicode MS" pitchFamily="34" charset="-128"/>
                </a:rPr>
                <a:t> was at the end of </a:t>
              </a:r>
              <a:r>
                <a:rPr lang="en-US" sz="1600" i="1" dirty="0" err="1" smtClean="0">
                  <a:latin typeface="Arial Unicode MS" pitchFamily="34" charset="-128"/>
                  <a:ea typeface="Arial Unicode MS" pitchFamily="34" charset="-128"/>
                  <a:cs typeface="Arial Unicode MS" pitchFamily="34" charset="-128"/>
                </a:rPr>
                <a:t>avasarpiņī</a:t>
              </a:r>
              <a:r>
                <a:rPr lang="en-US" sz="1600" dirty="0" smtClean="0">
                  <a:latin typeface="Arial Unicode MS" pitchFamily="34" charset="-128"/>
                  <a:ea typeface="Arial Unicode MS" pitchFamily="34" charset="-128"/>
                  <a:cs typeface="Arial Unicode MS" pitchFamily="34" charset="-128"/>
                </a:rPr>
                <a:t> , thus he has </a:t>
              </a:r>
            </a:p>
            <a:p>
              <a:r>
                <a:rPr lang="en-US" sz="1600" dirty="0" smtClean="0">
                  <a:latin typeface="Arial Unicode MS" pitchFamily="34" charset="-128"/>
                  <a:ea typeface="Arial Unicode MS" pitchFamily="34" charset="-128"/>
                  <a:cs typeface="Arial Unicode MS" pitchFamily="34" charset="-128"/>
                </a:rPr>
                <a:t>to be before 1902 BC. The horoscope given in astrology book tallies with the date </a:t>
              </a:r>
            </a:p>
            <a:p>
              <a:r>
                <a:rPr lang="en-US" sz="1600" dirty="0" smtClean="0">
                  <a:latin typeface="Arial Unicode MS" pitchFamily="34" charset="-128"/>
                  <a:ea typeface="Arial Unicode MS" pitchFamily="34" charset="-128"/>
                  <a:cs typeface="Arial Unicode MS" pitchFamily="34" charset="-128"/>
                </a:rPr>
                <a:t>11-3-1905 BC which was </a:t>
              </a:r>
              <a:r>
                <a:rPr lang="en-US" sz="1600" i="1" dirty="0" err="1" smtClean="0">
                  <a:latin typeface="Arial Unicode MS" pitchFamily="34" charset="-128"/>
                  <a:ea typeface="Arial Unicode MS" pitchFamily="34" charset="-128"/>
                  <a:cs typeface="Arial Unicode MS" pitchFamily="34" charset="-128"/>
                </a:rPr>
                <a:t>Chaitra</a:t>
              </a:r>
              <a:r>
                <a:rPr lang="en-US" sz="1600"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śukla</a:t>
              </a:r>
              <a:r>
                <a:rPr lang="en-US" sz="1600" dirty="0" smtClean="0">
                  <a:latin typeface="Arial Unicode MS" pitchFamily="34" charset="-128"/>
                  <a:ea typeface="Arial Unicode MS" pitchFamily="34" charset="-128"/>
                  <a:cs typeface="Arial Unicode MS" pitchFamily="34" charset="-128"/>
                </a:rPr>
                <a:t> 13th</a:t>
              </a:r>
              <a:r>
                <a:rPr lang="en-US" sz="1600" b="1" dirty="0" smtClean="0">
                  <a:latin typeface="Arial Unicode MS" pitchFamily="34" charset="-128"/>
                  <a:ea typeface="Arial Unicode MS" pitchFamily="34" charset="-128"/>
                  <a:cs typeface="Arial Unicode MS" pitchFamily="34" charset="-128"/>
                </a:rPr>
                <a:t>. </a:t>
              </a:r>
              <a:endParaRPr lang="en-IN" sz="1600" dirty="0" smtClean="0">
                <a:latin typeface="Arial Unicode MS" pitchFamily="34" charset="-128"/>
                <a:ea typeface="Arial Unicode MS" pitchFamily="34" charset="-128"/>
                <a:cs typeface="Arial Unicode MS" pitchFamily="34" charset="-128"/>
              </a:endParaRPr>
            </a:p>
            <a:p>
              <a:r>
                <a:rPr lang="en-US" sz="1600" b="1" dirty="0" smtClean="0">
                  <a:latin typeface="Arial Unicode MS" pitchFamily="34" charset="-128"/>
                  <a:ea typeface="Arial Unicode MS" pitchFamily="34" charset="-128"/>
                  <a:cs typeface="Arial Unicode MS" pitchFamily="34" charset="-128"/>
                </a:rPr>
                <a:t>     </a:t>
              </a:r>
              <a:r>
                <a:rPr lang="en-US" sz="1600" dirty="0" smtClean="0">
                  <a:latin typeface="Arial Unicode MS" pitchFamily="34" charset="-128"/>
                  <a:ea typeface="Arial Unicode MS" pitchFamily="34" charset="-128"/>
                  <a:cs typeface="Arial Unicode MS" pitchFamily="34" charset="-128"/>
                </a:rPr>
                <a:t>Date of </a:t>
              </a:r>
              <a:r>
                <a:rPr lang="en-US" sz="1600" i="1" dirty="0" err="1" smtClean="0">
                  <a:latin typeface="Arial Unicode MS" pitchFamily="34" charset="-128"/>
                  <a:ea typeface="Arial Unicode MS" pitchFamily="34" charset="-128"/>
                  <a:cs typeface="Arial Unicode MS" pitchFamily="34" charset="-128"/>
                </a:rPr>
                <a:t>Siddhārtha</a:t>
              </a:r>
              <a:r>
                <a:rPr lang="en-US" sz="1600" i="1" dirty="0" smtClean="0">
                  <a:latin typeface="Arial Unicode MS" pitchFamily="34" charset="-128"/>
                  <a:ea typeface="Arial Unicode MS" pitchFamily="34" charset="-128"/>
                  <a:cs typeface="Arial Unicode MS" pitchFamily="34" charset="-128"/>
                </a:rPr>
                <a:t> Buddha</a:t>
              </a:r>
              <a:r>
                <a:rPr lang="en-US" sz="1600" dirty="0" smtClean="0">
                  <a:latin typeface="Arial Unicode MS" pitchFamily="34" charset="-128"/>
                  <a:ea typeface="Arial Unicode MS" pitchFamily="34" charset="-128"/>
                  <a:cs typeface="Arial Unicode MS" pitchFamily="34" charset="-128"/>
                </a:rPr>
                <a:t> is known more accurately-Birth 31-3-1886 BC, </a:t>
              </a:r>
              <a:r>
                <a:rPr lang="en-US" sz="1600" i="1" dirty="0" err="1" smtClean="0">
                  <a:latin typeface="Arial Unicode MS" pitchFamily="34" charset="-128"/>
                  <a:ea typeface="Arial Unicode MS" pitchFamily="34" charset="-128"/>
                  <a:cs typeface="Arial Unicode MS" pitchFamily="34" charset="-128"/>
                </a:rPr>
                <a:t>Vaiśākha</a:t>
              </a:r>
              <a:r>
                <a:rPr lang="en-US" sz="1600" i="1" dirty="0" smtClean="0">
                  <a:latin typeface="Arial Unicode MS" pitchFamily="34" charset="-128"/>
                  <a:ea typeface="Arial Unicode MS" pitchFamily="34" charset="-128"/>
                  <a:cs typeface="Arial Unicode MS" pitchFamily="34" charset="-128"/>
                </a:rPr>
                <a:t> </a:t>
              </a:r>
            </a:p>
            <a:p>
              <a:r>
                <a:rPr lang="en-US" sz="1600" i="1" dirty="0" err="1" smtClean="0">
                  <a:latin typeface="Arial Unicode MS" pitchFamily="34" charset="-128"/>
                  <a:ea typeface="Arial Unicode MS" pitchFamily="34" charset="-128"/>
                  <a:cs typeface="Arial Unicode MS" pitchFamily="34" charset="-128"/>
                </a:rPr>
                <a:t>śukla</a:t>
              </a:r>
              <a:r>
                <a:rPr lang="en-US" sz="1600" dirty="0" smtClean="0">
                  <a:latin typeface="Arial Unicode MS" pitchFamily="34" charset="-128"/>
                  <a:ea typeface="Arial Unicode MS" pitchFamily="34" charset="-128"/>
                  <a:cs typeface="Arial Unicode MS" pitchFamily="34" charset="-128"/>
                </a:rPr>
                <a:t> 15th, i.e. </a:t>
              </a:r>
              <a:r>
                <a:rPr lang="en-US" sz="1600" i="1" dirty="0" err="1" smtClean="0">
                  <a:latin typeface="Arial Unicode MS" pitchFamily="34" charset="-128"/>
                  <a:ea typeface="Arial Unicode MS" pitchFamily="34" charset="-128"/>
                  <a:cs typeface="Arial Unicode MS" pitchFamily="34" charset="-128"/>
                </a:rPr>
                <a:t>pūrņimā</a:t>
              </a:r>
              <a:r>
                <a:rPr lang="en-US" sz="1600" i="1" dirty="0" smtClean="0">
                  <a:latin typeface="Arial Unicode MS" pitchFamily="34" charset="-128"/>
                  <a:ea typeface="Arial Unicode MS" pitchFamily="34" charset="-128"/>
                  <a:cs typeface="Arial Unicode MS" pitchFamily="34" charset="-128"/>
                </a:rPr>
                <a:t> </a:t>
              </a:r>
              <a:r>
                <a:rPr lang="en-US" sz="1600" dirty="0" smtClean="0">
                  <a:latin typeface="Arial Unicode MS" pitchFamily="34" charset="-128"/>
                  <a:ea typeface="Arial Unicode MS" pitchFamily="34" charset="-128"/>
                  <a:cs typeface="Arial Unicode MS" pitchFamily="34" charset="-128"/>
                </a:rPr>
                <a:t>till 5-24 </a:t>
              </a:r>
              <a:r>
                <a:rPr lang="en-US" sz="1600" i="1" dirty="0" err="1" smtClean="0">
                  <a:latin typeface="Arial Unicode MS" pitchFamily="34" charset="-128"/>
                  <a:ea typeface="Arial Unicode MS" pitchFamily="34" charset="-128"/>
                  <a:cs typeface="Arial Unicode MS" pitchFamily="34" charset="-128"/>
                </a:rPr>
                <a:t>ghaţī</a:t>
              </a:r>
              <a:r>
                <a:rPr lang="en-US" sz="1600" dirty="0" smtClean="0">
                  <a:latin typeface="Arial Unicode MS" pitchFamily="34" charset="-128"/>
                  <a:ea typeface="Arial Unicode MS" pitchFamily="34" charset="-128"/>
                  <a:cs typeface="Arial Unicode MS" pitchFamily="34" charset="-128"/>
                </a:rPr>
                <a:t>.  Departure for </a:t>
              </a:r>
              <a:r>
                <a:rPr lang="en-US" sz="1600" i="1" dirty="0" smtClean="0">
                  <a:latin typeface="Arial Unicode MS" pitchFamily="34" charset="-128"/>
                  <a:ea typeface="Arial Unicode MS" pitchFamily="34" charset="-128"/>
                  <a:cs typeface="Arial Unicode MS" pitchFamily="34" charset="-128"/>
                </a:rPr>
                <a:t>Kapilavastu</a:t>
              </a:r>
              <a:r>
                <a:rPr lang="en-US" sz="1600" dirty="0" smtClean="0">
                  <a:latin typeface="Arial Unicode MS" pitchFamily="34" charset="-128"/>
                  <a:ea typeface="Arial Unicode MS" pitchFamily="34" charset="-128"/>
                  <a:cs typeface="Arial Unicode MS" pitchFamily="34" charset="-128"/>
                </a:rPr>
                <a:t>-29-5-1859 BC, Sunday,</a:t>
              </a:r>
            </a:p>
            <a:p>
              <a:r>
                <a:rPr lang="en-US" sz="1600"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āşāɖha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śukla</a:t>
              </a:r>
              <a:r>
                <a:rPr lang="en-US" sz="1600" dirty="0" smtClean="0">
                  <a:latin typeface="Arial Unicode MS" pitchFamily="34" charset="-128"/>
                  <a:ea typeface="Arial Unicode MS" pitchFamily="34" charset="-128"/>
                  <a:cs typeface="Arial Unicode MS" pitchFamily="34" charset="-128"/>
                </a:rPr>
                <a:t> 15. Achieving </a:t>
              </a:r>
              <a:r>
                <a:rPr lang="en-US" sz="1600" i="1" dirty="0" smtClean="0">
                  <a:latin typeface="Arial Unicode MS" pitchFamily="34" charset="-128"/>
                  <a:ea typeface="Arial Unicode MS" pitchFamily="34" charset="-128"/>
                  <a:cs typeface="Arial Unicode MS" pitchFamily="34" charset="-128"/>
                </a:rPr>
                <a:t>Buddha  </a:t>
              </a:r>
              <a:r>
                <a:rPr lang="en-US" sz="1600" dirty="0" smtClean="0">
                  <a:latin typeface="Arial Unicode MS" pitchFamily="34" charset="-128"/>
                  <a:ea typeface="Arial Unicode MS" pitchFamily="34" charset="-128"/>
                  <a:cs typeface="Arial Unicode MS" pitchFamily="34" charset="-128"/>
                </a:rPr>
                <a:t>stage-3-4-1851 BC, </a:t>
              </a:r>
              <a:r>
                <a:rPr lang="en-US" sz="1600" i="1" dirty="0" err="1" smtClean="0">
                  <a:latin typeface="Arial Unicode MS" pitchFamily="34" charset="-128"/>
                  <a:ea typeface="Arial Unicode MS" pitchFamily="34" charset="-128"/>
                  <a:cs typeface="Arial Unicode MS" pitchFamily="34" charset="-128"/>
                </a:rPr>
                <a:t>Vaiśākha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pūrņimā</a:t>
              </a:r>
              <a:r>
                <a:rPr lang="en-US" sz="1600" i="1" dirty="0" smtClean="0">
                  <a:latin typeface="Arial Unicode MS" pitchFamily="34" charset="-128"/>
                  <a:ea typeface="Arial Unicode MS" pitchFamily="34" charset="-128"/>
                  <a:cs typeface="Arial Unicode MS" pitchFamily="34" charset="-128"/>
                </a:rPr>
                <a:t> </a:t>
              </a:r>
              <a:r>
                <a:rPr lang="en-US" sz="1600" dirty="0" smtClean="0">
                  <a:latin typeface="Arial Unicode MS" pitchFamily="34" charset="-128"/>
                  <a:ea typeface="Arial Unicode MS" pitchFamily="34" charset="-128"/>
                  <a:cs typeface="Arial Unicode MS" pitchFamily="34" charset="-128"/>
                </a:rPr>
                <a:t>till 11 </a:t>
              </a:r>
              <a:r>
                <a:rPr lang="en-US" sz="1600" i="1" dirty="0" err="1" smtClean="0">
                  <a:latin typeface="Arial Unicode MS" pitchFamily="34" charset="-128"/>
                  <a:ea typeface="Arial Unicode MS" pitchFamily="34" charset="-128"/>
                  <a:cs typeface="Arial Unicode MS" pitchFamily="34" charset="-128"/>
                </a:rPr>
                <a:t>ghaţī</a:t>
              </a:r>
              <a:r>
                <a:rPr lang="en-US" sz="1600" dirty="0" smtClean="0">
                  <a:latin typeface="Arial Unicode MS" pitchFamily="34" charset="-128"/>
                  <a:ea typeface="Arial Unicode MS" pitchFamily="34" charset="-128"/>
                  <a:cs typeface="Arial Unicode MS" pitchFamily="34" charset="-128"/>
                </a:rPr>
                <a:t> </a:t>
              </a:r>
            </a:p>
            <a:p>
              <a:r>
                <a:rPr lang="en-US" sz="1600" dirty="0" smtClean="0">
                  <a:latin typeface="Arial Unicode MS" pitchFamily="34" charset="-128"/>
                  <a:ea typeface="Arial Unicode MS" pitchFamily="34" charset="-128"/>
                  <a:cs typeface="Arial Unicode MS" pitchFamily="34" charset="-128"/>
                </a:rPr>
                <a:t> before sunrise. Death of his </a:t>
              </a:r>
              <a:r>
                <a:rPr lang="en-US" sz="1600" dirty="0" err="1" smtClean="0">
                  <a:latin typeface="Arial Unicode MS" pitchFamily="34" charset="-128"/>
                  <a:ea typeface="Arial Unicode MS" pitchFamily="34" charset="-128"/>
                  <a:cs typeface="Arial Unicode MS" pitchFamily="34" charset="-128"/>
                </a:rPr>
                <a:t>father</a:t>
              </a:r>
              <a:r>
                <a:rPr lang="en-US" sz="1600" i="1" dirty="0" err="1" smtClean="0">
                  <a:latin typeface="Arial Unicode MS" pitchFamily="34" charset="-128"/>
                  <a:ea typeface="Arial Unicode MS" pitchFamily="34" charset="-128"/>
                  <a:cs typeface="Arial Unicode MS" pitchFamily="34" charset="-128"/>
                </a:rPr>
                <a:t>Śuddhodana</a:t>
              </a:r>
              <a:r>
                <a:rPr lang="en-US" sz="1600" dirty="0" smtClean="0">
                  <a:latin typeface="Arial Unicode MS" pitchFamily="34" charset="-128"/>
                  <a:ea typeface="Arial Unicode MS" pitchFamily="34" charset="-128"/>
                  <a:cs typeface="Arial Unicode MS" pitchFamily="34" charset="-128"/>
                </a:rPr>
                <a:t> 25-6-1848, </a:t>
              </a:r>
              <a:r>
                <a:rPr lang="en-US" sz="1600" i="1" dirty="0" err="1" smtClean="0">
                  <a:latin typeface="Arial Unicode MS" pitchFamily="34" charset="-128"/>
                  <a:ea typeface="Arial Unicode MS" pitchFamily="34" charset="-128"/>
                  <a:cs typeface="Arial Unicode MS" pitchFamily="34" charset="-128"/>
                </a:rPr>
                <a:t>śrāvaņa</a:t>
              </a:r>
              <a:r>
                <a:rPr lang="en-US" sz="1600"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pūrņimā</a:t>
              </a:r>
              <a:r>
                <a:rPr lang="en-US" sz="1600" dirty="0" smtClean="0">
                  <a:latin typeface="Arial Unicode MS" pitchFamily="34" charset="-128"/>
                  <a:ea typeface="Arial Unicode MS" pitchFamily="34" charset="-128"/>
                  <a:cs typeface="Arial Unicode MS" pitchFamily="34" charset="-128"/>
                </a:rPr>
                <a:t>, Saturday. </a:t>
              </a:r>
            </a:p>
            <a:p>
              <a:r>
                <a:rPr lang="en-US" sz="1600" i="1" dirty="0" err="1" smtClean="0">
                  <a:latin typeface="Arial Unicode MS" pitchFamily="34" charset="-128"/>
                  <a:ea typeface="Arial Unicode MS" pitchFamily="34" charset="-128"/>
                  <a:cs typeface="Arial Unicode MS" pitchFamily="34" charset="-128"/>
                </a:rPr>
                <a:t>Nirvāņa</a:t>
              </a:r>
              <a:r>
                <a:rPr lang="en-US" sz="1600" dirty="0" smtClean="0">
                  <a:latin typeface="Arial Unicode MS" pitchFamily="34" charset="-128"/>
                  <a:ea typeface="Arial Unicode MS" pitchFamily="34" charset="-128"/>
                  <a:cs typeface="Arial Unicode MS" pitchFamily="34" charset="-128"/>
                </a:rPr>
                <a:t>  (death) of </a:t>
              </a:r>
              <a:r>
                <a:rPr lang="en-US" sz="1600" i="1" dirty="0" smtClean="0">
                  <a:latin typeface="Arial Unicode MS" pitchFamily="34" charset="-128"/>
                  <a:ea typeface="Arial Unicode MS" pitchFamily="34" charset="-128"/>
                  <a:cs typeface="Arial Unicode MS" pitchFamily="34" charset="-128"/>
                </a:rPr>
                <a:t>Buddha</a:t>
              </a:r>
              <a:r>
                <a:rPr lang="en-US" sz="1600" dirty="0" smtClean="0">
                  <a:latin typeface="Arial Unicode MS" pitchFamily="34" charset="-128"/>
                  <a:ea typeface="Arial Unicode MS" pitchFamily="34" charset="-128"/>
                  <a:cs typeface="Arial Unicode MS" pitchFamily="34" charset="-128"/>
                </a:rPr>
                <a:t>-27-3-1807, Tuesday, </a:t>
              </a:r>
              <a:r>
                <a:rPr lang="en-US" sz="1600" i="1" dirty="0" err="1" smtClean="0">
                  <a:latin typeface="Arial Unicode MS" pitchFamily="34" charset="-128"/>
                  <a:ea typeface="Arial Unicode MS" pitchFamily="34" charset="-128"/>
                  <a:cs typeface="Arial Unicode MS" pitchFamily="34" charset="-128"/>
                </a:rPr>
                <a:t>Vaiśākha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pūrņimā</a:t>
              </a:r>
              <a:r>
                <a:rPr lang="en-US" sz="1600" i="1" dirty="0" smtClean="0">
                  <a:latin typeface="Arial Unicode MS" pitchFamily="34" charset="-128"/>
                  <a:ea typeface="Arial Unicode MS" pitchFamily="34" charset="-128"/>
                  <a:cs typeface="Arial Unicode MS" pitchFamily="34" charset="-128"/>
                </a:rPr>
                <a:t>, </a:t>
              </a:r>
              <a:r>
                <a:rPr lang="en-US" sz="1600" dirty="0" smtClean="0">
                  <a:latin typeface="Arial Unicode MS" pitchFamily="34" charset="-128"/>
                  <a:ea typeface="Arial Unicode MS" pitchFamily="34" charset="-128"/>
                  <a:cs typeface="Arial Unicode MS" pitchFamily="34" charset="-128"/>
                </a:rPr>
                <a:t>slightly before sunrise.</a:t>
              </a:r>
              <a:endParaRPr lang="en-IN" sz="1600" dirty="0" smtClean="0">
                <a:latin typeface="Arial Unicode MS" pitchFamily="34" charset="-128"/>
                <a:ea typeface="Arial Unicode MS" pitchFamily="34" charset="-128"/>
                <a:cs typeface="Arial Unicode MS" pitchFamily="34" charset="-128"/>
              </a:endParaRPr>
            </a:p>
            <a:p>
              <a:r>
                <a:rPr lang="en-US" sz="1600" i="1" dirty="0" err="1" smtClean="0">
                  <a:latin typeface="Arial Unicode MS" pitchFamily="34" charset="-128"/>
                  <a:ea typeface="Arial Unicode MS" pitchFamily="34" charset="-128"/>
                  <a:cs typeface="Arial Unicode MS" pitchFamily="34" charset="-128"/>
                </a:rPr>
                <a:t>Rāma</a:t>
              </a:r>
              <a:r>
                <a:rPr lang="en-US" sz="1600" dirty="0" smtClean="0">
                  <a:latin typeface="Arial Unicode MS" pitchFamily="34" charset="-128"/>
                  <a:ea typeface="Arial Unicode MS" pitchFamily="34" charset="-128"/>
                  <a:cs typeface="Arial Unicode MS" pitchFamily="34" charset="-128"/>
                </a:rPr>
                <a:t> birth at </a:t>
              </a:r>
              <a:r>
                <a:rPr lang="en-US" sz="1600" i="1" dirty="0" err="1" smtClean="0">
                  <a:latin typeface="Arial Unicode MS" pitchFamily="34" charset="-128"/>
                  <a:ea typeface="Arial Unicode MS" pitchFamily="34" charset="-128"/>
                  <a:cs typeface="Arial Unicode MS" pitchFamily="34" charset="-128"/>
                </a:rPr>
                <a:t>Ayodhyā</a:t>
              </a:r>
              <a:r>
                <a:rPr lang="en-US" sz="1600" dirty="0" smtClean="0">
                  <a:latin typeface="Arial Unicode MS" pitchFamily="34" charset="-128"/>
                  <a:ea typeface="Arial Unicode MS" pitchFamily="34" charset="-128"/>
                  <a:cs typeface="Arial Unicode MS" pitchFamily="34" charset="-128"/>
                </a:rPr>
                <a:t> at 81</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24’ east, 26</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48’ north, on 11-2-4433 BC at local time </a:t>
              </a:r>
            </a:p>
            <a:p>
              <a:r>
                <a:rPr lang="en-US" sz="1600" dirty="0" smtClean="0">
                  <a:latin typeface="Arial Unicode MS" pitchFamily="34" charset="-128"/>
                  <a:ea typeface="Arial Unicode MS" pitchFamily="34" charset="-128"/>
                  <a:cs typeface="Arial Unicode MS" pitchFamily="34" charset="-128"/>
                </a:rPr>
                <a:t>10-47-48 h/m/s. </a:t>
              </a:r>
              <a:r>
                <a:rPr lang="en-US" sz="1600" i="1" dirty="0" smtClean="0">
                  <a:latin typeface="Arial Unicode MS" pitchFamily="34" charset="-128"/>
                  <a:ea typeface="Arial Unicode MS" pitchFamily="34" charset="-128"/>
                  <a:cs typeface="Arial Unicode MS" pitchFamily="34" charset="-128"/>
                </a:rPr>
                <a:t>lagna</a:t>
              </a:r>
              <a:r>
                <a:rPr lang="en-US" sz="1600" dirty="0" smtClean="0">
                  <a:latin typeface="Arial Unicode MS" pitchFamily="34" charset="-128"/>
                  <a:ea typeface="Arial Unicode MS" pitchFamily="34" charset="-128"/>
                  <a:cs typeface="Arial Unicode MS" pitchFamily="34" charset="-128"/>
                </a:rPr>
                <a:t>-90</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0’1”, sun-9</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0’0’’, moon-90</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0’1”, mars-298</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0’0”, mercury-21</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0’0”, </a:t>
              </a:r>
            </a:p>
            <a:p>
              <a:r>
                <a:rPr lang="en-US" sz="1600" dirty="0" smtClean="0">
                  <a:latin typeface="Arial Unicode MS" pitchFamily="34" charset="-128"/>
                  <a:ea typeface="Arial Unicode MS" pitchFamily="34" charset="-128"/>
                  <a:cs typeface="Arial Unicode MS" pitchFamily="34" charset="-128"/>
                </a:rPr>
                <a:t>Jupiter- 90</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0’1”, venus-357</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0’0”, Saturn-200</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0’0”, </a:t>
              </a:r>
              <a:r>
                <a:rPr lang="en-US" sz="1600" i="1" dirty="0" smtClean="0">
                  <a:latin typeface="Arial Unicode MS" pitchFamily="34" charset="-128"/>
                  <a:ea typeface="Arial Unicode MS" pitchFamily="34" charset="-128"/>
                  <a:cs typeface="Arial Unicode MS" pitchFamily="34" charset="-128"/>
                </a:rPr>
                <a:t>Rāhu</a:t>
              </a:r>
              <a:r>
                <a:rPr lang="en-US" sz="1600" dirty="0" smtClean="0">
                  <a:latin typeface="Arial Unicode MS" pitchFamily="34" charset="-128"/>
                  <a:ea typeface="Arial Unicode MS" pitchFamily="34" charset="-128"/>
                  <a:cs typeface="Arial Unicode MS" pitchFamily="34" charset="-128"/>
                </a:rPr>
                <a:t>-120</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4’26”, balance in period</a:t>
              </a:r>
            </a:p>
            <a:p>
              <a:r>
                <a:rPr lang="en-US" sz="1600" dirty="0" smtClean="0">
                  <a:latin typeface="Arial Unicode MS" pitchFamily="34" charset="-128"/>
                  <a:ea typeface="Arial Unicode MS" pitchFamily="34" charset="-128"/>
                  <a:cs typeface="Arial Unicode MS" pitchFamily="34" charset="-128"/>
                </a:rPr>
                <a:t> of Jupiter-4 years. </a:t>
              </a:r>
              <a:endParaRPr lang="en-IN" sz="1600" dirty="0" smtClean="0">
                <a:latin typeface="Arial Unicode MS" pitchFamily="34" charset="-128"/>
                <a:ea typeface="Arial Unicode MS" pitchFamily="34" charset="-128"/>
                <a:cs typeface="Arial Unicode MS" pitchFamily="34" charset="-128"/>
              </a:endParaRPr>
            </a:p>
            <a:p>
              <a:r>
                <a:rPr lang="en-US" sz="1600" i="1" dirty="0" err="1" smtClean="0">
                  <a:latin typeface="Arial Unicode MS" pitchFamily="34" charset="-128"/>
                  <a:ea typeface="Arial Unicode MS" pitchFamily="34" charset="-128"/>
                  <a:cs typeface="Arial Unicode MS" pitchFamily="34" charset="-128"/>
                </a:rPr>
                <a:t>Kŗşņa</a:t>
              </a:r>
              <a:r>
                <a:rPr lang="en-US" sz="1600" dirty="0" smtClean="0">
                  <a:latin typeface="Arial Unicode MS" pitchFamily="34" charset="-128"/>
                  <a:ea typeface="Arial Unicode MS" pitchFamily="34" charset="-128"/>
                  <a:cs typeface="Arial Unicode MS" pitchFamily="34" charset="-128"/>
                </a:rPr>
                <a:t> birth at </a:t>
              </a:r>
              <a:r>
                <a:rPr lang="en-US" sz="1600" i="1" dirty="0" err="1" smtClean="0">
                  <a:latin typeface="Arial Unicode MS" pitchFamily="34" charset="-128"/>
                  <a:ea typeface="Arial Unicode MS" pitchFamily="34" charset="-128"/>
                  <a:cs typeface="Arial Unicode MS" pitchFamily="34" charset="-128"/>
                </a:rPr>
                <a:t>Mathurā</a:t>
              </a:r>
              <a:r>
                <a:rPr lang="en-US" sz="1600" dirty="0" smtClean="0">
                  <a:latin typeface="Arial Unicode MS" pitchFamily="34" charset="-128"/>
                  <a:ea typeface="Arial Unicode MS" pitchFamily="34" charset="-128"/>
                  <a:cs typeface="Arial Unicode MS" pitchFamily="34" charset="-128"/>
                </a:rPr>
                <a:t> 27</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25’ north, 77</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41’ east, on 17-7-3228 BC at midnight. </a:t>
              </a:r>
            </a:p>
            <a:p>
              <a:r>
                <a:rPr lang="en-US" sz="1600" dirty="0" smtClean="0">
                  <a:latin typeface="Arial Unicode MS" pitchFamily="34" charset="-128"/>
                  <a:ea typeface="Arial Unicode MS" pitchFamily="34" charset="-128"/>
                  <a:cs typeface="Arial Unicode MS" pitchFamily="34" charset="-128"/>
                </a:rPr>
                <a:t>Sun-139</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48’, moon-47</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42’, mars-91</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6’, mercury-152</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48’, Jupiter-148</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54’, venus-102</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54’,</a:t>
              </a:r>
            </a:p>
            <a:p>
              <a:r>
                <a:rPr lang="en-US" sz="1600" dirty="0" smtClean="0">
                  <a:latin typeface="Arial Unicode MS" pitchFamily="34" charset="-128"/>
                  <a:ea typeface="Arial Unicode MS" pitchFamily="34" charset="-128"/>
                  <a:cs typeface="Arial Unicode MS" pitchFamily="34" charset="-128"/>
                </a:rPr>
                <a:t> Saturn-224</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42’, </a:t>
              </a:r>
              <a:r>
                <a:rPr lang="en-US" sz="1600" i="1" dirty="0" err="1" smtClean="0">
                  <a:latin typeface="Arial Unicode MS" pitchFamily="34" charset="-128"/>
                  <a:ea typeface="Arial Unicode MS" pitchFamily="34" charset="-128"/>
                  <a:cs typeface="Arial Unicode MS" pitchFamily="34" charset="-128"/>
                </a:rPr>
                <a:t>rāhu</a:t>
              </a:r>
              <a:r>
                <a:rPr lang="en-US" sz="1600" dirty="0" smtClean="0">
                  <a:latin typeface="Arial Unicode MS" pitchFamily="34" charset="-128"/>
                  <a:ea typeface="Arial Unicode MS" pitchFamily="34" charset="-128"/>
                  <a:cs typeface="Arial Unicode MS" pitchFamily="34" charset="-128"/>
                </a:rPr>
                <a:t> 106</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24’, </a:t>
              </a:r>
              <a:r>
                <a:rPr lang="en-US" sz="1600" i="1" dirty="0" smtClean="0">
                  <a:latin typeface="Arial Unicode MS" pitchFamily="34" charset="-128"/>
                  <a:ea typeface="Arial Unicode MS" pitchFamily="34" charset="-128"/>
                  <a:cs typeface="Arial Unicode MS" pitchFamily="34" charset="-128"/>
                </a:rPr>
                <a:t>lagna</a:t>
              </a:r>
              <a:r>
                <a:rPr lang="en-US" sz="1600" dirty="0" smtClean="0">
                  <a:latin typeface="Arial Unicode MS" pitchFamily="34" charset="-128"/>
                  <a:ea typeface="Arial Unicode MS" pitchFamily="34" charset="-128"/>
                  <a:cs typeface="Arial Unicode MS" pitchFamily="34" charset="-128"/>
                </a:rPr>
                <a:t>-50</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a:t>
              </a:r>
              <a:endParaRPr lang="en-IN" sz="1600" dirty="0" smtClean="0">
                <a:latin typeface="Arial Unicode MS" pitchFamily="34" charset="-128"/>
                <a:ea typeface="Arial Unicode MS" pitchFamily="34" charset="-128"/>
                <a:cs typeface="Arial Unicode MS" pitchFamily="34" charset="-128"/>
              </a:endParaRPr>
            </a:p>
            <a:p>
              <a:r>
                <a:rPr lang="en-US" sz="1600" i="1" dirty="0" err="1" smtClean="0">
                  <a:latin typeface="Arial Unicode MS" pitchFamily="34" charset="-128"/>
                  <a:ea typeface="Arial Unicode MS" pitchFamily="34" charset="-128"/>
                  <a:cs typeface="Arial Unicode MS" pitchFamily="34" charset="-128"/>
                </a:rPr>
                <a:t>Śankarāchārya</a:t>
              </a:r>
              <a:r>
                <a:rPr lang="en-US" sz="1600" i="1" dirty="0" smtClean="0">
                  <a:latin typeface="Arial Unicode MS" pitchFamily="34" charset="-128"/>
                  <a:ea typeface="Arial Unicode MS" pitchFamily="34" charset="-128"/>
                  <a:cs typeface="Arial Unicode MS" pitchFamily="34" charset="-128"/>
                </a:rPr>
                <a:t> </a:t>
              </a:r>
              <a:r>
                <a:rPr lang="en-US" sz="1600" dirty="0" smtClean="0">
                  <a:latin typeface="Arial Unicode MS" pitchFamily="34" charset="-128"/>
                  <a:ea typeface="Arial Unicode MS" pitchFamily="34" charset="-128"/>
                  <a:cs typeface="Arial Unicode MS" pitchFamily="34" charset="-128"/>
                </a:rPr>
                <a:t>at </a:t>
              </a:r>
              <a:r>
                <a:rPr lang="en-US" sz="1600" i="1" dirty="0" err="1" smtClean="0">
                  <a:latin typeface="Arial Unicode MS" pitchFamily="34" charset="-128"/>
                  <a:ea typeface="Arial Unicode MS" pitchFamily="34" charset="-128"/>
                  <a:cs typeface="Arial Unicode MS" pitchFamily="34" charset="-128"/>
                </a:rPr>
                <a:t>Kālaţī</a:t>
              </a:r>
              <a:r>
                <a:rPr lang="en-US" sz="1600" i="1" dirty="0" smtClean="0">
                  <a:latin typeface="Arial Unicode MS" pitchFamily="34" charset="-128"/>
                  <a:ea typeface="Arial Unicode MS" pitchFamily="34" charset="-128"/>
                  <a:cs typeface="Arial Unicode MS" pitchFamily="34" charset="-128"/>
                </a:rPr>
                <a:t> </a:t>
              </a:r>
              <a:r>
                <a:rPr lang="en-US" sz="1600" dirty="0" smtClean="0">
                  <a:latin typeface="Arial Unicode MS" pitchFamily="34" charset="-128"/>
                  <a:ea typeface="Arial Unicode MS" pitchFamily="34" charset="-128"/>
                  <a:cs typeface="Arial Unicode MS" pitchFamily="34" charset="-128"/>
                </a:rPr>
                <a:t>10</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40’ north, 76</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 east, on 4-4-509 BC, Tuesday, 2252 hrs LMT,</a:t>
              </a:r>
            </a:p>
            <a:p>
              <a:r>
                <a:rPr lang="en-US" sz="1600"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vaiśākha</a:t>
              </a:r>
              <a:r>
                <a:rPr lang="en-US" sz="1600" i="1" dirty="0" smtClean="0">
                  <a:latin typeface="Arial Unicode MS" pitchFamily="34" charset="-128"/>
                  <a:ea typeface="Arial Unicode MS" pitchFamily="34" charset="-128"/>
                  <a:cs typeface="Arial Unicode MS" pitchFamily="34" charset="-128"/>
                </a:rPr>
                <a:t> </a:t>
              </a:r>
              <a:r>
                <a:rPr lang="en-US" sz="1600" i="1" dirty="0" err="1" smtClean="0">
                  <a:latin typeface="Arial Unicode MS" pitchFamily="34" charset="-128"/>
                  <a:ea typeface="Arial Unicode MS" pitchFamily="34" charset="-128"/>
                  <a:cs typeface="Arial Unicode MS" pitchFamily="34" charset="-128"/>
                </a:rPr>
                <a:t>śukla</a:t>
              </a:r>
              <a:r>
                <a:rPr lang="en-US" sz="1600" dirty="0" smtClean="0">
                  <a:latin typeface="Arial Unicode MS" pitchFamily="34" charset="-128"/>
                  <a:ea typeface="Arial Unicode MS" pitchFamily="34" charset="-128"/>
                  <a:cs typeface="Arial Unicode MS" pitchFamily="34" charset="-128"/>
                </a:rPr>
                <a:t> 5 till 1132 hrs,  </a:t>
              </a:r>
              <a:r>
                <a:rPr lang="en-US" sz="1600" i="1" dirty="0" err="1" smtClean="0">
                  <a:latin typeface="Arial Unicode MS" pitchFamily="34" charset="-128"/>
                  <a:ea typeface="Arial Unicode MS" pitchFamily="34" charset="-128"/>
                  <a:cs typeface="Arial Unicode MS" pitchFamily="34" charset="-128"/>
                </a:rPr>
                <a:t>punarvasu</a:t>
              </a:r>
              <a:r>
                <a:rPr lang="en-US" sz="1600" dirty="0" smtClean="0">
                  <a:latin typeface="Arial Unicode MS" pitchFamily="34" charset="-128"/>
                  <a:ea typeface="Arial Unicode MS" pitchFamily="34" charset="-128"/>
                  <a:cs typeface="Arial Unicode MS" pitchFamily="34" charset="-128"/>
                </a:rPr>
                <a:t> star from 4-4-509 BC -0139 hrs till 5-4-509, </a:t>
              </a:r>
            </a:p>
            <a:p>
              <a:r>
                <a:rPr lang="en-US" sz="1600" dirty="0" smtClean="0">
                  <a:latin typeface="Arial Unicode MS" pitchFamily="34" charset="-128"/>
                  <a:ea typeface="Arial Unicode MS" pitchFamily="34" charset="-128"/>
                  <a:cs typeface="Arial Unicode MS" pitchFamily="34" charset="-128"/>
                </a:rPr>
                <a:t>0406 hrs. </a:t>
              </a:r>
              <a:r>
                <a:rPr lang="en-US" sz="1600" i="1" dirty="0" smtClean="0">
                  <a:latin typeface="Arial Unicode MS" pitchFamily="34" charset="-128"/>
                  <a:ea typeface="Arial Unicode MS" pitchFamily="34" charset="-128"/>
                  <a:cs typeface="Arial Unicode MS" pitchFamily="34" charset="-128"/>
                </a:rPr>
                <a:t>Lagna</a:t>
              </a:r>
              <a:r>
                <a:rPr lang="en-US" sz="1600" dirty="0" smtClean="0">
                  <a:latin typeface="Arial Unicode MS" pitchFamily="34" charset="-128"/>
                  <a:ea typeface="Arial Unicode MS" pitchFamily="34" charset="-128"/>
                  <a:cs typeface="Arial Unicode MS" pitchFamily="34" charset="-128"/>
                </a:rPr>
                <a:t>-261</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24’, sun-25</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38’, moon-90</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68’, mars-305</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19’, mercury-44</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34’, </a:t>
              </a:r>
            </a:p>
            <a:p>
              <a:r>
                <a:rPr lang="en-US" sz="1600" dirty="0" smtClean="0">
                  <a:latin typeface="Arial Unicode MS" pitchFamily="34" charset="-128"/>
                  <a:ea typeface="Arial Unicode MS" pitchFamily="34" charset="-128"/>
                  <a:cs typeface="Arial Unicode MS" pitchFamily="34" charset="-128"/>
                </a:rPr>
                <a:t>Jupiter-247</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45’, venus-67</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53’, Saturn-343</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22’, </a:t>
              </a:r>
              <a:r>
                <a:rPr lang="en-US" sz="1600" i="1" dirty="0" smtClean="0">
                  <a:latin typeface="Arial Unicode MS" pitchFamily="34" charset="-128"/>
                  <a:ea typeface="Arial Unicode MS" pitchFamily="34" charset="-128"/>
                  <a:cs typeface="Arial Unicode MS" pitchFamily="34" charset="-128"/>
                </a:rPr>
                <a:t>rāhu</a:t>
              </a:r>
              <a:r>
                <a:rPr lang="en-US" sz="1600" dirty="0" smtClean="0">
                  <a:latin typeface="Arial Unicode MS" pitchFamily="34" charset="-128"/>
                  <a:ea typeface="Arial Unicode MS" pitchFamily="34" charset="-128"/>
                  <a:cs typeface="Arial Unicode MS" pitchFamily="34" charset="-128"/>
                </a:rPr>
                <a:t>-31</a:t>
              </a:r>
              <a:r>
                <a:rPr lang="en-US" sz="1600" baseline="30000" dirty="0" smtClean="0">
                  <a:latin typeface="Arial Unicode MS" pitchFamily="34" charset="-128"/>
                  <a:ea typeface="Arial Unicode MS" pitchFamily="34" charset="-128"/>
                  <a:cs typeface="Arial Unicode MS" pitchFamily="34" charset="-128"/>
                </a:rPr>
                <a:t>0</a:t>
              </a:r>
              <a:r>
                <a:rPr lang="en-US" sz="1600" dirty="0" smtClean="0">
                  <a:latin typeface="Arial Unicode MS" pitchFamily="34" charset="-128"/>
                  <a:ea typeface="Arial Unicode MS" pitchFamily="34" charset="-128"/>
                  <a:cs typeface="Arial Unicode MS" pitchFamily="34" charset="-128"/>
                </a:rPr>
                <a:t>47’. </a:t>
              </a:r>
              <a:endParaRPr lang="en-IN" sz="1600"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3352800" y="228600"/>
              <a:ext cx="2239716" cy="338554"/>
            </a:xfrm>
            <a:prstGeom prst="rect">
              <a:avLst/>
            </a:prstGeom>
            <a:noFill/>
          </p:spPr>
          <p:txBody>
            <a:bodyPr wrap="none" rtlCol="0">
              <a:spAutoFit/>
            </a:bodyPr>
            <a:lstStyle/>
            <a:p>
              <a:r>
                <a:rPr lang="en-US" sz="1600" b="1" i="1" dirty="0" err="1" smtClean="0">
                  <a:latin typeface="Arial Unicode MS" pitchFamily="34" charset="-128"/>
                  <a:ea typeface="Arial Unicode MS" pitchFamily="34" charset="-128"/>
                  <a:cs typeface="Arial Unicode MS" pitchFamily="34" charset="-128"/>
                </a:rPr>
                <a:t>Mahāvīra</a:t>
              </a:r>
              <a:r>
                <a:rPr lang="en-US" sz="1600" b="1" i="1" dirty="0" smtClean="0">
                  <a:latin typeface="Arial Unicode MS" pitchFamily="34" charset="-128"/>
                  <a:ea typeface="Arial Unicode MS" pitchFamily="34" charset="-128"/>
                  <a:cs typeface="Arial Unicode MS" pitchFamily="34" charset="-128"/>
                </a:rPr>
                <a:t>, Buddha</a:t>
              </a:r>
              <a:r>
                <a:rPr lang="en-US" sz="1600" b="1" dirty="0" smtClean="0">
                  <a:latin typeface="Arial Unicode MS" pitchFamily="34" charset="-128"/>
                  <a:ea typeface="Arial Unicode MS" pitchFamily="34" charset="-128"/>
                  <a:cs typeface="Arial Unicode MS" pitchFamily="34" charset="-128"/>
                </a:rPr>
                <a:t>  etc</a:t>
              </a:r>
              <a:endParaRPr lang="en-IN" sz="2000" dirty="0"/>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838200" y="304800"/>
            <a:ext cx="7944804" cy="4980027"/>
            <a:chOff x="838200" y="304800"/>
            <a:chExt cx="7944804" cy="4980027"/>
          </a:xfrm>
        </p:grpSpPr>
        <p:sp>
          <p:nvSpPr>
            <p:cNvPr id="2" name="TextBox 1"/>
            <p:cNvSpPr txBox="1"/>
            <p:nvPr/>
          </p:nvSpPr>
          <p:spPr>
            <a:xfrm>
              <a:off x="838200" y="914400"/>
              <a:ext cx="7944804" cy="4370427"/>
            </a:xfrm>
            <a:prstGeom prst="rect">
              <a:avLst/>
            </a:prstGeom>
            <a:noFill/>
          </p:spPr>
          <p:txBody>
            <a:bodyPr wrap="none" rtlCol="0">
              <a:spAutoFit/>
            </a:bodyPr>
            <a:lstStyle/>
            <a:p>
              <a:r>
                <a:rPr lang="en-US" sz="1400" i="1" dirty="0" err="1" smtClean="0">
                  <a:latin typeface="Arial Unicode MS" pitchFamily="34" charset="-128"/>
                  <a:ea typeface="Arial Unicode MS" pitchFamily="34" charset="-128"/>
                  <a:cs typeface="Arial Unicode MS" pitchFamily="34" charset="-128"/>
                </a:rPr>
                <a:t>Śūdraka</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was born as </a:t>
              </a:r>
              <a:r>
                <a:rPr lang="en-US" sz="1400" i="1" dirty="0" err="1" smtClean="0">
                  <a:latin typeface="Arial Unicode MS" pitchFamily="34" charset="-128"/>
                  <a:ea typeface="Arial Unicode MS" pitchFamily="34" charset="-128"/>
                  <a:cs typeface="Arial Unicode MS" pitchFamily="34" charset="-128"/>
                </a:rPr>
                <a:t>Indrāņīgupta</a:t>
              </a:r>
              <a:r>
                <a:rPr lang="en-US" sz="1400" dirty="0" smtClean="0">
                  <a:latin typeface="Arial Unicode MS" pitchFamily="34" charset="-128"/>
                  <a:ea typeface="Arial Unicode MS" pitchFamily="34" charset="-128"/>
                  <a:cs typeface="Arial Unicode MS" pitchFamily="34" charset="-128"/>
                </a:rPr>
                <a:t> in </a:t>
              </a:r>
              <a:r>
                <a:rPr lang="en-US" sz="1400" i="1" dirty="0" err="1" smtClean="0">
                  <a:latin typeface="Arial Unicode MS" pitchFamily="34" charset="-128"/>
                  <a:ea typeface="Arial Unicode MS" pitchFamily="34" charset="-128"/>
                  <a:cs typeface="Arial Unicode MS" pitchFamily="34" charset="-128"/>
                </a:rPr>
                <a:t>Brāhmaņa</a:t>
              </a:r>
              <a:r>
                <a:rPr lang="en-US" sz="1400" dirty="0" smtClean="0">
                  <a:latin typeface="Arial Unicode MS" pitchFamily="34" charset="-128"/>
                  <a:ea typeface="Arial Unicode MS" pitchFamily="34" charset="-128"/>
                  <a:cs typeface="Arial Unicode MS" pitchFamily="34" charset="-128"/>
                </a:rPr>
                <a:t> family and was king of </a:t>
              </a:r>
              <a:r>
                <a:rPr lang="en-US" sz="1400" i="1" dirty="0" err="1" smtClean="0">
                  <a:latin typeface="Arial Unicode MS" pitchFamily="34" charset="-128"/>
                  <a:ea typeface="Arial Unicode MS" pitchFamily="34" charset="-128"/>
                  <a:cs typeface="Arial Unicode MS" pitchFamily="34" charset="-128"/>
                </a:rPr>
                <a:t>Mālavā</a:t>
              </a:r>
              <a:r>
                <a:rPr lang="en-US" sz="1400" dirty="0" smtClean="0">
                  <a:latin typeface="Arial Unicode MS" pitchFamily="34" charset="-128"/>
                  <a:ea typeface="Arial Unicode MS" pitchFamily="34" charset="-128"/>
                  <a:cs typeface="Arial Unicode MS" pitchFamily="34" charset="-128"/>
                </a:rPr>
                <a:t> (Ujjain). He united </a:t>
              </a:r>
            </a:p>
            <a:p>
              <a:r>
                <a:rPr lang="en-US" sz="1400" dirty="0" smtClean="0">
                  <a:latin typeface="Arial Unicode MS" pitchFamily="34" charset="-128"/>
                  <a:ea typeface="Arial Unicode MS" pitchFamily="34" charset="-128"/>
                  <a:cs typeface="Arial Unicode MS" pitchFamily="34" charset="-128"/>
                </a:rPr>
                <a:t>4 main royal families in a </a:t>
              </a:r>
              <a:r>
                <a:rPr lang="en-US" sz="1400" i="1" dirty="0" err="1" smtClean="0">
                  <a:latin typeface="Arial Unicode MS" pitchFamily="34" charset="-128"/>
                  <a:ea typeface="Arial Unicode MS" pitchFamily="34" charset="-128"/>
                  <a:cs typeface="Arial Unicode MS" pitchFamily="34" charset="-128"/>
                </a:rPr>
                <a:t>yajña</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at </a:t>
              </a:r>
              <a:r>
                <a:rPr lang="en-US" sz="1400" i="1" dirty="0" smtClean="0">
                  <a:latin typeface="Arial Unicode MS" pitchFamily="34" charset="-128"/>
                  <a:ea typeface="Arial Unicode MS" pitchFamily="34" charset="-128"/>
                  <a:cs typeface="Arial Unicode MS" pitchFamily="34" charset="-128"/>
                </a:rPr>
                <a:t>Abu</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Arbuda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parvata</a:t>
              </a:r>
              <a:r>
                <a:rPr lang="en-US" sz="1400" dirty="0" smtClean="0">
                  <a:latin typeface="Arial Unicode MS" pitchFamily="34" charset="-128"/>
                  <a:ea typeface="Arial Unicode MS" pitchFamily="34" charset="-128"/>
                  <a:cs typeface="Arial Unicode MS" pitchFamily="34" charset="-128"/>
                </a:rPr>
                <a:t>) performed by </a:t>
              </a:r>
              <a:r>
                <a:rPr lang="en-US" sz="1400" i="1" dirty="0" err="1" smtClean="0">
                  <a:latin typeface="Arial Unicode MS" pitchFamily="34" charset="-128"/>
                  <a:ea typeface="Arial Unicode MS" pitchFamily="34" charset="-128"/>
                  <a:cs typeface="Arial Unicode MS" pitchFamily="34" charset="-128"/>
                </a:rPr>
                <a:t>Vişņu</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incarnation </a:t>
              </a:r>
              <a:r>
                <a:rPr lang="en-US" sz="1400" i="1" dirty="0" smtClean="0">
                  <a:latin typeface="Arial Unicode MS" pitchFamily="34" charset="-128"/>
                  <a:ea typeface="Arial Unicode MS" pitchFamily="34" charset="-128"/>
                  <a:cs typeface="Arial Unicode MS" pitchFamily="34" charset="-128"/>
                </a:rPr>
                <a:t>Buddha</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born as son  of </a:t>
              </a:r>
              <a:r>
                <a:rPr lang="en-US" sz="1400" i="1" dirty="0" err="1" smtClean="0">
                  <a:latin typeface="Arial Unicode MS" pitchFamily="34" charset="-128"/>
                  <a:ea typeface="Arial Unicode MS" pitchFamily="34" charset="-128"/>
                  <a:cs typeface="Arial Unicode MS" pitchFamily="34" charset="-128"/>
                </a:rPr>
                <a:t>Ajina</a:t>
              </a:r>
              <a:r>
                <a:rPr lang="en-US" sz="1400" dirty="0" smtClean="0">
                  <a:latin typeface="Arial Unicode MS" pitchFamily="34" charset="-128"/>
                  <a:ea typeface="Arial Unicode MS" pitchFamily="34" charset="-128"/>
                  <a:cs typeface="Arial Unicode MS" pitchFamily="34" charset="-128"/>
                </a:rPr>
                <a:t> in </a:t>
              </a:r>
              <a:r>
                <a:rPr lang="en-US" sz="1400" i="1" dirty="0" err="1" smtClean="0">
                  <a:latin typeface="Arial Unicode MS" pitchFamily="34" charset="-128"/>
                  <a:ea typeface="Arial Unicode MS" pitchFamily="34" charset="-128"/>
                  <a:cs typeface="Arial Unicode MS" pitchFamily="34" charset="-128"/>
                </a:rPr>
                <a:t>Kīkaţa</a:t>
              </a:r>
              <a:r>
                <a:rPr lang="en-US" sz="1400" dirty="0" smtClean="0">
                  <a:latin typeface="Arial Unicode MS" pitchFamily="34" charset="-128"/>
                  <a:ea typeface="Arial Unicode MS" pitchFamily="34" charset="-128"/>
                  <a:cs typeface="Arial Unicode MS" pitchFamily="34" charset="-128"/>
                </a:rPr>
                <a:t> (</a:t>
              </a:r>
              <a:r>
                <a:rPr lang="en-US" sz="1400" i="1" dirty="0" smtClean="0">
                  <a:latin typeface="Arial Unicode MS" pitchFamily="34" charset="-128"/>
                  <a:ea typeface="Arial Unicode MS" pitchFamily="34" charset="-128"/>
                  <a:cs typeface="Arial Unicode MS" pitchFamily="34" charset="-128"/>
                </a:rPr>
                <a:t>Magadha</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Śūdraka-śaka</a:t>
              </a:r>
              <a:r>
                <a:rPr lang="en-US" sz="1400" dirty="0" smtClean="0">
                  <a:latin typeface="Arial Unicode MS" pitchFamily="34" charset="-128"/>
                  <a:ea typeface="Arial Unicode MS" pitchFamily="34" charset="-128"/>
                  <a:cs typeface="Arial Unicode MS" pitchFamily="34" charset="-128"/>
                </a:rPr>
                <a:t>  was started in 756 BC on that occasion</a:t>
              </a:r>
            </a:p>
            <a:p>
              <a:r>
                <a:rPr lang="en-US" sz="1400" dirty="0" smtClean="0">
                  <a:latin typeface="Arial Unicode MS" pitchFamily="34" charset="-128"/>
                  <a:ea typeface="Arial Unicode MS" pitchFamily="34" charset="-128"/>
                  <a:cs typeface="Arial Unicode MS" pitchFamily="34" charset="-128"/>
                </a:rPr>
                <a:t> indicated in </a:t>
              </a:r>
              <a:r>
                <a:rPr lang="en-US" sz="1400" i="1" dirty="0" err="1" smtClean="0">
                  <a:latin typeface="Arial Unicode MS" pitchFamily="34" charset="-128"/>
                  <a:ea typeface="Arial Unicode MS" pitchFamily="34" charset="-128"/>
                  <a:cs typeface="Arial Unicode MS" pitchFamily="34" charset="-128"/>
                </a:rPr>
                <a:t>Jyotişa-darpaņa</a:t>
              </a:r>
              <a:r>
                <a:rPr lang="en-US" sz="1400" dirty="0" smtClean="0">
                  <a:latin typeface="Arial Unicode MS" pitchFamily="34" charset="-128"/>
                  <a:ea typeface="Arial Unicode MS" pitchFamily="34" charset="-128"/>
                  <a:cs typeface="Arial Unicode MS" pitchFamily="34" charset="-128"/>
                </a:rPr>
                <a:t> of </a:t>
              </a:r>
              <a:r>
                <a:rPr lang="en-US" sz="1400" i="1" dirty="0" err="1" smtClean="0">
                  <a:latin typeface="Arial Unicode MS" pitchFamily="34" charset="-128"/>
                  <a:ea typeface="Arial Unicode MS" pitchFamily="34" charset="-128"/>
                  <a:cs typeface="Arial Unicode MS" pitchFamily="34" charset="-128"/>
                </a:rPr>
                <a:t>Yallaya</a:t>
              </a:r>
              <a:r>
                <a:rPr lang="en-US" sz="1400" dirty="0" smtClean="0">
                  <a:latin typeface="Arial Unicode MS" pitchFamily="34" charset="-128"/>
                  <a:ea typeface="Arial Unicode MS" pitchFamily="34" charset="-128"/>
                  <a:cs typeface="Arial Unicode MS" pitchFamily="34" charset="-128"/>
                </a:rPr>
                <a:t>. For uniting 4 kings, he was called </a:t>
              </a:r>
              <a:r>
                <a:rPr lang="en-US" sz="1400" i="1" dirty="0" err="1" smtClean="0">
                  <a:latin typeface="Arial Unicode MS" pitchFamily="34" charset="-128"/>
                  <a:ea typeface="Arial Unicode MS" pitchFamily="34" charset="-128"/>
                  <a:cs typeface="Arial Unicode MS" pitchFamily="34" charset="-128"/>
                </a:rPr>
                <a:t>Śūdraka</a:t>
              </a:r>
              <a:r>
                <a:rPr lang="en-US" sz="1400" dirty="0" smtClean="0">
                  <a:latin typeface="Arial Unicode MS" pitchFamily="34" charset="-128"/>
                  <a:ea typeface="Arial Unicode MS" pitchFamily="34" charset="-128"/>
                  <a:cs typeface="Arial Unicode MS" pitchFamily="34" charset="-128"/>
                </a:rPr>
                <a:t> as </a:t>
              </a:r>
              <a:r>
                <a:rPr lang="en-US" sz="1400" dirty="0" err="1" smtClean="0">
                  <a:latin typeface="Arial Unicode MS" pitchFamily="34" charset="-128"/>
                  <a:ea typeface="Arial Unicode MS" pitchFamily="34" charset="-128"/>
                  <a:cs typeface="Arial Unicode MS" pitchFamily="34" charset="-128"/>
                </a:rPr>
                <a:t>honour</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and his era was called </a:t>
              </a:r>
              <a:r>
                <a:rPr lang="en-US" sz="1400" i="1" dirty="0" err="1" smtClean="0">
                  <a:latin typeface="Arial Unicode MS" pitchFamily="34" charset="-128"/>
                  <a:ea typeface="Arial Unicode MS" pitchFamily="34" charset="-128"/>
                  <a:cs typeface="Arial Unicode MS" pitchFamily="34" charset="-128"/>
                </a:rPr>
                <a:t>Kŗta</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satya</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yuga</a:t>
              </a:r>
              <a:r>
                <a:rPr lang="en-US" sz="1400" dirty="0" smtClean="0">
                  <a:latin typeface="Arial Unicode MS" pitchFamily="34" charset="-128"/>
                  <a:ea typeface="Arial Unicode MS" pitchFamily="34" charset="-128"/>
                  <a:cs typeface="Arial Unicode MS" pitchFamily="34" charset="-128"/>
                </a:rPr>
                <a:t>. These 4 families-</a:t>
              </a:r>
              <a:r>
                <a:rPr lang="en-US" sz="1400" i="1" dirty="0" err="1" smtClean="0">
                  <a:latin typeface="Arial Unicode MS" pitchFamily="34" charset="-128"/>
                  <a:ea typeface="Arial Unicode MS" pitchFamily="34" charset="-128"/>
                  <a:cs typeface="Arial Unicode MS" pitchFamily="34" charset="-128"/>
                </a:rPr>
                <a:t>Pratihāra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Paramāra</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Pramara</a:t>
              </a:r>
              <a:r>
                <a:rPr lang="en-US" sz="1400" dirty="0" smtClean="0">
                  <a:latin typeface="Arial Unicode MS" pitchFamily="34" charset="-128"/>
                  <a:ea typeface="Arial Unicode MS" pitchFamily="34" charset="-128"/>
                  <a:cs typeface="Arial Unicode MS" pitchFamily="34" charset="-128"/>
                </a:rPr>
                <a:t>), </a:t>
              </a:r>
            </a:p>
            <a:p>
              <a:r>
                <a:rPr lang="en-US" sz="1400" i="1" dirty="0" err="1" smtClean="0">
                  <a:latin typeface="Arial Unicode MS" pitchFamily="34" charset="-128"/>
                  <a:ea typeface="Arial Unicode MS" pitchFamily="34" charset="-128"/>
                  <a:cs typeface="Arial Unicode MS" pitchFamily="34" charset="-128"/>
                </a:rPr>
                <a:t>Chālukya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Chāhamāna</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a:t>
              </a:r>
              <a:r>
                <a:rPr lang="en-US" sz="1400" i="1" dirty="0" err="1" smtClean="0">
                  <a:latin typeface="Arial Unicode MS" pitchFamily="34" charset="-128"/>
                  <a:ea typeface="Arial Unicode MS" pitchFamily="34" charset="-128"/>
                  <a:cs typeface="Arial Unicode MS" pitchFamily="34" charset="-128"/>
                </a:rPr>
                <a:t>Chauhāna</a:t>
              </a:r>
              <a:r>
                <a:rPr lang="en-US" sz="1400" dirty="0" smtClean="0">
                  <a:latin typeface="Arial Unicode MS" pitchFamily="34" charset="-128"/>
                  <a:ea typeface="Arial Unicode MS" pitchFamily="34" charset="-128"/>
                  <a:cs typeface="Arial Unicode MS" pitchFamily="34" charset="-128"/>
                </a:rPr>
                <a:t>)-took lead in protecting the country against attack by </a:t>
              </a:r>
              <a:r>
                <a:rPr lang="en-US" sz="1400" i="1" dirty="0" err="1" smtClean="0">
                  <a:latin typeface="Arial Unicode MS" pitchFamily="34" charset="-128"/>
                  <a:ea typeface="Arial Unicode MS" pitchFamily="34" charset="-128"/>
                  <a:cs typeface="Arial Unicode MS" pitchFamily="34" charset="-128"/>
                </a:rPr>
                <a:t>Asuras</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(Assyria),so they were called of </a:t>
              </a:r>
              <a:r>
                <a:rPr lang="en-US" sz="1400" i="1" dirty="0" smtClean="0">
                  <a:latin typeface="Arial Unicode MS" pitchFamily="34" charset="-128"/>
                  <a:ea typeface="Arial Unicode MS" pitchFamily="34" charset="-128"/>
                  <a:cs typeface="Arial Unicode MS" pitchFamily="34" charset="-128"/>
                </a:rPr>
                <a:t>Agni-</a:t>
              </a:r>
              <a:r>
                <a:rPr lang="en-US" sz="1400" i="1" dirty="0" err="1" smtClean="0">
                  <a:latin typeface="Arial Unicode MS" pitchFamily="34" charset="-128"/>
                  <a:ea typeface="Arial Unicode MS" pitchFamily="34" charset="-128"/>
                  <a:cs typeface="Arial Unicode MS" pitchFamily="34" charset="-128"/>
                </a:rPr>
                <a:t>kula</a:t>
              </a:r>
              <a:r>
                <a:rPr lang="en-US" sz="1400" dirty="0" smtClean="0">
                  <a:latin typeface="Arial Unicode MS" pitchFamily="34" charset="-128"/>
                  <a:ea typeface="Arial Unicode MS" pitchFamily="34" charset="-128"/>
                  <a:cs typeface="Arial Unicode MS" pitchFamily="34" charset="-128"/>
                </a:rPr>
                <a:t>. </a:t>
              </a:r>
              <a:r>
                <a:rPr lang="en-US" sz="1400" i="1" dirty="0" smtClean="0">
                  <a:latin typeface="Arial Unicode MS" pitchFamily="34" charset="-128"/>
                  <a:ea typeface="Arial Unicode MS" pitchFamily="34" charset="-128"/>
                  <a:cs typeface="Arial Unicode MS" pitchFamily="34" charset="-128"/>
                </a:rPr>
                <a:t>Agni</a:t>
              </a:r>
              <a:r>
                <a:rPr lang="en-US" sz="1400" dirty="0" smtClean="0">
                  <a:latin typeface="Arial Unicode MS" pitchFamily="34" charset="-128"/>
                  <a:ea typeface="Arial Unicode MS" pitchFamily="34" charset="-128"/>
                  <a:cs typeface="Arial Unicode MS" pitchFamily="34" charset="-128"/>
                </a:rPr>
                <a:t> normally means fire, but </a:t>
              </a:r>
              <a:r>
                <a:rPr lang="en-US" sz="1400" i="1" dirty="0" err="1" smtClean="0">
                  <a:latin typeface="Arial Unicode MS" pitchFamily="34" charset="-128"/>
                  <a:ea typeface="Arial Unicode MS" pitchFamily="34" charset="-128"/>
                  <a:cs typeface="Arial Unicode MS" pitchFamily="34" charset="-128"/>
                </a:rPr>
                <a:t>Śatapatha</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Brāhmaņa</a:t>
              </a:r>
              <a:r>
                <a:rPr lang="en-US" sz="1400" i="1"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(2/2/4/2) defines it as </a:t>
              </a:r>
              <a:r>
                <a:rPr lang="en-US" sz="1400" i="1" dirty="0" err="1" smtClean="0">
                  <a:latin typeface="Arial Unicode MS" pitchFamily="34" charset="-128"/>
                  <a:ea typeface="Arial Unicode MS" pitchFamily="34" charset="-128"/>
                  <a:cs typeface="Arial Unicode MS" pitchFamily="34" charset="-128"/>
                </a:rPr>
                <a:t>agni</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a:t>
              </a:r>
              <a:r>
                <a:rPr lang="en-US" sz="1400" i="1" dirty="0" err="1" smtClean="0">
                  <a:latin typeface="Arial Unicode MS" pitchFamily="34" charset="-128"/>
                  <a:ea typeface="Arial Unicode MS" pitchFamily="34" charset="-128"/>
                  <a:cs typeface="Arial Unicode MS" pitchFamily="34" charset="-128"/>
                </a:rPr>
                <a:t>agrī</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agraņī</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=leader. </a:t>
              </a:r>
              <a:r>
                <a:rPr lang="en-US" sz="1400" i="1" dirty="0" err="1" smtClean="0">
                  <a:latin typeface="Arial Unicode MS" pitchFamily="34" charset="-128"/>
                  <a:ea typeface="Arial Unicode MS" pitchFamily="34" charset="-128"/>
                  <a:cs typeface="Arial Unicode MS" pitchFamily="34" charset="-128"/>
                </a:rPr>
                <a:t>Pratihāra</a:t>
              </a:r>
              <a:r>
                <a:rPr lang="en-US" sz="1400" dirty="0" smtClean="0">
                  <a:latin typeface="Arial Unicode MS" pitchFamily="34" charset="-128"/>
                  <a:ea typeface="Arial Unicode MS" pitchFamily="34" charset="-128"/>
                  <a:cs typeface="Arial Unicode MS" pitchFamily="34" charset="-128"/>
                </a:rPr>
                <a:t>, and </a:t>
              </a:r>
              <a:r>
                <a:rPr lang="en-US" sz="1400" i="1" dirty="0" err="1" smtClean="0">
                  <a:latin typeface="Arial Unicode MS" pitchFamily="34" charset="-128"/>
                  <a:ea typeface="Arial Unicode MS" pitchFamily="34" charset="-128"/>
                  <a:cs typeface="Arial Unicode MS" pitchFamily="34" charset="-128"/>
                </a:rPr>
                <a:t>Paramāra</a:t>
              </a:r>
              <a:r>
                <a:rPr lang="en-US" sz="1400" dirty="0" smtClean="0">
                  <a:latin typeface="Arial Unicode MS" pitchFamily="34" charset="-128"/>
                  <a:ea typeface="Arial Unicode MS" pitchFamily="34" charset="-128"/>
                  <a:cs typeface="Arial Unicode MS" pitchFamily="34" charset="-128"/>
                </a:rPr>
                <a:t> stopped </a:t>
              </a:r>
              <a:r>
                <a:rPr lang="en-US" sz="1400" i="1" dirty="0" err="1" smtClean="0">
                  <a:latin typeface="Arial Unicode MS" pitchFamily="34" charset="-128"/>
                  <a:ea typeface="Arial Unicode MS" pitchFamily="34" charset="-128"/>
                  <a:cs typeface="Arial Unicode MS" pitchFamily="34" charset="-128"/>
                </a:rPr>
                <a:t>Asuras</a:t>
              </a:r>
              <a:r>
                <a:rPr lang="en-US" sz="1400" dirty="0" smtClean="0">
                  <a:latin typeface="Arial Unicode MS" pitchFamily="34" charset="-128"/>
                  <a:ea typeface="Arial Unicode MS" pitchFamily="34" charset="-128"/>
                  <a:cs typeface="Arial Unicode MS" pitchFamily="34" charset="-128"/>
                </a:rPr>
                <a:t> and </a:t>
              </a:r>
            </a:p>
            <a:p>
              <a:r>
                <a:rPr lang="en-US" sz="1400" i="1" dirty="0" err="1" smtClean="0">
                  <a:latin typeface="Arial Unicode MS" pitchFamily="34" charset="-128"/>
                  <a:ea typeface="Arial Unicode MS" pitchFamily="34" charset="-128"/>
                  <a:cs typeface="Arial Unicode MS" pitchFamily="34" charset="-128"/>
                </a:rPr>
                <a:t>Chālukya</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continued to block, but decisive victory was by king </a:t>
              </a:r>
              <a:r>
                <a:rPr lang="en-US" sz="1400" i="1" dirty="0" err="1" smtClean="0">
                  <a:latin typeface="Arial Unicode MS" pitchFamily="34" charset="-128"/>
                  <a:ea typeface="Arial Unicode MS" pitchFamily="34" charset="-128"/>
                  <a:cs typeface="Arial Unicode MS" pitchFamily="34" charset="-128"/>
                </a:rPr>
                <a:t>Chāhamāna</a:t>
              </a:r>
              <a:r>
                <a:rPr lang="en-US" sz="1400" dirty="0" smtClean="0">
                  <a:latin typeface="Arial Unicode MS" pitchFamily="34" charset="-128"/>
                  <a:ea typeface="Arial Unicode MS" pitchFamily="34" charset="-128"/>
                  <a:cs typeface="Arial Unicode MS" pitchFamily="34" charset="-128"/>
                </a:rPr>
                <a:t> who completely routed</a:t>
              </a:r>
            </a:p>
            <a:p>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Asura</a:t>
              </a:r>
              <a:r>
                <a:rPr lang="en-US" sz="1400" dirty="0" smtClean="0">
                  <a:latin typeface="Arial Unicode MS" pitchFamily="34" charset="-128"/>
                  <a:ea typeface="Arial Unicode MS" pitchFamily="34" charset="-128"/>
                  <a:cs typeface="Arial Unicode MS" pitchFamily="34" charset="-128"/>
                </a:rPr>
                <a:t> capital </a:t>
              </a:r>
              <a:r>
                <a:rPr lang="en-US" sz="1400" i="1" dirty="0" err="1" smtClean="0">
                  <a:latin typeface="Arial Unicode MS" pitchFamily="34" charset="-128"/>
                  <a:ea typeface="Arial Unicode MS" pitchFamily="34" charset="-128"/>
                  <a:cs typeface="Arial Unicode MS" pitchFamily="34" charset="-128"/>
                </a:rPr>
                <a:t>Nineve</a:t>
              </a:r>
              <a:r>
                <a:rPr lang="en-US" sz="1400" dirty="0" smtClean="0">
                  <a:latin typeface="Arial Unicode MS" pitchFamily="34" charset="-128"/>
                  <a:ea typeface="Arial Unicode MS" pitchFamily="34" charset="-128"/>
                  <a:cs typeface="Arial Unicode MS" pitchFamily="34" charset="-128"/>
                </a:rPr>
                <a:t> in 612 BC. This has been indicated in Bible as final destruction of </a:t>
              </a:r>
              <a:r>
                <a:rPr lang="en-US" sz="1400" i="1" dirty="0" err="1" smtClean="0">
                  <a:latin typeface="Arial Unicode MS" pitchFamily="34" charset="-128"/>
                  <a:ea typeface="Arial Unicode MS" pitchFamily="34" charset="-128"/>
                  <a:cs typeface="Arial Unicode MS" pitchFamily="34" charset="-128"/>
                </a:rPr>
                <a:t>Asura</a:t>
              </a:r>
              <a:r>
                <a:rPr lang="en-US" sz="1400" i="1"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empire by king of Medes east of Indus river (= </a:t>
              </a:r>
              <a:r>
                <a:rPr lang="en-US" sz="1400" i="1" dirty="0" smtClean="0">
                  <a:latin typeface="Arial Unicode MS" pitchFamily="34" charset="-128"/>
                  <a:ea typeface="Arial Unicode MS" pitchFamily="34" charset="-128"/>
                  <a:cs typeface="Arial Unicode MS" pitchFamily="34" charset="-128"/>
                </a:rPr>
                <a:t>Madhya-</a:t>
              </a:r>
              <a:r>
                <a:rPr lang="en-US" sz="1400" i="1" dirty="0" err="1" smtClean="0">
                  <a:latin typeface="Arial Unicode MS" pitchFamily="34" charset="-128"/>
                  <a:ea typeface="Arial Unicode MS" pitchFamily="34" charset="-128"/>
                  <a:cs typeface="Arial Unicode MS" pitchFamily="34" charset="-128"/>
                </a:rPr>
                <a:t>deśa</a:t>
              </a:r>
              <a:r>
                <a:rPr lang="en-US" sz="1400" dirty="0" smtClean="0">
                  <a:latin typeface="Arial Unicode MS" pitchFamily="34" charset="-128"/>
                  <a:ea typeface="Arial Unicode MS" pitchFamily="34" charset="-128"/>
                  <a:cs typeface="Arial Unicode MS" pitchFamily="34" charset="-128"/>
                </a:rPr>
                <a:t> between </a:t>
              </a:r>
              <a:r>
                <a:rPr lang="en-US" sz="1400" i="1" dirty="0" err="1" smtClean="0">
                  <a:latin typeface="Arial Unicode MS" pitchFamily="34" charset="-128"/>
                  <a:ea typeface="Arial Unicode MS" pitchFamily="34" charset="-128"/>
                  <a:cs typeface="Arial Unicode MS" pitchFamily="34" charset="-128"/>
                </a:rPr>
                <a:t>Gangā</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and </a:t>
              </a:r>
              <a:r>
                <a:rPr lang="en-US" sz="1400" i="1" dirty="0" err="1" smtClean="0">
                  <a:latin typeface="Arial Unicode MS" pitchFamily="34" charset="-128"/>
                  <a:ea typeface="Arial Unicode MS" pitchFamily="34" charset="-128"/>
                  <a:cs typeface="Arial Unicode MS" pitchFamily="34" charset="-128"/>
                </a:rPr>
                <a:t>Himālaya</a:t>
              </a:r>
              <a:r>
                <a:rPr lang="en-US" sz="1400" dirty="0" smtClean="0">
                  <a:latin typeface="Arial Unicode MS" pitchFamily="34" charset="-128"/>
                  <a:ea typeface="Arial Unicode MS" pitchFamily="34" charset="-128"/>
                  <a:cs typeface="Arial Unicode MS" pitchFamily="34" charset="-128"/>
                </a:rPr>
                <a:t>). </a:t>
              </a:r>
            </a:p>
            <a:p>
              <a:r>
                <a:rPr lang="en-US" sz="1400" i="1" dirty="0" err="1" smtClean="0">
                  <a:latin typeface="Arial Unicode MS" pitchFamily="34" charset="-128"/>
                  <a:ea typeface="Arial Unicode MS" pitchFamily="34" charset="-128"/>
                  <a:cs typeface="Arial Unicode MS" pitchFamily="34" charset="-128"/>
                </a:rPr>
                <a:t>Chāhamāna</a:t>
              </a:r>
              <a:r>
                <a:rPr lang="en-US" sz="1400" dirty="0" smtClean="0">
                  <a:latin typeface="Arial Unicode MS" pitchFamily="34" charset="-128"/>
                  <a:ea typeface="Arial Unicode MS" pitchFamily="34" charset="-128"/>
                  <a:cs typeface="Arial Unicode MS" pitchFamily="34" charset="-128"/>
                </a:rPr>
                <a:t> were devotees of </a:t>
              </a:r>
              <a:r>
                <a:rPr lang="en-US" sz="1400" i="1" dirty="0" err="1" smtClean="0">
                  <a:latin typeface="Arial Unicode MS" pitchFamily="34" charset="-128"/>
                  <a:ea typeface="Arial Unicode MS" pitchFamily="34" charset="-128"/>
                  <a:cs typeface="Arial Unicode MS" pitchFamily="34" charset="-128"/>
                </a:rPr>
                <a:t>Śākambharī</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whose blessing for destroying </a:t>
              </a:r>
              <a:r>
                <a:rPr lang="en-US" sz="1400" i="1" dirty="0" err="1" smtClean="0">
                  <a:latin typeface="Arial Unicode MS" pitchFamily="34" charset="-128"/>
                  <a:ea typeface="Arial Unicode MS" pitchFamily="34" charset="-128"/>
                  <a:cs typeface="Arial Unicode MS" pitchFamily="34" charset="-128"/>
                </a:rPr>
                <a:t>Asuras</a:t>
              </a:r>
              <a:r>
                <a:rPr lang="en-US" sz="1400" dirty="0" smtClean="0">
                  <a:latin typeface="Arial Unicode MS" pitchFamily="34" charset="-128"/>
                  <a:ea typeface="Arial Unicode MS" pitchFamily="34" charset="-128"/>
                  <a:cs typeface="Arial Unicode MS" pitchFamily="34" charset="-128"/>
                </a:rPr>
                <a:t> in </a:t>
              </a:r>
              <a:r>
                <a:rPr lang="en-US" sz="1400" i="1" dirty="0" smtClean="0">
                  <a:latin typeface="Arial Unicode MS" pitchFamily="34" charset="-128"/>
                  <a:ea typeface="Arial Unicode MS" pitchFamily="34" charset="-128"/>
                  <a:cs typeface="Arial Unicode MS" pitchFamily="34" charset="-128"/>
                </a:rPr>
                <a:t>Kali</a:t>
              </a:r>
              <a:r>
                <a:rPr lang="en-US" sz="1400" dirty="0" smtClean="0">
                  <a:latin typeface="Arial Unicode MS" pitchFamily="34" charset="-128"/>
                  <a:ea typeface="Arial Unicode MS" pitchFamily="34" charset="-128"/>
                  <a:cs typeface="Arial Unicode MS" pitchFamily="34" charset="-128"/>
                </a:rPr>
                <a:t> era is</a:t>
              </a:r>
            </a:p>
            <a:p>
              <a:r>
                <a:rPr lang="en-US" sz="1400" dirty="0" smtClean="0">
                  <a:latin typeface="Arial Unicode MS" pitchFamily="34" charset="-128"/>
                  <a:ea typeface="Arial Unicode MS" pitchFamily="34" charset="-128"/>
                  <a:cs typeface="Arial Unicode MS" pitchFamily="34" charset="-128"/>
                </a:rPr>
                <a:t> indicated in </a:t>
              </a:r>
              <a:r>
                <a:rPr lang="en-US" sz="1400" i="1" dirty="0" err="1" smtClean="0">
                  <a:latin typeface="Arial Unicode MS" pitchFamily="34" charset="-128"/>
                  <a:ea typeface="Arial Unicode MS" pitchFamily="34" charset="-128"/>
                  <a:cs typeface="Arial Unicode MS" pitchFamily="34" charset="-128"/>
                </a:rPr>
                <a:t>Durgā-saptaśatī</a:t>
              </a:r>
              <a:r>
                <a:rPr lang="en-US" sz="1400" dirty="0" smtClean="0">
                  <a:latin typeface="Arial Unicode MS" pitchFamily="34" charset="-128"/>
                  <a:ea typeface="Arial Unicode MS" pitchFamily="34" charset="-128"/>
                  <a:cs typeface="Arial Unicode MS" pitchFamily="34" charset="-128"/>
                </a:rPr>
                <a:t> (11/49). Era was started on that occasion has been indicated by </a:t>
              </a:r>
            </a:p>
            <a:p>
              <a:r>
                <a:rPr lang="en-US" sz="1400" i="1" dirty="0" err="1" smtClean="0">
                  <a:latin typeface="Arial Unicode MS" pitchFamily="34" charset="-128"/>
                  <a:ea typeface="Arial Unicode MS" pitchFamily="34" charset="-128"/>
                  <a:cs typeface="Arial Unicode MS" pitchFamily="34" charset="-128"/>
                </a:rPr>
                <a:t>Varāhamihira</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in </a:t>
              </a:r>
              <a:r>
                <a:rPr lang="en-US" sz="1400" i="1" dirty="0" err="1" smtClean="0">
                  <a:latin typeface="Arial Unicode MS" pitchFamily="34" charset="-128"/>
                  <a:ea typeface="Arial Unicode MS" pitchFamily="34" charset="-128"/>
                  <a:cs typeface="Arial Unicode MS" pitchFamily="34" charset="-128"/>
                </a:rPr>
                <a:t>Bŗhat-samhitā</a:t>
              </a:r>
              <a:r>
                <a:rPr lang="en-US" sz="1400" dirty="0" smtClean="0">
                  <a:latin typeface="Arial Unicode MS" pitchFamily="34" charset="-128"/>
                  <a:ea typeface="Arial Unicode MS" pitchFamily="34" charset="-128"/>
                  <a:cs typeface="Arial Unicode MS" pitchFamily="34" charset="-128"/>
                </a:rPr>
                <a:t> (13/3). After </a:t>
              </a:r>
              <a:r>
                <a:rPr lang="en-US" sz="1400" i="1" dirty="0" err="1" smtClean="0">
                  <a:latin typeface="Arial Unicode MS" pitchFamily="34" charset="-128"/>
                  <a:ea typeface="Arial Unicode MS" pitchFamily="34" charset="-128"/>
                  <a:cs typeface="Arial Unicode MS" pitchFamily="34" charset="-128"/>
                </a:rPr>
                <a:t>Chāhamāna</a:t>
              </a:r>
              <a:r>
                <a:rPr lang="en-US" sz="1400" dirty="0" smtClean="0">
                  <a:latin typeface="Arial Unicode MS" pitchFamily="34" charset="-128"/>
                  <a:ea typeface="Arial Unicode MS" pitchFamily="34" charset="-128"/>
                  <a:cs typeface="Arial Unicode MS" pitchFamily="34" charset="-128"/>
                </a:rPr>
                <a:t>, there was temporary incursion by </a:t>
              </a:r>
              <a:r>
                <a:rPr lang="en-US" sz="1400" i="1" dirty="0" err="1" smtClean="0">
                  <a:latin typeface="Arial Unicode MS" pitchFamily="34" charset="-128"/>
                  <a:ea typeface="Arial Unicode MS" pitchFamily="34" charset="-128"/>
                  <a:cs typeface="Arial Unicode MS" pitchFamily="34" charset="-128"/>
                </a:rPr>
                <a:t>Śakas</a:t>
              </a:r>
              <a:endParaRPr lang="en-US" sz="1400" i="1" dirty="0" smtClean="0">
                <a:latin typeface="Arial Unicode MS" pitchFamily="34" charset="-128"/>
                <a:ea typeface="Arial Unicode MS" pitchFamily="34" charset="-128"/>
                <a:cs typeface="Arial Unicode MS" pitchFamily="34" charset="-128"/>
              </a:endParaRPr>
            </a:p>
            <a:p>
              <a:r>
                <a:rPr lang="en-US" sz="1400" dirty="0" smtClean="0">
                  <a:latin typeface="Arial Unicode MS" pitchFamily="34" charset="-128"/>
                  <a:ea typeface="Arial Unicode MS" pitchFamily="34" charset="-128"/>
                  <a:cs typeface="Arial Unicode MS" pitchFamily="34" charset="-128"/>
                </a:rPr>
                <a:t> of central Asia who were  trounced by </a:t>
              </a:r>
              <a:r>
                <a:rPr lang="en-US" sz="1400" i="1" dirty="0" err="1" smtClean="0">
                  <a:latin typeface="Arial Unicode MS" pitchFamily="34" charset="-128"/>
                  <a:ea typeface="Arial Unicode MS" pitchFamily="34" charset="-128"/>
                  <a:cs typeface="Arial Unicode MS" pitchFamily="34" charset="-128"/>
                </a:rPr>
                <a:t>Śrī-Harşa</a:t>
              </a:r>
              <a:r>
                <a:rPr lang="en-US" sz="1400" dirty="0" smtClean="0">
                  <a:latin typeface="Arial Unicode MS" pitchFamily="34" charset="-128"/>
                  <a:ea typeface="Arial Unicode MS" pitchFamily="34" charset="-128"/>
                  <a:cs typeface="Arial Unicode MS" pitchFamily="34" charset="-128"/>
                </a:rPr>
                <a:t> of </a:t>
              </a:r>
              <a:r>
                <a:rPr lang="en-US" sz="1400" i="1" dirty="0" err="1" smtClean="0">
                  <a:latin typeface="Arial Unicode MS" pitchFamily="34" charset="-128"/>
                  <a:ea typeface="Arial Unicode MS" pitchFamily="34" charset="-128"/>
                  <a:cs typeface="Arial Unicode MS" pitchFamily="34" charset="-128"/>
                </a:rPr>
                <a:t>Mālavā</a:t>
              </a:r>
              <a:r>
                <a:rPr lang="en-US" sz="1400" dirty="0" smtClean="0">
                  <a:latin typeface="Arial Unicode MS" pitchFamily="34" charset="-128"/>
                  <a:ea typeface="Arial Unicode MS" pitchFamily="34" charset="-128"/>
                  <a:cs typeface="Arial Unicode MS" pitchFamily="34" charset="-128"/>
                </a:rPr>
                <a:t>, in 456 BC and set up a pillar </a:t>
              </a:r>
            </a:p>
            <a:p>
              <a:r>
                <a:rPr lang="en-US" sz="1400" dirty="0" smtClean="0">
                  <a:latin typeface="Arial Unicode MS" pitchFamily="34" charset="-128"/>
                  <a:ea typeface="Arial Unicode MS" pitchFamily="34" charset="-128"/>
                  <a:cs typeface="Arial Unicode MS" pitchFamily="34" charset="-128"/>
                </a:rPr>
                <a:t>(</a:t>
              </a:r>
              <a:r>
                <a:rPr lang="en-US" sz="1400" i="1" dirty="0" err="1" smtClean="0">
                  <a:latin typeface="Arial Unicode MS" pitchFamily="34" charset="-128"/>
                  <a:ea typeface="Arial Unicode MS" pitchFamily="34" charset="-128"/>
                  <a:cs typeface="Arial Unicode MS" pitchFamily="34" charset="-128"/>
                </a:rPr>
                <a:t>Vişņu-dhvaja</a:t>
              </a:r>
              <a:r>
                <a:rPr lang="en-US" sz="1400" dirty="0" smtClean="0">
                  <a:latin typeface="Arial Unicode MS" pitchFamily="34" charset="-128"/>
                  <a:ea typeface="Arial Unicode MS" pitchFamily="34" charset="-128"/>
                  <a:cs typeface="Arial Unicode MS" pitchFamily="34" charset="-128"/>
                </a:rPr>
                <a:t> = </a:t>
              </a:r>
              <a:r>
                <a:rPr lang="en-US" sz="1400" i="1" dirty="0" err="1" smtClean="0">
                  <a:latin typeface="Arial Unicode MS" pitchFamily="34" charset="-128"/>
                  <a:ea typeface="Arial Unicode MS" pitchFamily="34" charset="-128"/>
                  <a:cs typeface="Arial Unicode MS" pitchFamily="34" charset="-128"/>
                </a:rPr>
                <a:t>Kutub-minar</a:t>
              </a:r>
              <a:r>
                <a:rPr lang="en-US" sz="1400" dirty="0" smtClean="0">
                  <a:latin typeface="Arial Unicode MS" pitchFamily="34" charset="-128"/>
                  <a:ea typeface="Arial Unicode MS" pitchFamily="34" charset="-128"/>
                  <a:cs typeface="Arial Unicode MS" pitchFamily="34" charset="-128"/>
                </a:rPr>
                <a:t>), called pillar of  Hercules by </a:t>
              </a:r>
              <a:r>
                <a:rPr lang="en-US" sz="1400" i="1" dirty="0" err="1" smtClean="0">
                  <a:latin typeface="Arial Unicode MS" pitchFamily="34" charset="-128"/>
                  <a:ea typeface="Arial Unicode MS" pitchFamily="34" charset="-128"/>
                  <a:cs typeface="Arial Unicode MS" pitchFamily="34" charset="-128"/>
                </a:rPr>
                <a:t>Megasthenes</a:t>
              </a:r>
              <a:r>
                <a:rPr lang="en-US" sz="1400" dirty="0" smtClean="0">
                  <a:latin typeface="Arial Unicode MS" pitchFamily="34" charset="-128"/>
                  <a:ea typeface="Arial Unicode MS" pitchFamily="34" charset="-128"/>
                  <a:cs typeface="Arial Unicode MS" pitchFamily="34" charset="-128"/>
                </a:rPr>
                <a:t>. It has also been </a:t>
              </a:r>
            </a:p>
            <a:p>
              <a:r>
                <a:rPr lang="en-US" sz="1400" dirty="0" smtClean="0">
                  <a:latin typeface="Arial Unicode MS" pitchFamily="34" charset="-128"/>
                  <a:ea typeface="Arial Unicode MS" pitchFamily="34" charset="-128"/>
                  <a:cs typeface="Arial Unicode MS" pitchFamily="34" charset="-128"/>
                </a:rPr>
                <a:t>indicated by </a:t>
              </a:r>
              <a:r>
                <a:rPr lang="en-US" sz="1400" i="1" dirty="0" err="1" smtClean="0">
                  <a:latin typeface="Arial Unicode MS" pitchFamily="34" charset="-128"/>
                  <a:ea typeface="Arial Unicode MS" pitchFamily="34" charset="-128"/>
                  <a:cs typeface="Arial Unicode MS" pitchFamily="34" charset="-128"/>
                </a:rPr>
                <a:t>Ibn-Batuta</a:t>
              </a:r>
              <a:r>
                <a:rPr lang="en-US" sz="1400" dirty="0" smtClean="0">
                  <a:latin typeface="Arial Unicode MS" pitchFamily="34" charset="-128"/>
                  <a:ea typeface="Arial Unicode MS" pitchFamily="34" charset="-128"/>
                  <a:cs typeface="Arial Unicode MS" pitchFamily="34" charset="-128"/>
                </a:rPr>
                <a:t>, traveler from Morocco in 13th</a:t>
              </a:r>
              <a:r>
                <a:rPr lang="en-US" sz="1400" baseline="30000"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century. This </a:t>
              </a:r>
              <a:r>
                <a:rPr lang="en-US" sz="1400" i="1" dirty="0" err="1" smtClean="0">
                  <a:latin typeface="Arial Unicode MS" pitchFamily="34" charset="-128"/>
                  <a:ea typeface="Arial Unicode MS" pitchFamily="34" charset="-128"/>
                  <a:cs typeface="Arial Unicode MS" pitchFamily="34" charset="-128"/>
                </a:rPr>
                <a:t>samvat</a:t>
              </a:r>
              <a:r>
                <a:rPr lang="en-US" sz="1400" dirty="0" smtClean="0">
                  <a:latin typeface="Arial Unicode MS" pitchFamily="34" charset="-128"/>
                  <a:ea typeface="Arial Unicode MS" pitchFamily="34" charset="-128"/>
                  <a:cs typeface="Arial Unicode MS" pitchFamily="34" charset="-128"/>
                </a:rPr>
                <a:t> has been mentioned </a:t>
              </a:r>
            </a:p>
            <a:p>
              <a:r>
                <a:rPr lang="en-US" sz="1400" dirty="0" smtClean="0">
                  <a:latin typeface="Arial Unicode MS" pitchFamily="34" charset="-128"/>
                  <a:ea typeface="Arial Unicode MS" pitchFamily="34" charset="-128"/>
                  <a:cs typeface="Arial Unicode MS" pitchFamily="34" charset="-128"/>
                </a:rPr>
                <a:t>by </a:t>
              </a:r>
              <a:r>
                <a:rPr lang="en-US" sz="1400" i="1" dirty="0" smtClean="0">
                  <a:latin typeface="Arial Unicode MS" pitchFamily="34" charset="-128"/>
                  <a:ea typeface="Arial Unicode MS" pitchFamily="34" charset="-128"/>
                  <a:cs typeface="Arial Unicode MS" pitchFamily="34" charset="-128"/>
                </a:rPr>
                <a:t>Al-</a:t>
              </a:r>
              <a:r>
                <a:rPr lang="en-US" sz="1400" i="1" dirty="0" err="1" smtClean="0">
                  <a:latin typeface="Arial Unicode MS" pitchFamily="34" charset="-128"/>
                  <a:ea typeface="Arial Unicode MS" pitchFamily="34" charset="-128"/>
                  <a:cs typeface="Arial Unicode MS" pitchFamily="34" charset="-128"/>
                </a:rPr>
                <a:t>Biruni</a:t>
              </a:r>
              <a:r>
                <a:rPr lang="en-US" sz="1400" dirty="0" smtClean="0">
                  <a:latin typeface="Arial Unicode MS" pitchFamily="34" charset="-128"/>
                  <a:ea typeface="Arial Unicode MS" pitchFamily="34" charset="-128"/>
                  <a:cs typeface="Arial Unicode MS" pitchFamily="34" charset="-128"/>
                </a:rPr>
                <a:t> and </a:t>
              </a:r>
              <a:r>
                <a:rPr lang="en-US" sz="1400" i="1" dirty="0" err="1" smtClean="0">
                  <a:latin typeface="Arial Unicode MS" pitchFamily="34" charset="-128"/>
                  <a:ea typeface="Arial Unicode MS" pitchFamily="34" charset="-128"/>
                  <a:cs typeface="Arial Unicode MS" pitchFamily="34" charset="-128"/>
                </a:rPr>
                <a:t>Abul-Fazal</a:t>
              </a:r>
              <a:r>
                <a:rPr lang="en-US" sz="1400" dirty="0" smtClean="0">
                  <a:latin typeface="Arial Unicode MS" pitchFamily="34" charset="-128"/>
                  <a:ea typeface="Arial Unicode MS" pitchFamily="34" charset="-128"/>
                  <a:cs typeface="Arial Unicode MS" pitchFamily="34" charset="-128"/>
                </a:rPr>
                <a:t>. The 300 year period of </a:t>
              </a:r>
              <a:r>
                <a:rPr lang="en-US" sz="1400" i="1" dirty="0" err="1" smtClean="0">
                  <a:latin typeface="Arial Unicode MS" pitchFamily="34" charset="-128"/>
                  <a:ea typeface="Arial Unicode MS" pitchFamily="34" charset="-128"/>
                  <a:cs typeface="Arial Unicode MS" pitchFamily="34" charset="-128"/>
                </a:rPr>
                <a:t>Mālava-gaņa</a:t>
              </a:r>
              <a:r>
                <a:rPr lang="en-US" sz="1400" dirty="0" smtClean="0">
                  <a:latin typeface="Arial Unicode MS" pitchFamily="34" charset="-128"/>
                  <a:ea typeface="Arial Unicode MS" pitchFamily="34" charset="-128"/>
                  <a:cs typeface="Arial Unicode MS" pitchFamily="34" charset="-128"/>
                </a:rPr>
                <a:t> has been  stated by Greek </a:t>
              </a:r>
            </a:p>
            <a:p>
              <a:r>
                <a:rPr lang="en-US" sz="1400" dirty="0" smtClean="0">
                  <a:latin typeface="Arial Unicode MS" pitchFamily="34" charset="-128"/>
                  <a:ea typeface="Arial Unicode MS" pitchFamily="34" charset="-128"/>
                  <a:cs typeface="Arial Unicode MS" pitchFamily="34" charset="-128"/>
                </a:rPr>
                <a:t>writers like </a:t>
              </a:r>
              <a:r>
                <a:rPr lang="en-US" sz="1400" i="1" dirty="0" err="1" smtClean="0">
                  <a:latin typeface="Arial Unicode MS" pitchFamily="34" charset="-128"/>
                  <a:ea typeface="Arial Unicode MS" pitchFamily="34" charset="-128"/>
                  <a:cs typeface="Arial Unicode MS" pitchFamily="34" charset="-128"/>
                </a:rPr>
                <a:t>Megasthenes</a:t>
              </a:r>
              <a:r>
                <a:rPr lang="en-US" sz="1400" dirty="0" smtClean="0">
                  <a:latin typeface="Arial Unicode MS" pitchFamily="34" charset="-128"/>
                  <a:ea typeface="Arial Unicode MS" pitchFamily="34" charset="-128"/>
                  <a:cs typeface="Arial Unicode MS" pitchFamily="34" charset="-128"/>
                </a:rPr>
                <a:t> as 300 years of democracy.</a:t>
              </a:r>
              <a:endParaRPr lang="en-IN" sz="1400" dirty="0" smtClean="0">
                <a:latin typeface="Arial Unicode MS" pitchFamily="34" charset="-128"/>
                <a:ea typeface="Arial Unicode MS" pitchFamily="34" charset="-128"/>
                <a:cs typeface="Arial Unicode MS" pitchFamily="34" charset="-128"/>
              </a:endParaRPr>
            </a:p>
            <a:p>
              <a:endParaRPr lang="en-IN" sz="1200" dirty="0">
                <a:latin typeface="Arial Unicode MS" pitchFamily="34" charset="-128"/>
                <a:ea typeface="Arial Unicode MS" pitchFamily="34" charset="-128"/>
                <a:cs typeface="Arial Unicode MS" pitchFamily="34" charset="-128"/>
              </a:endParaRPr>
            </a:p>
          </p:txBody>
        </p:sp>
        <p:sp>
          <p:nvSpPr>
            <p:cNvPr id="4" name="TextBox 3"/>
            <p:cNvSpPr txBox="1"/>
            <p:nvPr/>
          </p:nvSpPr>
          <p:spPr>
            <a:xfrm>
              <a:off x="2743200" y="304800"/>
              <a:ext cx="2534668" cy="338554"/>
            </a:xfrm>
            <a:prstGeom prst="rect">
              <a:avLst/>
            </a:prstGeom>
            <a:noFill/>
          </p:spPr>
          <p:txBody>
            <a:bodyPr wrap="none" rtlCol="0">
              <a:spAutoFit/>
            </a:bodyPr>
            <a:lstStyle/>
            <a:p>
              <a:r>
                <a:rPr lang="en-US" sz="1600" b="1" i="1" dirty="0" smtClean="0">
                  <a:latin typeface="Arial Unicode MS" pitchFamily="34" charset="-128"/>
                  <a:ea typeface="Arial Unicode MS" pitchFamily="34" charset="-128"/>
                  <a:cs typeface="Arial Unicode MS" pitchFamily="34" charset="-128"/>
                </a:rPr>
                <a:t>Mālava-gaņa-</a:t>
              </a:r>
              <a:r>
                <a:rPr lang="en-US" sz="1600" b="1" dirty="0" smtClean="0">
                  <a:latin typeface="Arial Unicode MS" pitchFamily="34" charset="-128"/>
                  <a:ea typeface="Arial Unicode MS" pitchFamily="34" charset="-128"/>
                  <a:cs typeface="Arial Unicode MS" pitchFamily="34" charset="-128"/>
                </a:rPr>
                <a:t>756-456 BC</a:t>
              </a:r>
              <a:endParaRPr lang="en-IN" sz="1600" b="1" dirty="0"/>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85800" y="152400"/>
            <a:ext cx="8244565" cy="5752445"/>
            <a:chOff x="685800" y="152400"/>
            <a:chExt cx="8244565" cy="5752445"/>
          </a:xfrm>
        </p:grpSpPr>
        <p:sp>
          <p:nvSpPr>
            <p:cNvPr id="2" name="TextBox 1"/>
            <p:cNvSpPr txBox="1"/>
            <p:nvPr/>
          </p:nvSpPr>
          <p:spPr>
            <a:xfrm>
              <a:off x="685800" y="457200"/>
              <a:ext cx="8244565" cy="5447645"/>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28 </a:t>
              </a:r>
              <a:r>
                <a:rPr lang="en-US" sz="1400" i="1" dirty="0" err="1" smtClean="0">
                  <a:latin typeface="Arial Unicode MS" pitchFamily="34" charset="-128"/>
                  <a:ea typeface="Arial Unicode MS" pitchFamily="34" charset="-128"/>
                  <a:cs typeface="Arial Unicode MS" pitchFamily="34" charset="-128"/>
                </a:rPr>
                <a:t>Buddhas</a:t>
              </a:r>
              <a:r>
                <a:rPr lang="en-US" sz="1400" dirty="0" smtClean="0">
                  <a:latin typeface="Arial Unicode MS" pitchFamily="34" charset="-128"/>
                  <a:ea typeface="Arial Unicode MS" pitchFamily="34" charset="-128"/>
                  <a:cs typeface="Arial Unicode MS" pitchFamily="34" charset="-128"/>
                </a:rPr>
                <a:t> are listed in </a:t>
              </a:r>
              <a:r>
                <a:rPr lang="en-US" sz="1400" i="1" dirty="0" err="1" smtClean="0">
                  <a:latin typeface="Arial Unicode MS" pitchFamily="34" charset="-128"/>
                  <a:ea typeface="Arial Unicode MS" pitchFamily="34" charset="-128"/>
                  <a:cs typeface="Arial Unicode MS" pitchFamily="34" charset="-128"/>
                </a:rPr>
                <a:t>Bauddha</a:t>
              </a:r>
              <a:r>
                <a:rPr lang="en-US" sz="1400" dirty="0" smtClean="0">
                  <a:latin typeface="Arial Unicode MS" pitchFamily="34" charset="-128"/>
                  <a:ea typeface="Arial Unicode MS" pitchFamily="34" charset="-128"/>
                  <a:cs typeface="Arial Unicode MS" pitchFamily="34" charset="-128"/>
                </a:rPr>
                <a:t> text-</a:t>
              </a:r>
              <a:r>
                <a:rPr lang="en-US" sz="1400" i="1" dirty="0" err="1" smtClean="0">
                  <a:latin typeface="Arial Unicode MS" pitchFamily="34" charset="-128"/>
                  <a:ea typeface="Arial Unicode MS" pitchFamily="34" charset="-128"/>
                  <a:cs typeface="Arial Unicode MS" pitchFamily="34" charset="-128"/>
                </a:rPr>
                <a:t>Stūpa</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a:t>
              </a:r>
              <a:r>
                <a:rPr lang="en-US" sz="1400" i="1" dirty="0" err="1" smtClean="0">
                  <a:latin typeface="Arial Unicode MS" pitchFamily="34" charset="-128"/>
                  <a:ea typeface="Arial Unicode MS" pitchFamily="34" charset="-128"/>
                  <a:cs typeface="Arial Unicode MS" pitchFamily="34" charset="-128"/>
                </a:rPr>
                <a:t>Thūpa</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vamśa</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Vişņu</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incarnation </a:t>
              </a:r>
              <a:r>
                <a:rPr lang="en-US" sz="1400" i="1" dirty="0" smtClean="0">
                  <a:latin typeface="Arial Unicode MS" pitchFamily="34" charset="-128"/>
                  <a:ea typeface="Arial Unicode MS" pitchFamily="34" charset="-128"/>
                  <a:cs typeface="Arial Unicode MS" pitchFamily="34" charset="-128"/>
                </a:rPr>
                <a:t>Buddha</a:t>
              </a:r>
              <a:r>
                <a:rPr lang="en-US" sz="1400" dirty="0" smtClean="0">
                  <a:latin typeface="Arial Unicode MS" pitchFamily="34" charset="-128"/>
                  <a:ea typeface="Arial Unicode MS" pitchFamily="34" charset="-128"/>
                  <a:cs typeface="Arial Unicode MS" pitchFamily="34" charset="-128"/>
                </a:rPr>
                <a:t> was born as </a:t>
              </a:r>
            </a:p>
            <a:p>
              <a:r>
                <a:rPr lang="en-US" sz="1400" dirty="0" smtClean="0">
                  <a:latin typeface="Arial Unicode MS" pitchFamily="34" charset="-128"/>
                  <a:ea typeface="Arial Unicode MS" pitchFamily="34" charset="-128"/>
                  <a:cs typeface="Arial Unicode MS" pitchFamily="34" charset="-128"/>
                </a:rPr>
                <a:t>son of </a:t>
              </a:r>
              <a:r>
                <a:rPr lang="en-US" sz="1400" i="1" dirty="0" err="1" smtClean="0">
                  <a:latin typeface="Arial Unicode MS" pitchFamily="34" charset="-128"/>
                  <a:ea typeface="Arial Unicode MS" pitchFamily="34" charset="-128"/>
                  <a:cs typeface="Arial Unicode MS" pitchFamily="34" charset="-128"/>
                </a:rPr>
                <a:t>Ajina</a:t>
              </a:r>
              <a:r>
                <a:rPr lang="en-US" sz="1400" dirty="0" smtClean="0">
                  <a:latin typeface="Arial Unicode MS" pitchFamily="34" charset="-128"/>
                  <a:ea typeface="Arial Unicode MS" pitchFamily="34" charset="-128"/>
                  <a:cs typeface="Arial Unicode MS" pitchFamily="34" charset="-128"/>
                </a:rPr>
                <a:t> in </a:t>
              </a:r>
              <a:r>
                <a:rPr lang="en-US" sz="1400" i="1" dirty="0" err="1" smtClean="0">
                  <a:latin typeface="Arial Unicode MS" pitchFamily="34" charset="-128"/>
                  <a:ea typeface="Arial Unicode MS" pitchFamily="34" charset="-128"/>
                  <a:cs typeface="Arial Unicode MS" pitchFamily="34" charset="-128"/>
                </a:rPr>
                <a:t>Kīkaţa</a:t>
              </a:r>
              <a:r>
                <a:rPr lang="en-US" sz="1400" dirty="0" smtClean="0">
                  <a:latin typeface="Arial Unicode MS" pitchFamily="34" charset="-128"/>
                  <a:ea typeface="Arial Unicode MS" pitchFamily="34" charset="-128"/>
                  <a:cs typeface="Arial Unicode MS" pitchFamily="34" charset="-128"/>
                </a:rPr>
                <a:t> (</a:t>
              </a:r>
              <a:r>
                <a:rPr lang="en-US" sz="1400" i="1" dirty="0" smtClean="0">
                  <a:latin typeface="Arial Unicode MS" pitchFamily="34" charset="-128"/>
                  <a:ea typeface="Arial Unicode MS" pitchFamily="34" charset="-128"/>
                  <a:cs typeface="Arial Unicode MS" pitchFamily="34" charset="-128"/>
                </a:rPr>
                <a:t>Magadha</a:t>
              </a:r>
              <a:r>
                <a:rPr lang="en-US" sz="1400" dirty="0" smtClean="0">
                  <a:latin typeface="Arial Unicode MS" pitchFamily="34" charset="-128"/>
                  <a:ea typeface="Arial Unicode MS" pitchFamily="34" charset="-128"/>
                  <a:cs typeface="Arial Unicode MS" pitchFamily="34" charset="-128"/>
                </a:rPr>
                <a:t>) slightly before </a:t>
              </a:r>
              <a:r>
                <a:rPr lang="en-US" sz="1400" i="1" dirty="0" err="1" smtClean="0">
                  <a:latin typeface="Arial Unicode MS" pitchFamily="34" charset="-128"/>
                  <a:ea typeface="Arial Unicode MS" pitchFamily="34" charset="-128"/>
                  <a:cs typeface="Arial Unicode MS" pitchFamily="34" charset="-128"/>
                </a:rPr>
                <a:t>Śūdrala-śaka</a:t>
              </a:r>
              <a:r>
                <a:rPr lang="en-US" sz="1400" dirty="0" smtClean="0">
                  <a:latin typeface="Arial Unicode MS" pitchFamily="34" charset="-128"/>
                  <a:ea typeface="Arial Unicode MS" pitchFamily="34" charset="-128"/>
                  <a:cs typeface="Arial Unicode MS" pitchFamily="34" charset="-128"/>
                </a:rPr>
                <a:t> i.e. in about</a:t>
              </a:r>
              <a:r>
                <a:rPr lang="en-US" sz="1400" i="1" dirty="0" smtClean="0">
                  <a:latin typeface="Arial Unicode MS" pitchFamily="34" charset="-128"/>
                  <a:ea typeface="Arial Unicode MS" pitchFamily="34" charset="-128"/>
                  <a:cs typeface="Arial Unicode MS" pitchFamily="34" charset="-128"/>
                </a:rPr>
                <a:t> 800 </a:t>
              </a:r>
              <a:r>
                <a:rPr lang="en-US" sz="1400" dirty="0" smtClean="0">
                  <a:latin typeface="Arial Unicode MS" pitchFamily="34" charset="-128"/>
                  <a:ea typeface="Arial Unicode MS" pitchFamily="34" charset="-128"/>
                  <a:cs typeface="Arial Unicode MS" pitchFamily="34" charset="-128"/>
                </a:rPr>
                <a:t>BC. He was not among</a:t>
              </a:r>
            </a:p>
            <a:p>
              <a:r>
                <a:rPr lang="en-US" sz="1400" dirty="0" smtClean="0">
                  <a:latin typeface="Arial Unicode MS" pitchFamily="34" charset="-128"/>
                  <a:ea typeface="Arial Unicode MS" pitchFamily="34" charset="-128"/>
                  <a:cs typeface="Arial Unicode MS" pitchFamily="34" charset="-128"/>
                </a:rPr>
                <a:t> 28 </a:t>
              </a:r>
              <a:r>
                <a:rPr lang="en-US" sz="1400" i="1" dirty="0" err="1" smtClean="0">
                  <a:latin typeface="Arial Unicode MS" pitchFamily="34" charset="-128"/>
                  <a:ea typeface="Arial Unicode MS" pitchFamily="34" charset="-128"/>
                  <a:cs typeface="Arial Unicode MS" pitchFamily="34" charset="-128"/>
                </a:rPr>
                <a:t>Buddhas</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Mañjuśrī</a:t>
              </a:r>
              <a:r>
                <a:rPr lang="en-US" sz="1400" i="1" dirty="0" smtClean="0">
                  <a:latin typeface="Arial Unicode MS" pitchFamily="34" charset="-128"/>
                  <a:ea typeface="Arial Unicode MS" pitchFamily="34" charset="-128"/>
                  <a:cs typeface="Arial Unicode MS" pitchFamily="34" charset="-128"/>
                </a:rPr>
                <a:t> Buddha</a:t>
              </a:r>
              <a:r>
                <a:rPr lang="en-US" sz="1400" dirty="0" smtClean="0">
                  <a:latin typeface="Arial Unicode MS" pitchFamily="34" charset="-128"/>
                  <a:ea typeface="Arial Unicode MS" pitchFamily="34" charset="-128"/>
                  <a:cs typeface="Arial Unicode MS" pitchFamily="34" charset="-128"/>
                </a:rPr>
                <a:t> was born in China-he might be among 7 </a:t>
              </a:r>
              <a:r>
                <a:rPr lang="en-US" sz="1400" i="1" dirty="0" err="1" smtClean="0">
                  <a:latin typeface="Arial Unicode MS" pitchFamily="34" charset="-128"/>
                  <a:ea typeface="Arial Unicode MS" pitchFamily="34" charset="-128"/>
                  <a:cs typeface="Arial Unicode MS" pitchFamily="34" charset="-128"/>
                </a:rPr>
                <a:t>Brahmā</a:t>
              </a:r>
              <a:r>
                <a:rPr lang="en-US" sz="1400" dirty="0" smtClean="0">
                  <a:latin typeface="Arial Unicode MS" pitchFamily="34" charset="-128"/>
                  <a:ea typeface="Arial Unicode MS" pitchFamily="34" charset="-128"/>
                  <a:cs typeface="Arial Unicode MS" pitchFamily="34" charset="-128"/>
                </a:rPr>
                <a:t>, and was called </a:t>
              </a:r>
              <a:r>
                <a:rPr lang="en-US" sz="1400" i="1" dirty="0" smtClean="0">
                  <a:latin typeface="Arial Unicode MS" pitchFamily="34" charset="-128"/>
                  <a:ea typeface="Arial Unicode MS" pitchFamily="34" charset="-128"/>
                  <a:cs typeface="Arial Unicode MS" pitchFamily="34" charset="-128"/>
                </a:rPr>
                <a:t>Fan</a:t>
              </a:r>
              <a:r>
                <a:rPr lang="en-US" sz="1400" dirty="0" smtClean="0">
                  <a:latin typeface="Arial Unicode MS" pitchFamily="34" charset="-128"/>
                  <a:ea typeface="Arial Unicode MS" pitchFamily="34" charset="-128"/>
                  <a:cs typeface="Arial Unicode MS" pitchFamily="34" charset="-128"/>
                </a:rPr>
                <a:t>.</a:t>
              </a:r>
            </a:p>
            <a:p>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Kaśyapa</a:t>
              </a:r>
              <a:r>
                <a:rPr lang="en-US" sz="1400" dirty="0" smtClean="0">
                  <a:latin typeface="Arial Unicode MS" pitchFamily="34" charset="-128"/>
                  <a:ea typeface="Arial Unicode MS" pitchFamily="34" charset="-128"/>
                  <a:cs typeface="Arial Unicode MS" pitchFamily="34" charset="-128"/>
                </a:rPr>
                <a:t> Buddha was in 17,500 BC. </a:t>
              </a:r>
              <a:r>
                <a:rPr lang="en-US" sz="1400" i="1" dirty="0" err="1" smtClean="0">
                  <a:latin typeface="Arial Unicode MS" pitchFamily="34" charset="-128"/>
                  <a:ea typeface="Arial Unicode MS" pitchFamily="34" charset="-128"/>
                  <a:cs typeface="Arial Unicode MS" pitchFamily="34" charset="-128"/>
                </a:rPr>
                <a:t>Pūraņa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Kaśyapa</a:t>
              </a:r>
              <a:r>
                <a:rPr lang="en-US" sz="1400" dirty="0" smtClean="0">
                  <a:latin typeface="Arial Unicode MS" pitchFamily="34" charset="-128"/>
                  <a:ea typeface="Arial Unicode MS" pitchFamily="34" charset="-128"/>
                  <a:cs typeface="Arial Unicode MS" pitchFamily="34" charset="-128"/>
                </a:rPr>
                <a:t> was in </a:t>
              </a:r>
              <a:r>
                <a:rPr lang="en-US" sz="1400" dirty="0" err="1" smtClean="0">
                  <a:latin typeface="Arial Unicode MS" pitchFamily="34" charset="-128"/>
                  <a:ea typeface="Arial Unicode MS" pitchFamily="34" charset="-128"/>
                  <a:cs typeface="Arial Unicode MS" pitchFamily="34" charset="-128"/>
                </a:rPr>
                <a:t>Kasap</a:t>
              </a:r>
              <a:r>
                <a:rPr lang="en-US" sz="1400" dirty="0" smtClean="0">
                  <a:latin typeface="Arial Unicode MS" pitchFamily="34" charset="-128"/>
                  <a:ea typeface="Arial Unicode MS" pitchFamily="34" charset="-128"/>
                  <a:cs typeface="Arial Unicode MS" pitchFamily="34" charset="-128"/>
                </a:rPr>
                <a:t> (</a:t>
              </a:r>
              <a:r>
                <a:rPr lang="en-US" sz="1400" dirty="0" err="1" smtClean="0">
                  <a:latin typeface="Arial Unicode MS" pitchFamily="34" charset="-128"/>
                  <a:ea typeface="Arial Unicode MS" pitchFamily="34" charset="-128"/>
                  <a:cs typeface="Arial Unicode MS" pitchFamily="34" charset="-128"/>
                </a:rPr>
                <a:t>Rohtas</a:t>
              </a:r>
              <a:r>
                <a:rPr lang="en-US" sz="1400" dirty="0" smtClean="0">
                  <a:latin typeface="Arial Unicode MS" pitchFamily="34" charset="-128"/>
                  <a:ea typeface="Arial Unicode MS" pitchFamily="34" charset="-128"/>
                  <a:cs typeface="Arial Unicode MS" pitchFamily="34" charset="-128"/>
                </a:rPr>
                <a:t> district in west Bihar)</a:t>
              </a:r>
            </a:p>
            <a:p>
              <a:r>
                <a:rPr lang="en-US" sz="1400" dirty="0" smtClean="0">
                  <a:latin typeface="Arial Unicode MS" pitchFamily="34" charset="-128"/>
                  <a:ea typeface="Arial Unicode MS" pitchFamily="34" charset="-128"/>
                  <a:cs typeface="Arial Unicode MS" pitchFamily="34" charset="-128"/>
                </a:rPr>
                <a:t> in time of </a:t>
              </a:r>
              <a:r>
                <a:rPr lang="en-US" sz="1400" i="1" dirty="0" err="1" smtClean="0">
                  <a:latin typeface="Arial Unicode MS" pitchFamily="34" charset="-128"/>
                  <a:ea typeface="Arial Unicode MS" pitchFamily="34" charset="-128"/>
                  <a:cs typeface="Arial Unicode MS" pitchFamily="34" charset="-128"/>
                </a:rPr>
                <a:t>Siddhārtha</a:t>
              </a:r>
              <a:r>
                <a:rPr lang="en-US" sz="1400" dirty="0" smtClean="0">
                  <a:latin typeface="Arial Unicode MS" pitchFamily="34" charset="-128"/>
                  <a:ea typeface="Arial Unicode MS" pitchFamily="34" charset="-128"/>
                  <a:cs typeface="Arial Unicode MS" pitchFamily="34" charset="-128"/>
                </a:rPr>
                <a:t> </a:t>
              </a:r>
              <a:r>
                <a:rPr lang="en-US" sz="1400" i="1" dirty="0" smtClean="0">
                  <a:latin typeface="Arial Unicode MS" pitchFamily="34" charset="-128"/>
                  <a:ea typeface="Arial Unicode MS" pitchFamily="34" charset="-128"/>
                  <a:cs typeface="Arial Unicode MS" pitchFamily="34" charset="-128"/>
                </a:rPr>
                <a:t>Buddha</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Amitābha</a:t>
              </a:r>
              <a:r>
                <a:rPr lang="en-US" sz="1400" i="1" dirty="0" smtClean="0">
                  <a:latin typeface="Arial Unicode MS" pitchFamily="34" charset="-128"/>
                  <a:ea typeface="Arial Unicode MS" pitchFamily="34" charset="-128"/>
                  <a:cs typeface="Arial Unicode MS" pitchFamily="34" charset="-128"/>
                </a:rPr>
                <a:t> Buddha</a:t>
              </a:r>
              <a:r>
                <a:rPr lang="en-US" sz="1400" dirty="0" smtClean="0">
                  <a:latin typeface="Arial Unicode MS" pitchFamily="34" charset="-128"/>
                  <a:ea typeface="Arial Unicode MS" pitchFamily="34" charset="-128"/>
                  <a:cs typeface="Arial Unicode MS" pitchFamily="34" charset="-128"/>
                </a:rPr>
                <a:t> was  in China at time of </a:t>
              </a:r>
              <a:r>
                <a:rPr lang="en-US" sz="1400" i="1" dirty="0" err="1" smtClean="0">
                  <a:latin typeface="Arial Unicode MS" pitchFamily="34" charset="-128"/>
                  <a:ea typeface="Arial Unicode MS" pitchFamily="34" charset="-128"/>
                  <a:cs typeface="Arial Unicode MS" pitchFamily="34" charset="-128"/>
                </a:rPr>
                <a:t>Rāma</a:t>
              </a:r>
              <a:r>
                <a:rPr lang="en-US" sz="1400" dirty="0" smtClean="0">
                  <a:latin typeface="Arial Unicode MS" pitchFamily="34" charset="-128"/>
                  <a:ea typeface="Arial Unicode MS" pitchFamily="34" charset="-128"/>
                  <a:cs typeface="Arial Unicode MS" pitchFamily="34" charset="-128"/>
                </a:rPr>
                <a:t> whose teaching to</a:t>
              </a:r>
              <a:r>
                <a:rPr lang="en-US" sz="1400" i="1" dirty="0" smtClean="0">
                  <a:latin typeface="Arial Unicode MS" pitchFamily="34" charset="-128"/>
                  <a:ea typeface="Arial Unicode MS" pitchFamily="34" charset="-128"/>
                  <a:cs typeface="Arial Unicode MS" pitchFamily="34" charset="-128"/>
                </a:rPr>
                <a:t> </a:t>
              </a:r>
            </a:p>
            <a:p>
              <a:r>
                <a:rPr lang="en-US" sz="1400" i="1" dirty="0" err="1" smtClean="0">
                  <a:latin typeface="Arial Unicode MS" pitchFamily="34" charset="-128"/>
                  <a:ea typeface="Arial Unicode MS" pitchFamily="34" charset="-128"/>
                  <a:cs typeface="Arial Unicode MS" pitchFamily="34" charset="-128"/>
                </a:rPr>
                <a:t>Rāvaņa</a:t>
              </a:r>
              <a:r>
                <a:rPr lang="en-US" sz="1400" dirty="0" smtClean="0">
                  <a:latin typeface="Arial Unicode MS" pitchFamily="34" charset="-128"/>
                  <a:ea typeface="Arial Unicode MS" pitchFamily="34" charset="-128"/>
                  <a:cs typeface="Arial Unicode MS" pitchFamily="34" charset="-128"/>
                </a:rPr>
                <a:t> is called </a:t>
              </a:r>
              <a:r>
                <a:rPr lang="en-US" sz="1400" i="1" dirty="0" err="1" smtClean="0">
                  <a:latin typeface="Arial Unicode MS" pitchFamily="34" charset="-128"/>
                  <a:ea typeface="Arial Unicode MS" pitchFamily="34" charset="-128"/>
                  <a:cs typeface="Arial Unicode MS" pitchFamily="34" charset="-128"/>
                </a:rPr>
                <a:t>Lankāvatāra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sūtra</a:t>
              </a:r>
              <a:r>
                <a:rPr lang="en-US" sz="1400" dirty="0" smtClean="0">
                  <a:latin typeface="Arial Unicode MS" pitchFamily="34" charset="-128"/>
                  <a:ea typeface="Arial Unicode MS" pitchFamily="34" charset="-128"/>
                  <a:cs typeface="Arial Unicode MS" pitchFamily="34" charset="-128"/>
                </a:rPr>
                <a:t>. In </a:t>
              </a:r>
              <a:r>
                <a:rPr lang="en-US" sz="1400" i="1" dirty="0" smtClean="0">
                  <a:latin typeface="Arial Unicode MS" pitchFamily="34" charset="-128"/>
                  <a:ea typeface="Arial Unicode MS" pitchFamily="34" charset="-128"/>
                  <a:cs typeface="Arial Unicode MS" pitchFamily="34" charset="-128"/>
                </a:rPr>
                <a:t>Yoga-</a:t>
              </a:r>
              <a:r>
                <a:rPr lang="en-US" sz="1400" i="1" dirty="0" err="1" smtClean="0">
                  <a:latin typeface="Arial Unicode MS" pitchFamily="34" charset="-128"/>
                  <a:ea typeface="Arial Unicode MS" pitchFamily="34" charset="-128"/>
                  <a:cs typeface="Arial Unicode MS" pitchFamily="34" charset="-128"/>
                </a:rPr>
                <a:t>Vāsişţha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Nirvāņa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khaņɖa</a:t>
              </a:r>
              <a:r>
                <a:rPr lang="en-US" sz="1400" dirty="0" smtClean="0">
                  <a:latin typeface="Arial Unicode MS" pitchFamily="34" charset="-128"/>
                  <a:ea typeface="Arial Unicode MS" pitchFamily="34" charset="-128"/>
                  <a:cs typeface="Arial Unicode MS" pitchFamily="34" charset="-128"/>
                </a:rPr>
                <a:t>,  chapters 14-17, he has been</a:t>
              </a:r>
            </a:p>
            <a:p>
              <a:r>
                <a:rPr lang="en-US" sz="1400" dirty="0" smtClean="0">
                  <a:latin typeface="Arial Unicode MS" pitchFamily="34" charset="-128"/>
                  <a:ea typeface="Arial Unicode MS" pitchFamily="34" charset="-128"/>
                  <a:cs typeface="Arial Unicode MS" pitchFamily="34" charset="-128"/>
                </a:rPr>
                <a:t> called </a:t>
              </a:r>
              <a:r>
                <a:rPr lang="en-US" sz="1400" i="1" dirty="0" err="1" smtClean="0">
                  <a:latin typeface="Arial Unicode MS" pitchFamily="34" charset="-128"/>
                  <a:ea typeface="Arial Unicode MS" pitchFamily="34" charset="-128"/>
                  <a:cs typeface="Arial Unicode MS" pitchFamily="34" charset="-128"/>
                </a:rPr>
                <a:t>Kākabhuśuņɖi</a:t>
              </a:r>
              <a:r>
                <a:rPr lang="en-US" sz="1400" dirty="0" smtClean="0">
                  <a:latin typeface="Arial Unicode MS" pitchFamily="34" charset="-128"/>
                  <a:ea typeface="Arial Unicode MS" pitchFamily="34" charset="-128"/>
                  <a:cs typeface="Arial Unicode MS" pitchFamily="34" charset="-128"/>
                </a:rPr>
                <a:t>, who was north east from </a:t>
              </a:r>
              <a:r>
                <a:rPr lang="en-US" sz="1400" i="1" dirty="0" err="1" smtClean="0">
                  <a:latin typeface="Arial Unicode MS" pitchFamily="34" charset="-128"/>
                  <a:ea typeface="Arial Unicode MS" pitchFamily="34" charset="-128"/>
                  <a:cs typeface="Arial Unicode MS" pitchFamily="34" charset="-128"/>
                </a:rPr>
                <a:t>Meru</a:t>
              </a:r>
              <a:r>
                <a:rPr lang="en-US" sz="1400" dirty="0" smtClean="0">
                  <a:latin typeface="Arial Unicode MS" pitchFamily="34" charset="-128"/>
                  <a:ea typeface="Arial Unicode MS" pitchFamily="34" charset="-128"/>
                  <a:cs typeface="Arial Unicode MS" pitchFamily="34" charset="-128"/>
                </a:rPr>
                <a:t>, i.e. in China. </a:t>
              </a:r>
              <a:r>
                <a:rPr lang="en-US" sz="1400" i="1" dirty="0" err="1" smtClean="0">
                  <a:latin typeface="Arial Unicode MS" pitchFamily="34" charset="-128"/>
                  <a:ea typeface="Arial Unicode MS" pitchFamily="34" charset="-128"/>
                  <a:cs typeface="Arial Unicode MS" pitchFamily="34" charset="-128"/>
                </a:rPr>
                <a:t>Vasişţha</a:t>
              </a:r>
              <a:r>
                <a:rPr lang="en-US" sz="1400" dirty="0" smtClean="0">
                  <a:latin typeface="Arial Unicode MS" pitchFamily="34" charset="-128"/>
                  <a:ea typeface="Arial Unicode MS" pitchFamily="34" charset="-128"/>
                  <a:cs typeface="Arial Unicode MS" pitchFamily="34" charset="-128"/>
                </a:rPr>
                <a:t> had gone  to him for </a:t>
              </a:r>
            </a:p>
            <a:p>
              <a:r>
                <a:rPr lang="en-US" sz="1400" dirty="0" smtClean="0">
                  <a:latin typeface="Arial Unicode MS" pitchFamily="34" charset="-128"/>
                  <a:ea typeface="Arial Unicode MS" pitchFamily="34" charset="-128"/>
                  <a:cs typeface="Arial Unicode MS" pitchFamily="34" charset="-128"/>
                </a:rPr>
                <a:t>learning. His views have been </a:t>
              </a:r>
              <a:r>
                <a:rPr lang="en-US" sz="1400" dirty="0" err="1" smtClean="0">
                  <a:latin typeface="Arial Unicode MS" pitchFamily="34" charset="-128"/>
                  <a:ea typeface="Arial Unicode MS" pitchFamily="34" charset="-128"/>
                  <a:cs typeface="Arial Unicode MS" pitchFamily="34" charset="-128"/>
                </a:rPr>
                <a:t>criticised</a:t>
              </a:r>
              <a:r>
                <a:rPr lang="en-US" sz="1400" dirty="0" smtClean="0">
                  <a:latin typeface="Arial Unicode MS" pitchFamily="34" charset="-128"/>
                  <a:ea typeface="Arial Unicode MS" pitchFamily="34" charset="-128"/>
                  <a:cs typeface="Arial Unicode MS" pitchFamily="34" charset="-128"/>
                </a:rPr>
                <a:t> in </a:t>
              </a:r>
              <a:r>
                <a:rPr lang="en-US" sz="1400" i="1" dirty="0" err="1" smtClean="0">
                  <a:latin typeface="Arial Unicode MS" pitchFamily="34" charset="-128"/>
                  <a:ea typeface="Arial Unicode MS" pitchFamily="34" charset="-128"/>
                  <a:cs typeface="Arial Unicode MS" pitchFamily="34" charset="-128"/>
                </a:rPr>
                <a:t>Vālmīki</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Rāmāyaņa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Ayodhyā</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kāņɖa</a:t>
              </a:r>
              <a:r>
                <a:rPr lang="en-US" sz="1400" dirty="0" smtClean="0">
                  <a:latin typeface="Arial Unicode MS" pitchFamily="34" charset="-128"/>
                  <a:ea typeface="Arial Unicode MS" pitchFamily="34" charset="-128"/>
                  <a:cs typeface="Arial Unicode MS" pitchFamily="34" charset="-128"/>
                </a:rPr>
                <a:t>, chapters 108-109. </a:t>
              </a:r>
            </a:p>
            <a:p>
              <a:r>
                <a:rPr lang="en-US" sz="1400" dirty="0" smtClean="0">
                  <a:latin typeface="Arial Unicode MS" pitchFamily="34" charset="-128"/>
                  <a:ea typeface="Arial Unicode MS" pitchFamily="34" charset="-128"/>
                  <a:cs typeface="Arial Unicode MS" pitchFamily="34" charset="-128"/>
                </a:rPr>
                <a:t>In  verse (109/34) he has been called </a:t>
              </a:r>
              <a:r>
                <a:rPr lang="en-US" sz="1400" i="1" dirty="0" err="1" smtClean="0">
                  <a:latin typeface="Arial Unicode MS" pitchFamily="34" charset="-128"/>
                  <a:ea typeface="Arial Unicode MS" pitchFamily="34" charset="-128"/>
                  <a:cs typeface="Arial Unicode MS" pitchFamily="34" charset="-128"/>
                </a:rPr>
                <a:t>Budha</a:t>
              </a:r>
              <a:r>
                <a:rPr lang="en-US" sz="1400" i="1" dirty="0" smtClean="0">
                  <a:latin typeface="Arial Unicode MS" pitchFamily="34" charset="-128"/>
                  <a:ea typeface="Arial Unicode MS" pitchFamily="34" charset="-128"/>
                  <a:cs typeface="Arial Unicode MS" pitchFamily="34" charset="-128"/>
                </a:rPr>
                <a:t>, Buddha, </a:t>
              </a:r>
              <a:r>
                <a:rPr lang="en-US" sz="1400" i="1" dirty="0" err="1" smtClean="0">
                  <a:latin typeface="Arial Unicode MS" pitchFamily="34" charset="-128"/>
                  <a:ea typeface="Arial Unicode MS" pitchFamily="34" charset="-128"/>
                  <a:cs typeface="Arial Unicode MS" pitchFamily="34" charset="-128"/>
                </a:rPr>
                <a:t>Tathāgata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Śakyatama</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Śākya</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Sumedhā</a:t>
              </a:r>
              <a:r>
                <a:rPr lang="en-US" sz="1400" i="1" dirty="0" smtClean="0">
                  <a:latin typeface="Arial Unicode MS" pitchFamily="34" charset="-128"/>
                  <a:ea typeface="Arial Unicode MS" pitchFamily="34" charset="-128"/>
                  <a:cs typeface="Arial Unicode MS" pitchFamily="34" charset="-128"/>
                </a:rPr>
                <a:t> </a:t>
              </a:r>
            </a:p>
            <a:p>
              <a:r>
                <a:rPr lang="en-US" sz="1400" i="1" dirty="0" smtClean="0">
                  <a:latin typeface="Arial Unicode MS" pitchFamily="34" charset="-128"/>
                  <a:ea typeface="Arial Unicode MS" pitchFamily="34" charset="-128"/>
                  <a:cs typeface="Arial Unicode MS" pitchFamily="34" charset="-128"/>
                </a:rPr>
                <a:t>Buddha</a:t>
              </a:r>
              <a:r>
                <a:rPr lang="en-US" sz="1400" dirty="0" smtClean="0">
                  <a:latin typeface="Arial Unicode MS" pitchFamily="34" charset="-128"/>
                  <a:ea typeface="Arial Unicode MS" pitchFamily="34" charset="-128"/>
                  <a:cs typeface="Arial Unicode MS" pitchFamily="34" charset="-128"/>
                </a:rPr>
                <a:t> taught </a:t>
              </a:r>
              <a:r>
                <a:rPr lang="en-US" sz="1400" i="1" dirty="0" err="1" smtClean="0">
                  <a:latin typeface="Arial Unicode MS" pitchFamily="34" charset="-128"/>
                  <a:ea typeface="Arial Unicode MS" pitchFamily="34" charset="-128"/>
                  <a:cs typeface="Arial Unicode MS" pitchFamily="34" charset="-128"/>
                </a:rPr>
                <a:t>Paraśurāma</a:t>
              </a:r>
              <a:r>
                <a:rPr lang="en-US" sz="1400" dirty="0" smtClean="0">
                  <a:latin typeface="Arial Unicode MS" pitchFamily="34" charset="-128"/>
                  <a:ea typeface="Arial Unicode MS" pitchFamily="34" charset="-128"/>
                  <a:cs typeface="Arial Unicode MS" pitchFamily="34" charset="-128"/>
                </a:rPr>
                <a:t> after </a:t>
              </a:r>
              <a:r>
                <a:rPr lang="en-US" sz="1400" i="1" dirty="0" err="1" smtClean="0">
                  <a:latin typeface="Arial Unicode MS" pitchFamily="34" charset="-128"/>
                  <a:ea typeface="Arial Unicode MS" pitchFamily="34" charset="-128"/>
                  <a:cs typeface="Arial Unicode MS" pitchFamily="34" charset="-128"/>
                </a:rPr>
                <a:t>Dhanuşa</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yajña</a:t>
              </a:r>
              <a:r>
                <a:rPr lang="en-US" sz="1400" dirty="0" smtClean="0">
                  <a:latin typeface="Arial Unicode MS" pitchFamily="34" charset="-128"/>
                  <a:ea typeface="Arial Unicode MS" pitchFamily="34" charset="-128"/>
                  <a:cs typeface="Arial Unicode MS" pitchFamily="34" charset="-128"/>
                </a:rPr>
                <a:t> at </a:t>
              </a:r>
              <a:r>
                <a:rPr lang="en-US" sz="1400" i="1" dirty="0" err="1" smtClean="0">
                  <a:latin typeface="Arial Unicode MS" pitchFamily="34" charset="-128"/>
                  <a:ea typeface="Arial Unicode MS" pitchFamily="34" charset="-128"/>
                  <a:cs typeface="Arial Unicode MS" pitchFamily="34" charset="-128"/>
                </a:rPr>
                <a:t>Mithilā</a:t>
              </a:r>
              <a:r>
                <a:rPr lang="en-US" sz="1400" dirty="0" smtClean="0">
                  <a:latin typeface="Arial Unicode MS" pitchFamily="34" charset="-128"/>
                  <a:ea typeface="Arial Unicode MS" pitchFamily="34" charset="-128"/>
                  <a:cs typeface="Arial Unicode MS" pitchFamily="34" charset="-128"/>
                </a:rPr>
                <a:t> when </a:t>
              </a:r>
              <a:r>
                <a:rPr lang="en-US" sz="1400" i="1" dirty="0" err="1" smtClean="0">
                  <a:latin typeface="Arial Unicode MS" pitchFamily="34" charset="-128"/>
                  <a:ea typeface="Arial Unicode MS" pitchFamily="34" charset="-128"/>
                  <a:cs typeface="Arial Unicode MS" pitchFamily="34" charset="-128"/>
                </a:rPr>
                <a:t>Rāma</a:t>
              </a:r>
              <a:r>
                <a:rPr lang="en-US" sz="1400" dirty="0" smtClean="0">
                  <a:latin typeface="Arial Unicode MS" pitchFamily="34" charset="-128"/>
                  <a:ea typeface="Arial Unicode MS" pitchFamily="34" charset="-128"/>
                  <a:cs typeface="Arial Unicode MS" pitchFamily="34" charset="-128"/>
                </a:rPr>
                <a:t> was married. He lived at </a:t>
              </a:r>
            </a:p>
            <a:p>
              <a:r>
                <a:rPr lang="en-US" sz="1400" i="1" dirty="0" err="1" smtClean="0">
                  <a:latin typeface="Arial Unicode MS" pitchFamily="34" charset="-128"/>
                  <a:ea typeface="Arial Unicode MS" pitchFamily="34" charset="-128"/>
                  <a:cs typeface="Arial Unicode MS" pitchFamily="34" charset="-128"/>
                </a:rPr>
                <a:t>Mahendragiri</a:t>
              </a:r>
              <a:r>
                <a:rPr lang="en-US" sz="1400" dirty="0" smtClean="0">
                  <a:latin typeface="Arial Unicode MS" pitchFamily="34" charset="-128"/>
                  <a:ea typeface="Arial Unicode MS" pitchFamily="34" charset="-128"/>
                  <a:cs typeface="Arial Unicode MS" pitchFamily="34" charset="-128"/>
                </a:rPr>
                <a:t> where a place named  </a:t>
              </a:r>
              <a:r>
                <a:rPr lang="en-US" sz="1400" i="1" dirty="0" err="1" smtClean="0">
                  <a:latin typeface="Arial Unicode MS" pitchFamily="34" charset="-128"/>
                  <a:ea typeface="Arial Unicode MS" pitchFamily="34" charset="-128"/>
                  <a:cs typeface="Arial Unicode MS" pitchFamily="34" charset="-128"/>
                </a:rPr>
                <a:t>Baudha</a:t>
              </a:r>
              <a:r>
                <a:rPr lang="en-US" sz="1400" dirty="0" smtClean="0">
                  <a:latin typeface="Arial Unicode MS" pitchFamily="34" charset="-128"/>
                  <a:ea typeface="Arial Unicode MS" pitchFamily="34" charset="-128"/>
                  <a:cs typeface="Arial Unicode MS" pitchFamily="34" charset="-128"/>
                </a:rPr>
                <a:t> still exists which is a district. His teaching to </a:t>
              </a:r>
            </a:p>
            <a:p>
              <a:r>
                <a:rPr lang="en-US" sz="1400" i="1" dirty="0" err="1" smtClean="0">
                  <a:latin typeface="Arial Unicode MS" pitchFamily="34" charset="-128"/>
                  <a:ea typeface="Arial Unicode MS" pitchFamily="34" charset="-128"/>
                  <a:cs typeface="Arial Unicode MS" pitchFamily="34" charset="-128"/>
                </a:rPr>
                <a:t>Paraśurām</a:t>
              </a:r>
              <a:r>
                <a:rPr lang="en-US" sz="1400" dirty="0" smtClean="0">
                  <a:latin typeface="Arial Unicode MS" pitchFamily="34" charset="-128"/>
                  <a:ea typeface="Arial Unicode MS" pitchFamily="34" charset="-128"/>
                  <a:cs typeface="Arial Unicode MS" pitchFamily="34" charset="-128"/>
                </a:rPr>
                <a:t> is called </a:t>
              </a:r>
              <a:r>
                <a:rPr lang="en-US" sz="1400" i="1" dirty="0" err="1" smtClean="0">
                  <a:latin typeface="Arial Unicode MS" pitchFamily="34" charset="-128"/>
                  <a:ea typeface="Arial Unicode MS" pitchFamily="34" charset="-128"/>
                  <a:cs typeface="Arial Unicode MS" pitchFamily="34" charset="-128"/>
                </a:rPr>
                <a:t>Tripurā-Rahasya</a:t>
              </a:r>
              <a:r>
                <a:rPr lang="en-US" sz="1400" dirty="0" smtClean="0">
                  <a:latin typeface="Arial Unicode MS" pitchFamily="34" charset="-128"/>
                  <a:ea typeface="Arial Unicode MS" pitchFamily="34" charset="-128"/>
                  <a:cs typeface="Arial Unicode MS" pitchFamily="34" charset="-128"/>
                </a:rPr>
                <a:t>. He is the same</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ŗşi</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who taught </a:t>
              </a:r>
              <a:r>
                <a:rPr lang="en-US" sz="1400" i="1" dirty="0" err="1" smtClean="0">
                  <a:latin typeface="Arial Unicode MS" pitchFamily="34" charset="-128"/>
                  <a:ea typeface="Arial Unicode MS" pitchFamily="34" charset="-128"/>
                  <a:cs typeface="Arial Unicode MS" pitchFamily="34" charset="-128"/>
                </a:rPr>
                <a:t>Durgā</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Māhātmya</a:t>
              </a:r>
              <a:r>
                <a:rPr lang="en-US" sz="1400" dirty="0" smtClean="0">
                  <a:latin typeface="Arial Unicode MS" pitchFamily="34" charset="-128"/>
                  <a:ea typeface="Arial Unicode MS" pitchFamily="34" charset="-128"/>
                  <a:cs typeface="Arial Unicode MS" pitchFamily="34" charset="-128"/>
                </a:rPr>
                <a:t> to king </a:t>
              </a:r>
            </a:p>
            <a:p>
              <a:r>
                <a:rPr lang="en-US" sz="1400" i="1" dirty="0" err="1" smtClean="0">
                  <a:latin typeface="Arial Unicode MS" pitchFamily="34" charset="-128"/>
                  <a:ea typeface="Arial Unicode MS" pitchFamily="34" charset="-128"/>
                  <a:cs typeface="Arial Unicode MS" pitchFamily="34" charset="-128"/>
                </a:rPr>
                <a:t>Suratha</a:t>
              </a:r>
              <a:r>
                <a:rPr lang="en-US" sz="1400" dirty="0" smtClean="0">
                  <a:latin typeface="Arial Unicode MS" pitchFamily="34" charset="-128"/>
                  <a:ea typeface="Arial Unicode MS" pitchFamily="34" charset="-128"/>
                  <a:cs typeface="Arial Unicode MS" pitchFamily="34" charset="-128"/>
                </a:rPr>
                <a:t>. His explanation of </a:t>
              </a:r>
              <a:r>
                <a:rPr lang="en-US" sz="1400" i="1" dirty="0" err="1" smtClean="0">
                  <a:latin typeface="Arial Unicode MS" pitchFamily="34" charset="-128"/>
                  <a:ea typeface="Arial Unicode MS" pitchFamily="34" charset="-128"/>
                  <a:cs typeface="Arial Unicode MS" pitchFamily="34" charset="-128"/>
                </a:rPr>
                <a:t>śakti</a:t>
              </a:r>
              <a:r>
                <a:rPr lang="en-US" sz="1400" dirty="0" smtClean="0">
                  <a:latin typeface="Arial Unicode MS" pitchFamily="34" charset="-128"/>
                  <a:ea typeface="Arial Unicode MS" pitchFamily="34" charset="-128"/>
                  <a:cs typeface="Arial Unicode MS" pitchFamily="34" charset="-128"/>
                </a:rPr>
                <a:t> as 10 </a:t>
              </a:r>
              <a:r>
                <a:rPr lang="en-US" sz="1400" i="1" dirty="0" err="1" smtClean="0">
                  <a:latin typeface="Arial Unicode MS" pitchFamily="34" charset="-128"/>
                  <a:ea typeface="Arial Unicode MS" pitchFamily="34" charset="-128"/>
                  <a:cs typeface="Arial Unicode MS" pitchFamily="34" charset="-128"/>
                </a:rPr>
                <a:t>Mahāvidyā</a:t>
              </a:r>
              <a:r>
                <a:rPr lang="en-US" sz="1400" dirty="0" smtClean="0">
                  <a:latin typeface="Arial Unicode MS" pitchFamily="34" charset="-128"/>
                  <a:ea typeface="Arial Unicode MS" pitchFamily="34" charset="-128"/>
                  <a:cs typeface="Arial Unicode MS" pitchFamily="34" charset="-128"/>
                </a:rPr>
                <a:t> is called 10 </a:t>
              </a:r>
              <a:r>
                <a:rPr lang="en-US" sz="1400" i="1" dirty="0" err="1" smtClean="0">
                  <a:latin typeface="Arial Unicode MS" pitchFamily="34" charset="-128"/>
                  <a:ea typeface="Arial Unicode MS" pitchFamily="34" charset="-128"/>
                  <a:cs typeface="Arial Unicode MS" pitchFamily="34" charset="-128"/>
                </a:rPr>
                <a:t>Prajñā-pāramitā</a:t>
              </a:r>
              <a:r>
                <a:rPr lang="en-US" sz="1400" dirty="0" smtClean="0">
                  <a:latin typeface="Arial Unicode MS" pitchFamily="34" charset="-128"/>
                  <a:ea typeface="Arial Unicode MS" pitchFamily="34" charset="-128"/>
                  <a:cs typeface="Arial Unicode MS" pitchFamily="34" charset="-128"/>
                </a:rPr>
                <a:t> in </a:t>
              </a:r>
              <a:r>
                <a:rPr lang="en-US" sz="1400" i="1" dirty="0" err="1" smtClean="0">
                  <a:latin typeface="Arial Unicode MS" pitchFamily="34" charset="-128"/>
                  <a:ea typeface="Arial Unicode MS" pitchFamily="34" charset="-128"/>
                  <a:cs typeface="Arial Unicode MS" pitchFamily="34" charset="-128"/>
                </a:rPr>
                <a:t>Baddha</a:t>
              </a:r>
              <a:r>
                <a:rPr lang="en-US" sz="1400" dirty="0" smtClean="0">
                  <a:latin typeface="Arial Unicode MS" pitchFamily="34" charset="-128"/>
                  <a:ea typeface="Arial Unicode MS" pitchFamily="34" charset="-128"/>
                  <a:cs typeface="Arial Unicode MS" pitchFamily="34" charset="-128"/>
                </a:rPr>
                <a:t>  texts. </a:t>
              </a:r>
            </a:p>
            <a:p>
              <a:r>
                <a:rPr lang="en-US" sz="1400" i="1" dirty="0" err="1" smtClean="0">
                  <a:latin typeface="Arial Unicode MS" pitchFamily="34" charset="-128"/>
                  <a:ea typeface="Arial Unicode MS" pitchFamily="34" charset="-128"/>
                  <a:cs typeface="Arial Unicode MS" pitchFamily="34" charset="-128"/>
                </a:rPr>
                <a:t>Śākya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sinmha</a:t>
              </a:r>
              <a:r>
                <a:rPr lang="en-US" sz="1400" i="1" dirty="0" smtClean="0">
                  <a:latin typeface="Arial Unicode MS" pitchFamily="34" charset="-128"/>
                  <a:ea typeface="Arial Unicode MS" pitchFamily="34" charset="-128"/>
                  <a:cs typeface="Arial Unicode MS" pitchFamily="34" charset="-128"/>
                </a:rPr>
                <a:t> Buddha</a:t>
              </a:r>
              <a:r>
                <a:rPr lang="en-US" sz="1400" dirty="0" smtClean="0">
                  <a:latin typeface="Arial Unicode MS" pitchFamily="34" charset="-128"/>
                  <a:ea typeface="Arial Unicode MS" pitchFamily="34" charset="-128"/>
                  <a:cs typeface="Arial Unicode MS" pitchFamily="34" charset="-128"/>
                </a:rPr>
                <a:t> had gone to Nepal just before </a:t>
              </a:r>
              <a:r>
                <a:rPr lang="en-US" sz="1400" i="1" dirty="0" err="1" smtClean="0">
                  <a:latin typeface="Arial Unicode MS" pitchFamily="34" charset="-128"/>
                  <a:ea typeface="Arial Unicode MS" pitchFamily="34" charset="-128"/>
                  <a:cs typeface="Arial Unicode MS" pitchFamily="34" charset="-128"/>
                </a:rPr>
                <a:t>Mahābhārata</a:t>
              </a:r>
              <a:r>
                <a:rPr lang="en-US" sz="1400" dirty="0" smtClean="0">
                  <a:latin typeface="Arial Unicode MS" pitchFamily="34" charset="-128"/>
                  <a:ea typeface="Arial Unicode MS" pitchFamily="34" charset="-128"/>
                  <a:cs typeface="Arial Unicode MS" pitchFamily="34" charset="-128"/>
                </a:rPr>
                <a:t> in time of king </a:t>
              </a:r>
              <a:r>
                <a:rPr lang="en-US" sz="1400" i="1" dirty="0" err="1" smtClean="0">
                  <a:latin typeface="Arial Unicode MS" pitchFamily="34" charset="-128"/>
                  <a:ea typeface="Arial Unicode MS" pitchFamily="34" charset="-128"/>
                  <a:cs typeface="Arial Unicode MS" pitchFamily="34" charset="-128"/>
                </a:rPr>
                <a:t>Jitedasti</a:t>
              </a:r>
              <a:r>
                <a:rPr lang="en-US" sz="1400" dirty="0" smtClean="0">
                  <a:latin typeface="Arial Unicode MS" pitchFamily="34" charset="-128"/>
                  <a:ea typeface="Arial Unicode MS" pitchFamily="34" charset="-128"/>
                  <a:cs typeface="Arial Unicode MS" pitchFamily="34" charset="-128"/>
                </a:rPr>
                <a:t>. </a:t>
              </a:r>
            </a:p>
            <a:p>
              <a:r>
                <a:rPr lang="en-US" sz="1400" i="1" dirty="0" err="1" smtClean="0">
                  <a:latin typeface="Arial Unicode MS" pitchFamily="34" charset="-128"/>
                  <a:ea typeface="Arial Unicode MS" pitchFamily="34" charset="-128"/>
                  <a:cs typeface="Arial Unicode MS" pitchFamily="34" charset="-128"/>
                </a:rPr>
                <a:t>Fahien</a:t>
              </a:r>
              <a:r>
                <a:rPr lang="en-US" sz="1400" dirty="0" smtClean="0">
                  <a:latin typeface="Arial Unicode MS" pitchFamily="34" charset="-128"/>
                  <a:ea typeface="Arial Unicode MS" pitchFamily="34" charset="-128"/>
                  <a:cs typeface="Arial Unicode MS" pitchFamily="34" charset="-128"/>
                </a:rPr>
                <a:t>  has described times and places of 3</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Buddhas</a:t>
              </a:r>
              <a:r>
                <a:rPr lang="en-US" sz="1400" dirty="0" smtClean="0">
                  <a:latin typeface="Arial Unicode MS" pitchFamily="34" charset="-128"/>
                  <a:ea typeface="Arial Unicode MS" pitchFamily="34" charset="-128"/>
                  <a:cs typeface="Arial Unicode MS" pitchFamily="34" charset="-128"/>
                </a:rPr>
                <a:t> just before </a:t>
              </a:r>
              <a:r>
                <a:rPr lang="en-US" sz="1400" i="1" dirty="0" err="1" smtClean="0">
                  <a:latin typeface="Arial Unicode MS" pitchFamily="34" charset="-128"/>
                  <a:ea typeface="Arial Unicode MS" pitchFamily="34" charset="-128"/>
                  <a:cs typeface="Arial Unicode MS" pitchFamily="34" charset="-128"/>
                </a:rPr>
                <a:t>Siddhārtha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Budda</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Krakucchanda</a:t>
              </a:r>
              <a:r>
                <a:rPr lang="en-US" sz="1400" dirty="0" smtClean="0">
                  <a:latin typeface="Arial Unicode MS" pitchFamily="34" charset="-128"/>
                  <a:ea typeface="Arial Unicode MS" pitchFamily="34" charset="-128"/>
                  <a:cs typeface="Arial Unicode MS" pitchFamily="34" charset="-128"/>
                </a:rPr>
                <a:t>, </a:t>
              </a:r>
            </a:p>
            <a:p>
              <a:r>
                <a:rPr lang="en-US" sz="1400" i="1" dirty="0" err="1" smtClean="0">
                  <a:latin typeface="Arial Unicode MS" pitchFamily="34" charset="-128"/>
                  <a:ea typeface="Arial Unicode MS" pitchFamily="34" charset="-128"/>
                  <a:cs typeface="Arial Unicode MS" pitchFamily="34" charset="-128"/>
                </a:rPr>
                <a:t>Kanakamuni</a:t>
              </a:r>
              <a:r>
                <a:rPr lang="en-US" sz="1400" dirty="0" smtClean="0">
                  <a:latin typeface="Arial Unicode MS" pitchFamily="34" charset="-128"/>
                  <a:ea typeface="Arial Unicode MS" pitchFamily="34" charset="-128"/>
                  <a:cs typeface="Arial Unicode MS" pitchFamily="34" charset="-128"/>
                </a:rPr>
                <a:t> and </a:t>
              </a:r>
              <a:r>
                <a:rPr lang="en-US" sz="1400" i="1" dirty="0" err="1" smtClean="0">
                  <a:latin typeface="Arial Unicode MS" pitchFamily="34" charset="-128"/>
                  <a:ea typeface="Arial Unicode MS" pitchFamily="34" charset="-128"/>
                  <a:cs typeface="Arial Unicode MS" pitchFamily="34" charset="-128"/>
                </a:rPr>
                <a:t>Kaśyapa</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Stūpa</a:t>
              </a:r>
              <a:r>
                <a:rPr lang="en-US" sz="1400" dirty="0" smtClean="0">
                  <a:latin typeface="Arial Unicode MS" pitchFamily="34" charset="-128"/>
                  <a:ea typeface="Arial Unicode MS" pitchFamily="34" charset="-128"/>
                  <a:cs typeface="Arial Unicode MS" pitchFamily="34" charset="-128"/>
                </a:rPr>
                <a:t> of </a:t>
              </a:r>
              <a:r>
                <a:rPr lang="en-US" sz="1400" i="1" dirty="0" err="1" smtClean="0">
                  <a:latin typeface="Arial Unicode MS" pitchFamily="34" charset="-128"/>
                  <a:ea typeface="Arial Unicode MS" pitchFamily="34" charset="-128"/>
                  <a:cs typeface="Arial Unicode MS" pitchFamily="34" charset="-128"/>
                </a:rPr>
                <a:t>Kanakamuni</a:t>
              </a:r>
              <a:r>
                <a:rPr lang="en-US" sz="1400" dirty="0" smtClean="0">
                  <a:latin typeface="Arial Unicode MS" pitchFamily="34" charset="-128"/>
                  <a:ea typeface="Arial Unicode MS" pitchFamily="34" charset="-128"/>
                  <a:cs typeface="Arial Unicode MS" pitchFamily="34" charset="-128"/>
                </a:rPr>
                <a:t> had been doubled by king </a:t>
              </a:r>
              <a:r>
                <a:rPr lang="en-US" sz="1400" i="1" dirty="0" smtClean="0">
                  <a:latin typeface="Arial Unicode MS" pitchFamily="34" charset="-128"/>
                  <a:ea typeface="Arial Unicode MS" pitchFamily="34" charset="-128"/>
                  <a:cs typeface="Arial Unicode MS" pitchFamily="34" charset="-128"/>
                </a:rPr>
                <a:t>Ashok</a:t>
              </a:r>
              <a:r>
                <a:rPr lang="en-US" sz="1400" dirty="0" smtClean="0">
                  <a:latin typeface="Arial Unicode MS" pitchFamily="34" charset="-128"/>
                  <a:ea typeface="Arial Unicode MS" pitchFamily="34" charset="-128"/>
                  <a:cs typeface="Arial Unicode MS" pitchFamily="34" charset="-128"/>
                </a:rPr>
                <a:t> in14th year of his</a:t>
              </a:r>
            </a:p>
            <a:p>
              <a:r>
                <a:rPr lang="en-US" sz="1400" dirty="0" smtClean="0">
                  <a:latin typeface="Arial Unicode MS" pitchFamily="34" charset="-128"/>
                  <a:ea typeface="Arial Unicode MS" pitchFamily="34" charset="-128"/>
                  <a:cs typeface="Arial Unicode MS" pitchFamily="34" charset="-128"/>
                </a:rPr>
                <a:t> rule. After </a:t>
              </a:r>
              <a:r>
                <a:rPr lang="en-US" sz="1400" i="1" dirty="0" err="1" smtClean="0">
                  <a:latin typeface="Arial Unicode MS" pitchFamily="34" charset="-128"/>
                  <a:ea typeface="Arial Unicode MS" pitchFamily="34" charset="-128"/>
                  <a:cs typeface="Arial Unicode MS" pitchFamily="34" charset="-128"/>
                </a:rPr>
                <a:t>Siddhārtha</a:t>
              </a:r>
              <a:r>
                <a:rPr lang="en-US" sz="1400" dirty="0" smtClean="0">
                  <a:latin typeface="Arial Unicode MS" pitchFamily="34" charset="-128"/>
                  <a:ea typeface="Arial Unicode MS" pitchFamily="34" charset="-128"/>
                  <a:cs typeface="Arial Unicode MS" pitchFamily="34" charset="-128"/>
                </a:rPr>
                <a:t>, there were  3 </a:t>
              </a:r>
              <a:r>
                <a:rPr lang="en-US" sz="1400" i="1" dirty="0" err="1" smtClean="0">
                  <a:latin typeface="Arial Unicode MS" pitchFamily="34" charset="-128"/>
                  <a:ea typeface="Arial Unicode MS" pitchFamily="34" charset="-128"/>
                  <a:cs typeface="Arial Unicode MS" pitchFamily="34" charset="-128"/>
                </a:rPr>
                <a:t>Lokadhātu</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Buddhas</a:t>
              </a:r>
              <a:r>
                <a:rPr lang="en-US" sz="1400" dirty="0" smtClean="0">
                  <a:latin typeface="Arial Unicode MS" pitchFamily="34" charset="-128"/>
                  <a:ea typeface="Arial Unicode MS" pitchFamily="34" charset="-128"/>
                  <a:cs typeface="Arial Unicode MS" pitchFamily="34" charset="-128"/>
                </a:rPr>
                <a:t>, out of which 2 were in Kashmir-at time of </a:t>
              </a:r>
            </a:p>
            <a:p>
              <a:r>
                <a:rPr lang="en-US" sz="1400" i="1" dirty="0" err="1" smtClean="0">
                  <a:latin typeface="Arial Unicode MS" pitchFamily="34" charset="-128"/>
                  <a:ea typeface="Arial Unicode MS" pitchFamily="34" charset="-128"/>
                  <a:cs typeface="Arial Unicode MS" pitchFamily="34" charset="-128"/>
                </a:rPr>
                <a:t>Ashoka</a:t>
              </a:r>
              <a:r>
                <a:rPr lang="en-US" sz="1400" dirty="0" smtClean="0">
                  <a:latin typeface="Arial Unicode MS" pitchFamily="34" charset="-128"/>
                  <a:ea typeface="Arial Unicode MS" pitchFamily="34" charset="-128"/>
                  <a:cs typeface="Arial Unicode MS" pitchFamily="34" charset="-128"/>
                </a:rPr>
                <a:t>, 48</a:t>
              </a:r>
              <a:r>
                <a:rPr lang="en-US" sz="1400" baseline="30000" dirty="0" smtClean="0">
                  <a:latin typeface="Arial Unicode MS" pitchFamily="34" charset="-128"/>
                  <a:ea typeface="Arial Unicode MS" pitchFamily="34" charset="-128"/>
                  <a:cs typeface="Arial Unicode MS" pitchFamily="34" charset="-128"/>
                </a:rPr>
                <a:t> </a:t>
              </a:r>
              <a:r>
                <a:rPr lang="en-US" sz="1400" dirty="0" err="1" smtClean="0">
                  <a:latin typeface="Arial Unicode MS" pitchFamily="34" charset="-128"/>
                  <a:ea typeface="Arial Unicode MS" pitchFamily="34" charset="-128"/>
                  <a:cs typeface="Arial Unicode MS" pitchFamily="34" charset="-128"/>
                </a:rPr>
                <a:t>th</a:t>
              </a:r>
              <a:r>
                <a:rPr lang="en-US" sz="1400" dirty="0" smtClean="0">
                  <a:latin typeface="Arial Unicode MS" pitchFamily="34" charset="-128"/>
                  <a:ea typeface="Arial Unicode MS" pitchFamily="34" charset="-128"/>
                  <a:cs typeface="Arial Unicode MS" pitchFamily="34" charset="-128"/>
                </a:rPr>
                <a:t> king of </a:t>
              </a:r>
              <a:r>
                <a:rPr lang="en-US" sz="1400" i="1" dirty="0" err="1" smtClean="0">
                  <a:latin typeface="Arial Unicode MS" pitchFamily="34" charset="-128"/>
                  <a:ea typeface="Arial Unicode MS" pitchFamily="34" charset="-128"/>
                  <a:cs typeface="Arial Unicode MS" pitchFamily="34" charset="-128"/>
                </a:rPr>
                <a:t>Gonanda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vamśa</a:t>
              </a:r>
              <a:r>
                <a:rPr lang="en-US" sz="1400" dirty="0" smtClean="0">
                  <a:latin typeface="Arial Unicode MS" pitchFamily="34" charset="-128"/>
                  <a:ea typeface="Arial Unicode MS" pitchFamily="34" charset="-128"/>
                  <a:cs typeface="Arial Unicode MS" pitchFamily="34" charset="-128"/>
                </a:rPr>
                <a:t> (1400 BC),  and in time of 53 rd king </a:t>
              </a:r>
              <a:r>
                <a:rPr lang="en-US" sz="1400" i="1" dirty="0" err="1" smtClean="0">
                  <a:latin typeface="Arial Unicode MS" pitchFamily="34" charset="-128"/>
                  <a:ea typeface="Arial Unicode MS" pitchFamily="34" charset="-128"/>
                  <a:cs typeface="Arial Unicode MS" pitchFamily="34" charset="-128"/>
                </a:rPr>
                <a:t>Kanişka</a:t>
              </a:r>
              <a:r>
                <a:rPr lang="en-US" sz="1400" dirty="0" smtClean="0">
                  <a:latin typeface="Arial Unicode MS" pitchFamily="34" charset="-128"/>
                  <a:ea typeface="Arial Unicode MS" pitchFamily="34" charset="-128"/>
                  <a:cs typeface="Arial Unicode MS" pitchFamily="34" charset="-128"/>
                </a:rPr>
                <a:t> (1505 BC). </a:t>
              </a:r>
            </a:p>
            <a:p>
              <a:r>
                <a:rPr lang="en-US" sz="1400" i="1" dirty="0" err="1" smtClean="0">
                  <a:latin typeface="Arial Unicode MS" pitchFamily="34" charset="-128"/>
                  <a:ea typeface="Arial Unicode MS" pitchFamily="34" charset="-128"/>
                  <a:cs typeface="Arial Unicode MS" pitchFamily="34" charset="-128"/>
                </a:rPr>
                <a:t>Maitreya</a:t>
              </a:r>
              <a:r>
                <a:rPr lang="en-US" sz="1400" i="1" dirty="0" smtClean="0">
                  <a:latin typeface="Arial Unicode MS" pitchFamily="34" charset="-128"/>
                  <a:ea typeface="Arial Unicode MS" pitchFamily="34" charset="-128"/>
                  <a:cs typeface="Arial Unicode MS" pitchFamily="34" charset="-128"/>
                </a:rPr>
                <a:t> Buddha</a:t>
              </a:r>
              <a:r>
                <a:rPr lang="en-US" sz="1400" dirty="0" smtClean="0">
                  <a:latin typeface="Arial Unicode MS" pitchFamily="34" charset="-128"/>
                  <a:ea typeface="Arial Unicode MS" pitchFamily="34" charset="-128"/>
                  <a:cs typeface="Arial Unicode MS" pitchFamily="34" charset="-128"/>
                </a:rPr>
                <a:t> was in </a:t>
              </a:r>
              <a:r>
                <a:rPr lang="en-US" sz="1400" i="1" dirty="0" err="1" smtClean="0">
                  <a:latin typeface="Arial Unicode MS" pitchFamily="34" charset="-128"/>
                  <a:ea typeface="Arial Unicode MS" pitchFamily="34" charset="-128"/>
                  <a:cs typeface="Arial Unicode MS" pitchFamily="34" charset="-128"/>
                </a:rPr>
                <a:t>Dhānya-Kataka</a:t>
              </a:r>
              <a:r>
                <a:rPr lang="en-US" sz="1400" dirty="0" smtClean="0">
                  <a:latin typeface="Arial Unicode MS" pitchFamily="34" charset="-128"/>
                  <a:ea typeface="Arial Unicode MS" pitchFamily="34" charset="-128"/>
                  <a:cs typeface="Arial Unicode MS" pitchFamily="34" charset="-128"/>
                </a:rPr>
                <a:t> which is Cuttack in Orissa, a region of </a:t>
              </a:r>
              <a:r>
                <a:rPr lang="en-US" sz="1400" i="1" dirty="0" err="1" smtClean="0">
                  <a:latin typeface="Arial Unicode MS" pitchFamily="34" charset="-128"/>
                  <a:ea typeface="Arial Unicode MS" pitchFamily="34" charset="-128"/>
                  <a:cs typeface="Arial Unicode MS" pitchFamily="34" charset="-128"/>
                </a:rPr>
                <a:t>dhānya</a:t>
              </a:r>
              <a:r>
                <a:rPr lang="en-US" sz="1400" dirty="0" smtClean="0">
                  <a:latin typeface="Arial Unicode MS" pitchFamily="34" charset="-128"/>
                  <a:ea typeface="Arial Unicode MS" pitchFamily="34" charset="-128"/>
                  <a:cs typeface="Arial Unicode MS" pitchFamily="34" charset="-128"/>
                </a:rPr>
                <a:t> (paddy) with </a:t>
              </a:r>
            </a:p>
            <a:p>
              <a:r>
                <a:rPr lang="en-US" sz="1400" dirty="0" smtClean="0">
                  <a:latin typeface="Arial Unicode MS" pitchFamily="34" charset="-128"/>
                  <a:ea typeface="Arial Unicode MS" pitchFamily="34" charset="-128"/>
                  <a:cs typeface="Arial Unicode MS" pitchFamily="34" charset="-128"/>
                </a:rPr>
                <a:t>places as </a:t>
              </a:r>
              <a:r>
                <a:rPr lang="en-US" sz="1400" i="1" dirty="0" err="1" smtClean="0">
                  <a:latin typeface="Arial Unicode MS" pitchFamily="34" charset="-128"/>
                  <a:ea typeface="Arial Unicode MS" pitchFamily="34" charset="-128"/>
                  <a:cs typeface="Arial Unicode MS" pitchFamily="34" charset="-128"/>
                </a:rPr>
                <a:t>Chauliaganja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Dhānamandal</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Salepur</a:t>
              </a:r>
              <a:r>
                <a:rPr lang="en-US" sz="1400" dirty="0" smtClean="0">
                  <a:latin typeface="Arial Unicode MS" pitchFamily="34" charset="-128"/>
                  <a:ea typeface="Arial Unicode MS" pitchFamily="34" charset="-128"/>
                  <a:cs typeface="Arial Unicode MS" pitchFamily="34" charset="-128"/>
                </a:rPr>
                <a:t>, etc. As per </a:t>
              </a:r>
              <a:r>
                <a:rPr lang="en-US" sz="1400" dirty="0" err="1" smtClean="0">
                  <a:latin typeface="Arial Unicode MS" pitchFamily="34" charset="-128"/>
                  <a:ea typeface="Arial Unicode MS" pitchFamily="34" charset="-128"/>
                  <a:cs typeface="Arial Unicode MS" pitchFamily="34" charset="-128"/>
                </a:rPr>
                <a:t>Fahien</a:t>
              </a:r>
              <a:r>
                <a:rPr lang="en-US" sz="1400" dirty="0" smtClean="0">
                  <a:latin typeface="Arial Unicode MS" pitchFamily="34" charset="-128"/>
                  <a:ea typeface="Arial Unicode MS" pitchFamily="34" charset="-128"/>
                  <a:cs typeface="Arial Unicode MS" pitchFamily="34" charset="-128"/>
                </a:rPr>
                <a:t>, he was about 300 years after </a:t>
              </a:r>
            </a:p>
            <a:p>
              <a:r>
                <a:rPr lang="en-US" sz="1400" dirty="0" smtClean="0">
                  <a:latin typeface="Arial Unicode MS" pitchFamily="34" charset="-128"/>
                  <a:ea typeface="Arial Unicode MS" pitchFamily="34" charset="-128"/>
                  <a:cs typeface="Arial Unicode MS" pitchFamily="34" charset="-128"/>
                </a:rPr>
                <a:t>death of </a:t>
              </a:r>
              <a:r>
                <a:rPr lang="en-US" sz="1400" i="1" dirty="0" err="1" smtClean="0">
                  <a:latin typeface="Arial Unicode MS" pitchFamily="34" charset="-128"/>
                  <a:ea typeface="Arial Unicode MS" pitchFamily="34" charset="-128"/>
                  <a:cs typeface="Arial Unicode MS" pitchFamily="34" charset="-128"/>
                </a:rPr>
                <a:t>Siddhārtha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Budda</a:t>
              </a:r>
              <a:r>
                <a:rPr lang="en-US" sz="1400" dirty="0" smtClean="0">
                  <a:latin typeface="Arial Unicode MS" pitchFamily="34" charset="-128"/>
                  <a:ea typeface="Arial Unicode MS" pitchFamily="34" charset="-128"/>
                  <a:cs typeface="Arial Unicode MS" pitchFamily="34" charset="-128"/>
                </a:rPr>
                <a:t> (1807 BC) </a:t>
              </a:r>
              <a:r>
                <a:rPr lang="en-US" sz="1400" dirty="0" err="1" smtClean="0">
                  <a:latin typeface="Arial Unicode MS" pitchFamily="34" charset="-128"/>
                  <a:ea typeface="Arial Unicode MS" pitchFamily="34" charset="-128"/>
                  <a:cs typeface="Arial Unicode MS" pitchFamily="34" charset="-128"/>
                </a:rPr>
                <a:t>i.e</a:t>
              </a:r>
              <a:r>
                <a:rPr lang="en-US" sz="1400" dirty="0" smtClean="0">
                  <a:latin typeface="Arial Unicode MS" pitchFamily="34" charset="-128"/>
                  <a:ea typeface="Arial Unicode MS" pitchFamily="34" charset="-128"/>
                  <a:cs typeface="Arial Unicode MS" pitchFamily="34" charset="-128"/>
                </a:rPr>
                <a:t> in1500 BC. </a:t>
              </a:r>
              <a:r>
                <a:rPr lang="en-US" sz="1400" i="1" dirty="0" err="1" smtClean="0">
                  <a:latin typeface="Arial Unicode MS" pitchFamily="34" charset="-128"/>
                  <a:ea typeface="Arial Unicode MS" pitchFamily="34" charset="-128"/>
                  <a:cs typeface="Arial Unicode MS" pitchFamily="34" charset="-128"/>
                </a:rPr>
                <a:t>Dīpankara</a:t>
              </a:r>
              <a:r>
                <a:rPr lang="en-US" sz="1400" i="1" dirty="0" smtClean="0">
                  <a:latin typeface="Arial Unicode MS" pitchFamily="34" charset="-128"/>
                  <a:ea typeface="Arial Unicode MS" pitchFamily="34" charset="-128"/>
                  <a:cs typeface="Arial Unicode MS" pitchFamily="34" charset="-128"/>
                </a:rPr>
                <a:t> Buddha</a:t>
              </a:r>
              <a:r>
                <a:rPr lang="en-US" sz="1400" dirty="0" smtClean="0">
                  <a:latin typeface="Arial Unicode MS" pitchFamily="34" charset="-128"/>
                  <a:ea typeface="Arial Unicode MS" pitchFamily="34" charset="-128"/>
                  <a:cs typeface="Arial Unicode MS" pitchFamily="34" charset="-128"/>
                </a:rPr>
                <a:t> was after </a:t>
              </a:r>
              <a:r>
                <a:rPr lang="en-US" sz="1400" i="1" dirty="0" err="1" smtClean="0">
                  <a:latin typeface="Arial Unicode MS" pitchFamily="34" charset="-128"/>
                  <a:ea typeface="Arial Unicode MS" pitchFamily="34" charset="-128"/>
                  <a:cs typeface="Arial Unicode MS" pitchFamily="34" charset="-128"/>
                </a:rPr>
                <a:t>Sumedhā</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Orissa king </a:t>
              </a:r>
              <a:r>
                <a:rPr lang="en-US" sz="1400" i="1" dirty="0" err="1" smtClean="0">
                  <a:latin typeface="Arial Unicode MS" pitchFamily="34" charset="-128"/>
                  <a:ea typeface="Arial Unicode MS" pitchFamily="34" charset="-128"/>
                  <a:cs typeface="Arial Unicode MS" pitchFamily="34" charset="-128"/>
                </a:rPr>
                <a:t>Indrabhūti</a:t>
              </a:r>
              <a:r>
                <a:rPr lang="en-US" sz="1400" dirty="0" smtClean="0">
                  <a:latin typeface="Arial Unicode MS" pitchFamily="34" charset="-128"/>
                  <a:ea typeface="Arial Unicode MS" pitchFamily="34" charset="-128"/>
                  <a:cs typeface="Arial Unicode MS" pitchFamily="34" charset="-128"/>
                </a:rPr>
                <a:t> was his disciple. His son </a:t>
              </a:r>
              <a:r>
                <a:rPr lang="en-US" sz="1400" i="1" dirty="0" err="1" smtClean="0">
                  <a:latin typeface="Arial Unicode MS" pitchFamily="34" charset="-128"/>
                  <a:ea typeface="Arial Unicode MS" pitchFamily="34" charset="-128"/>
                  <a:cs typeface="Arial Unicode MS" pitchFamily="34" charset="-128"/>
                </a:rPr>
                <a:t>Padmasambhava</a:t>
              </a:r>
              <a:r>
                <a:rPr lang="en-US" sz="1400" dirty="0" smtClean="0">
                  <a:latin typeface="Arial Unicode MS" pitchFamily="34" charset="-128"/>
                  <a:ea typeface="Arial Unicode MS" pitchFamily="34" charset="-128"/>
                  <a:cs typeface="Arial Unicode MS" pitchFamily="34" charset="-128"/>
                </a:rPr>
                <a:t> started </a:t>
              </a:r>
              <a:r>
                <a:rPr lang="en-US" sz="1400" i="1" dirty="0" smtClean="0">
                  <a:latin typeface="Arial Unicode MS" pitchFamily="34" charset="-128"/>
                  <a:ea typeface="Arial Unicode MS" pitchFamily="34" charset="-128"/>
                  <a:cs typeface="Arial Unicode MS" pitchFamily="34" charset="-128"/>
                </a:rPr>
                <a:t>Lama</a:t>
              </a:r>
              <a:r>
                <a:rPr lang="en-US" sz="1400" dirty="0" smtClean="0">
                  <a:latin typeface="Arial Unicode MS" pitchFamily="34" charset="-128"/>
                  <a:ea typeface="Arial Unicode MS" pitchFamily="34" charset="-128"/>
                  <a:cs typeface="Arial Unicode MS" pitchFamily="34" charset="-128"/>
                </a:rPr>
                <a:t> tradition in Tibet. </a:t>
              </a:r>
            </a:p>
            <a:p>
              <a:r>
                <a:rPr lang="en-US" sz="1400" i="1" dirty="0" err="1" smtClean="0">
                  <a:latin typeface="Arial Unicode MS" pitchFamily="34" charset="-128"/>
                  <a:ea typeface="Arial Unicode MS" pitchFamily="34" charset="-128"/>
                  <a:cs typeface="Arial Unicode MS" pitchFamily="34" charset="-128"/>
                </a:rPr>
                <a:t>Siddhārtha</a:t>
              </a:r>
              <a:r>
                <a:rPr lang="en-US" sz="1400" dirty="0" smtClean="0">
                  <a:latin typeface="Arial Unicode MS" pitchFamily="34" charset="-128"/>
                  <a:ea typeface="Arial Unicode MS" pitchFamily="34" charset="-128"/>
                  <a:cs typeface="Arial Unicode MS" pitchFamily="34" charset="-128"/>
                </a:rPr>
                <a:t> has named 3 more </a:t>
              </a:r>
              <a:r>
                <a:rPr lang="en-US" sz="1400" i="1" dirty="0" err="1" smtClean="0">
                  <a:latin typeface="Arial Unicode MS" pitchFamily="34" charset="-128"/>
                  <a:ea typeface="Arial Unicode MS" pitchFamily="34" charset="-128"/>
                  <a:cs typeface="Arial Unicode MS" pitchFamily="34" charset="-128"/>
                </a:rPr>
                <a:t>Buddhas</a:t>
              </a:r>
              <a:r>
                <a:rPr lang="en-US" sz="1400" dirty="0" smtClean="0">
                  <a:latin typeface="Arial Unicode MS" pitchFamily="34" charset="-128"/>
                  <a:ea typeface="Arial Unicode MS" pitchFamily="34" charset="-128"/>
                  <a:cs typeface="Arial Unicode MS" pitchFamily="34" charset="-128"/>
                </a:rPr>
                <a:t> whose teachings did not survive in absence of written text-</a:t>
              </a:r>
            </a:p>
            <a:p>
              <a:r>
                <a:rPr lang="en-US" sz="1400" i="1" dirty="0" err="1" smtClean="0">
                  <a:latin typeface="Arial Unicode MS" pitchFamily="34" charset="-128"/>
                  <a:ea typeface="Arial Unicode MS" pitchFamily="34" charset="-128"/>
                  <a:cs typeface="Arial Unicode MS" pitchFamily="34" charset="-128"/>
                </a:rPr>
                <a:t>Vipaśyī</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Śikhi</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Viśvabhū</a:t>
              </a:r>
              <a:r>
                <a:rPr lang="en-US" sz="1400" dirty="0" smtClean="0">
                  <a:latin typeface="Arial Unicode MS" pitchFamily="34" charset="-128"/>
                  <a:ea typeface="Arial Unicode MS" pitchFamily="34" charset="-128"/>
                  <a:cs typeface="Arial Unicode MS" pitchFamily="34" charset="-128"/>
                </a:rPr>
                <a:t>. </a:t>
              </a:r>
              <a:endParaRPr lang="en-IN" sz="1400" dirty="0" smtClean="0">
                <a:latin typeface="Arial Unicode MS" pitchFamily="34" charset="-128"/>
                <a:ea typeface="Arial Unicode MS" pitchFamily="34" charset="-128"/>
                <a:cs typeface="Arial Unicode MS" pitchFamily="34" charset="-128"/>
              </a:endParaRPr>
            </a:p>
            <a:p>
              <a:endParaRPr lang="en-IN" sz="1200"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3581400" y="152400"/>
              <a:ext cx="1277914" cy="338554"/>
            </a:xfrm>
            <a:prstGeom prst="rect">
              <a:avLst/>
            </a:prstGeom>
            <a:noFill/>
          </p:spPr>
          <p:txBody>
            <a:bodyPr wrap="none" rtlCol="0">
              <a:spAutoFit/>
            </a:bodyPr>
            <a:lstStyle/>
            <a:p>
              <a:r>
                <a:rPr lang="en-US" sz="1600" b="1" dirty="0" smtClean="0">
                  <a:latin typeface="Arial Unicode MS" pitchFamily="34" charset="-128"/>
                  <a:ea typeface="Arial Unicode MS" pitchFamily="34" charset="-128"/>
                  <a:cs typeface="Arial Unicode MS" pitchFamily="34" charset="-128"/>
                </a:rPr>
                <a:t>28 </a:t>
              </a:r>
              <a:r>
                <a:rPr lang="en-US" sz="1600" b="1" i="1" dirty="0" err="1" smtClean="0">
                  <a:latin typeface="Arial Unicode MS" pitchFamily="34" charset="-128"/>
                  <a:ea typeface="Arial Unicode MS" pitchFamily="34" charset="-128"/>
                  <a:cs typeface="Arial Unicode MS" pitchFamily="34" charset="-128"/>
                </a:rPr>
                <a:t>Buddhas</a:t>
              </a:r>
              <a:endParaRPr lang="en-IN" sz="1600" b="1" dirty="0"/>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066800" y="152400"/>
            <a:ext cx="7928774" cy="6491109"/>
            <a:chOff x="1066800" y="152400"/>
            <a:chExt cx="7928774" cy="6491109"/>
          </a:xfrm>
        </p:grpSpPr>
        <p:sp>
          <p:nvSpPr>
            <p:cNvPr id="2" name="TextBox 1"/>
            <p:cNvSpPr txBox="1"/>
            <p:nvPr/>
          </p:nvSpPr>
          <p:spPr>
            <a:xfrm>
              <a:off x="1066800" y="457200"/>
              <a:ext cx="7928774" cy="6186309"/>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Sri </a:t>
              </a:r>
              <a:r>
                <a:rPr lang="en-US" sz="1200" i="1" dirty="0" err="1" smtClean="0">
                  <a:latin typeface="Arial Unicode MS" pitchFamily="34" charset="-128"/>
                  <a:ea typeface="Arial Unicode MS" pitchFamily="34" charset="-128"/>
                  <a:cs typeface="Arial Unicode MS" pitchFamily="34" charset="-128"/>
                </a:rPr>
                <a:t>Kunvar</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Lal</a:t>
              </a:r>
              <a:r>
                <a:rPr lang="en-US" sz="1200" i="1" dirty="0" smtClean="0">
                  <a:latin typeface="Arial Unicode MS" pitchFamily="34" charset="-128"/>
                  <a:ea typeface="Arial Unicode MS" pitchFamily="34" charset="-128"/>
                  <a:cs typeface="Arial Unicode MS" pitchFamily="34" charset="-128"/>
                </a:rPr>
                <a:t> Jain </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Vyāsa-śişya</a:t>
              </a:r>
              <a:r>
                <a:rPr lang="en-US" sz="1200" dirty="0" smtClean="0">
                  <a:latin typeface="Arial Unicode MS" pitchFamily="34" charset="-128"/>
                  <a:ea typeface="Arial Unicode MS" pitchFamily="34" charset="-128"/>
                  <a:cs typeface="Arial Unicode MS" pitchFamily="34" charset="-128"/>
                </a:rPr>
                <a:t>” books (</a:t>
              </a:r>
              <a:r>
                <a:rPr lang="en-US" sz="1200" i="1" dirty="0" err="1" smtClean="0">
                  <a:latin typeface="Arial Unicode MS" pitchFamily="34" charset="-128"/>
                  <a:ea typeface="Arial Unicode MS" pitchFamily="34" charset="-128"/>
                  <a:cs typeface="Arial Unicode MS" pitchFamily="34" charset="-128"/>
                </a:rPr>
                <a:t>Purāņon</a:t>
              </a:r>
              <a:r>
                <a:rPr lang="en-US" sz="1200" i="1" dirty="0" smtClean="0">
                  <a:latin typeface="Arial Unicode MS" pitchFamily="34" charset="-128"/>
                  <a:ea typeface="Arial Unicode MS" pitchFamily="34" charset="-128"/>
                  <a:cs typeface="Arial Unicode MS" pitchFamily="34" charset="-128"/>
                </a:rPr>
                <a:t> men </a:t>
              </a:r>
              <a:r>
                <a:rPr lang="en-US" sz="1200" i="1" dirty="0" err="1" smtClean="0">
                  <a:latin typeface="Arial Unicode MS" pitchFamily="34" charset="-128"/>
                  <a:ea typeface="Arial Unicode MS" pitchFamily="34" charset="-128"/>
                  <a:cs typeface="Arial Unicode MS" pitchFamily="34" charset="-128"/>
                </a:rPr>
                <a:t>Vamśānukramika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Kāla-krama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and</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Purāņon</a:t>
              </a:r>
              <a:r>
                <a:rPr lang="en-US" sz="1200" i="1" dirty="0" smtClean="0">
                  <a:latin typeface="Arial Unicode MS" pitchFamily="34" charset="-128"/>
                  <a:ea typeface="Arial Unicode MS" pitchFamily="34" charset="-128"/>
                  <a:cs typeface="Arial Unicode MS" pitchFamily="34" charset="-128"/>
                </a:rPr>
                <a:t> men </a:t>
              </a:r>
            </a:p>
            <a:p>
              <a:r>
                <a:rPr lang="en-US" sz="1200" i="1" dirty="0" err="1" smtClean="0">
                  <a:latin typeface="Arial Unicode MS" pitchFamily="34" charset="-128"/>
                  <a:ea typeface="Arial Unicode MS" pitchFamily="34" charset="-128"/>
                  <a:cs typeface="Arial Unicode MS" pitchFamily="34" charset="-128"/>
                </a:rPr>
                <a:t>Aitihāsika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Parivarta</a:t>
              </a:r>
              <a:r>
                <a:rPr lang="en-US" sz="1200" i="1" dirty="0" smtClean="0">
                  <a:latin typeface="Arial Unicode MS" pitchFamily="34" charset="-128"/>
                  <a:ea typeface="Arial Unicode MS" pitchFamily="34" charset="-128"/>
                  <a:cs typeface="Arial Unicode MS" pitchFamily="34" charset="-128"/>
                </a:rPr>
                <a:t> Yuga-</a:t>
              </a:r>
              <a:r>
                <a:rPr lang="en-US" sz="1200" i="1" dirty="0" err="1" smtClean="0">
                  <a:latin typeface="Arial Unicode MS" pitchFamily="34" charset="-128"/>
                  <a:ea typeface="Arial Unicode MS" pitchFamily="34" charset="-128"/>
                  <a:cs typeface="Arial Unicode MS" pitchFamily="34" charset="-128"/>
                </a:rPr>
                <a:t>Itihas</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Vidya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Prakashan</a:t>
              </a:r>
              <a:r>
                <a:rPr lang="en-US" sz="1200" i="1" dirty="0" smtClean="0">
                  <a:latin typeface="Arial Unicode MS" pitchFamily="34" charset="-128"/>
                  <a:ea typeface="Arial Unicode MS" pitchFamily="34" charset="-128"/>
                  <a:cs typeface="Arial Unicode MS" pitchFamily="34" charset="-128"/>
                </a:rPr>
                <a:t>, Delhi, 1990</a:t>
              </a:r>
              <a:r>
                <a:rPr lang="en-US" sz="1200" dirty="0" smtClean="0">
                  <a:latin typeface="Arial Unicode MS" pitchFamily="34" charset="-128"/>
                  <a:ea typeface="Arial Unicode MS" pitchFamily="34" charset="-128"/>
                  <a:cs typeface="Arial Unicode MS" pitchFamily="34" charset="-128"/>
                </a:rPr>
                <a:t>)</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has indicated period of 28 </a:t>
              </a:r>
              <a:r>
                <a:rPr lang="en-US" sz="1200" i="1" dirty="0" err="1" smtClean="0">
                  <a:latin typeface="Arial Unicode MS" pitchFamily="34" charset="-128"/>
                  <a:ea typeface="Arial Unicode MS" pitchFamily="34" charset="-128"/>
                  <a:cs typeface="Arial Unicode MS" pitchFamily="34" charset="-128"/>
                </a:rPr>
                <a:t>Vyāsas</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given in </a:t>
              </a:r>
            </a:p>
            <a:p>
              <a:r>
                <a:rPr lang="en-US" sz="1200" dirty="0" smtClean="0">
                  <a:latin typeface="Arial Unicode MS" pitchFamily="34" charset="-128"/>
                  <a:ea typeface="Arial Unicode MS" pitchFamily="34" charset="-128"/>
                  <a:cs typeface="Arial Unicode MS" pitchFamily="34" charset="-128"/>
                </a:rPr>
                <a:t>many </a:t>
              </a:r>
              <a:r>
                <a:rPr lang="en-US" sz="1200" i="1" dirty="0" err="1" smtClean="0">
                  <a:latin typeface="Arial Unicode MS" pitchFamily="34" charset="-128"/>
                  <a:ea typeface="Arial Unicode MS" pitchFamily="34" charset="-128"/>
                  <a:cs typeface="Arial Unicode MS" pitchFamily="34" charset="-128"/>
                </a:rPr>
                <a:t>purāņas</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Vāyu</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Brahmāņɖa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Kūrma</a:t>
              </a:r>
              <a:r>
                <a:rPr lang="en-US" sz="1200" dirty="0" smtClean="0">
                  <a:latin typeface="Arial Unicode MS" pitchFamily="34" charset="-128"/>
                  <a:ea typeface="Arial Unicode MS" pitchFamily="34" charset="-128"/>
                  <a:cs typeface="Arial Unicode MS" pitchFamily="34" charset="-128"/>
                </a:rPr>
                <a:t> etc). This is quoted by 18 Vol. Indian History by </a:t>
              </a:r>
              <a:r>
                <a:rPr lang="en-US" sz="1200" i="1" dirty="0" err="1" smtClean="0">
                  <a:latin typeface="Arial Unicode MS" pitchFamily="34" charset="-128"/>
                  <a:ea typeface="Arial Unicode MS" pitchFamily="34" charset="-128"/>
                  <a:cs typeface="Arial Unicode MS" pitchFamily="34" charset="-128"/>
                </a:rPr>
                <a:t>Sripad</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Kulkarni</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from BHISHMA, Thane, Mumbai-in vol. 4).</a:t>
              </a:r>
            </a:p>
            <a:p>
              <a:r>
                <a:rPr lang="en-US" sz="1200" dirty="0" smtClean="0">
                  <a:latin typeface="Arial Unicode MS" pitchFamily="34" charset="-128"/>
                  <a:ea typeface="Arial Unicode MS" pitchFamily="34" charset="-128"/>
                  <a:cs typeface="Arial Unicode MS" pitchFamily="34" charset="-128"/>
                </a:rPr>
                <a:t>1. </a:t>
              </a:r>
              <a:r>
                <a:rPr lang="en-US" sz="1200" b="1" i="1" dirty="0" err="1" smtClean="0">
                  <a:latin typeface="Arial Unicode MS" pitchFamily="34" charset="-128"/>
                  <a:ea typeface="Arial Unicode MS" pitchFamily="34" charset="-128"/>
                  <a:cs typeface="Arial Unicode MS" pitchFamily="34" charset="-128"/>
                </a:rPr>
                <a:t>Svāyambhuva</a:t>
              </a:r>
              <a:r>
                <a:rPr lang="en-US" sz="1200" i="1" dirty="0" smtClean="0">
                  <a:latin typeface="Arial Unicode MS" pitchFamily="34" charset="-128"/>
                  <a:ea typeface="Arial Unicode MS" pitchFamily="34" charset="-128"/>
                  <a:cs typeface="Arial Unicode MS" pitchFamily="34" charset="-128"/>
                </a:rPr>
                <a:t> Manu</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Brahmā</a:t>
              </a:r>
              <a:r>
                <a:rPr lang="en-US" sz="1200" dirty="0" smtClean="0">
                  <a:latin typeface="Arial Unicode MS" pitchFamily="34" charset="-128"/>
                  <a:ea typeface="Arial Unicode MS" pitchFamily="34" charset="-128"/>
                  <a:cs typeface="Arial Unicode MS" pitchFamily="34" charset="-128"/>
                </a:rPr>
                <a:t>)-(29,102-17,500 BC)-</a:t>
              </a:r>
              <a:r>
                <a:rPr lang="en-US" sz="1200" i="1" dirty="0" err="1" smtClean="0">
                  <a:latin typeface="Arial Unicode MS" pitchFamily="34" charset="-128"/>
                  <a:ea typeface="Arial Unicode MS" pitchFamily="34" charset="-128"/>
                  <a:cs typeface="Arial Unicode MS" pitchFamily="34" charset="-128"/>
                </a:rPr>
                <a:t>Svārochişa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Tāmasa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Raivata</a:t>
              </a:r>
              <a:r>
                <a:rPr lang="en-US" sz="1200" dirty="0" smtClean="0">
                  <a:latin typeface="Arial Unicode MS" pitchFamily="34" charset="-128"/>
                  <a:ea typeface="Arial Unicode MS" pitchFamily="34" charset="-128"/>
                  <a:cs typeface="Arial Unicode MS" pitchFamily="34" charset="-128"/>
                </a:rPr>
                <a:t> also were in this period.</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2. </a:t>
              </a:r>
              <a:r>
                <a:rPr lang="en-US" sz="1200" b="1" i="1" dirty="0" err="1" smtClean="0">
                  <a:latin typeface="Arial Unicode MS" pitchFamily="34" charset="-128"/>
                  <a:ea typeface="Arial Unicode MS" pitchFamily="34" charset="-128"/>
                  <a:cs typeface="Arial Unicode MS" pitchFamily="34" charset="-128"/>
                </a:rPr>
                <a:t>Kaśyapa</a:t>
              </a:r>
              <a:r>
                <a:rPr lang="en-US" sz="1200" dirty="0" smtClean="0">
                  <a:latin typeface="Arial Unicode MS" pitchFamily="34" charset="-128"/>
                  <a:ea typeface="Arial Unicode MS" pitchFamily="34" charset="-128"/>
                  <a:cs typeface="Arial Unicode MS" pitchFamily="34" charset="-128"/>
                </a:rPr>
                <a:t> (</a:t>
              </a:r>
              <a:r>
                <a:rPr lang="en-US" sz="1200" i="1" dirty="0" smtClean="0">
                  <a:latin typeface="Arial Unicode MS" pitchFamily="34" charset="-128"/>
                  <a:ea typeface="Arial Unicode MS" pitchFamily="34" charset="-128"/>
                  <a:cs typeface="Arial Unicode MS" pitchFamily="34" charset="-128"/>
                </a:rPr>
                <a:t>Brahma-</a:t>
              </a:r>
              <a:r>
                <a:rPr lang="en-US" sz="1200" i="1" dirty="0" err="1" smtClean="0">
                  <a:latin typeface="Arial Unicode MS" pitchFamily="34" charset="-128"/>
                  <a:ea typeface="Arial Unicode MS" pitchFamily="34" charset="-128"/>
                  <a:cs typeface="Arial Unicode MS" pitchFamily="34" charset="-128"/>
                </a:rPr>
                <a:t>Sāvarņi</a:t>
              </a:r>
              <a:r>
                <a:rPr lang="en-US" sz="1200" i="1" dirty="0" smtClean="0">
                  <a:latin typeface="Arial Unicode MS" pitchFamily="34" charset="-128"/>
                  <a:ea typeface="Arial Unicode MS" pitchFamily="34" charset="-128"/>
                  <a:cs typeface="Arial Unicode MS" pitchFamily="34" charset="-128"/>
                </a:rPr>
                <a:t> Manu</a:t>
              </a:r>
              <a:r>
                <a:rPr lang="en-US" sz="1200" dirty="0" smtClean="0">
                  <a:latin typeface="Arial Unicode MS" pitchFamily="34" charset="-128"/>
                  <a:ea typeface="Arial Unicode MS" pitchFamily="34" charset="-128"/>
                  <a:cs typeface="Arial Unicode MS" pitchFamily="34" charset="-128"/>
                </a:rPr>
                <a:t>)-(17,500-16,050 BC)-</a:t>
              </a:r>
              <a:r>
                <a:rPr lang="en-US" sz="1200" i="1" dirty="0" err="1" smtClean="0">
                  <a:latin typeface="Arial Unicode MS" pitchFamily="34" charset="-128"/>
                  <a:ea typeface="Arial Unicode MS" pitchFamily="34" charset="-128"/>
                  <a:cs typeface="Arial Unicode MS" pitchFamily="34" charset="-128"/>
                </a:rPr>
                <a:t>Chākśuşa</a:t>
              </a:r>
              <a:r>
                <a:rPr lang="en-US" sz="1200" dirty="0" smtClean="0">
                  <a:latin typeface="Arial Unicode MS" pitchFamily="34" charset="-128"/>
                  <a:ea typeface="Arial Unicode MS" pitchFamily="34" charset="-128"/>
                  <a:cs typeface="Arial Unicode MS" pitchFamily="34" charset="-128"/>
                </a:rPr>
                <a:t>, and other </a:t>
              </a:r>
              <a:r>
                <a:rPr lang="en-US" sz="1200" i="1" dirty="0" err="1" smtClean="0">
                  <a:latin typeface="Arial Unicode MS" pitchFamily="34" charset="-128"/>
                  <a:ea typeface="Arial Unicode MS" pitchFamily="34" charset="-128"/>
                  <a:cs typeface="Arial Unicode MS" pitchFamily="34" charset="-128"/>
                </a:rPr>
                <a:t>Sāvarņi</a:t>
              </a:r>
              <a:r>
                <a:rPr lang="en-US" sz="1200" i="1" dirty="0" smtClean="0">
                  <a:latin typeface="Arial Unicode MS" pitchFamily="34" charset="-128"/>
                  <a:ea typeface="Arial Unicode MS" pitchFamily="34" charset="-128"/>
                  <a:cs typeface="Arial Unicode MS" pitchFamily="34" charset="-128"/>
                </a:rPr>
                <a:t> Manus</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Pŗthu</a:t>
              </a:r>
              <a:r>
                <a:rPr lang="en-US" sz="1200" dirty="0" smtClean="0">
                  <a:latin typeface="Arial Unicode MS" pitchFamily="34" charset="-128"/>
                  <a:ea typeface="Arial Unicode MS" pitchFamily="34" charset="-128"/>
                  <a:cs typeface="Arial Unicode MS" pitchFamily="34" charset="-128"/>
                </a:rPr>
                <a:t> (17,050 </a:t>
              </a:r>
            </a:p>
            <a:p>
              <a:r>
                <a:rPr lang="en-US" sz="1200" dirty="0" smtClean="0">
                  <a:latin typeface="Arial Unicode MS" pitchFamily="34" charset="-128"/>
                  <a:ea typeface="Arial Unicode MS" pitchFamily="34" charset="-128"/>
                  <a:cs typeface="Arial Unicode MS" pitchFamily="34" charset="-128"/>
                </a:rPr>
                <a:t>BC) was most important king who did extensive mining all over the world-so earth was called </a:t>
              </a:r>
              <a:r>
                <a:rPr lang="en-US" sz="1200" i="1" dirty="0" err="1" smtClean="0">
                  <a:latin typeface="Arial Unicode MS" pitchFamily="34" charset="-128"/>
                  <a:ea typeface="Arial Unicode MS" pitchFamily="34" charset="-128"/>
                  <a:cs typeface="Arial Unicode MS" pitchFamily="34" charset="-128"/>
                </a:rPr>
                <a:t>Pŗthvī</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Deva</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and </a:t>
              </a:r>
              <a:r>
                <a:rPr lang="en-US" sz="1200" i="1" dirty="0" err="1" smtClean="0">
                  <a:latin typeface="Arial Unicode MS" pitchFamily="34" charset="-128"/>
                  <a:ea typeface="Arial Unicode MS" pitchFamily="34" charset="-128"/>
                  <a:cs typeface="Arial Unicode MS" pitchFamily="34" charset="-128"/>
                </a:rPr>
                <a:t>Asuras</a:t>
              </a:r>
              <a:r>
                <a:rPr lang="en-US" sz="1200" dirty="0" smtClean="0">
                  <a:latin typeface="Arial Unicode MS" pitchFamily="34" charset="-128"/>
                  <a:ea typeface="Arial Unicode MS" pitchFamily="34" charset="-128"/>
                  <a:cs typeface="Arial Unicode MS" pitchFamily="34" charset="-128"/>
                </a:rPr>
                <a:t> joined for </a:t>
              </a:r>
              <a:r>
                <a:rPr lang="en-US" sz="1200" i="1" dirty="0" err="1" smtClean="0">
                  <a:latin typeface="Arial Unicode MS" pitchFamily="34" charset="-128"/>
                  <a:ea typeface="Arial Unicode MS" pitchFamily="34" charset="-128"/>
                  <a:cs typeface="Arial Unicode MS" pitchFamily="34" charset="-128"/>
                </a:rPr>
                <a:t>samudra-manthana</a:t>
              </a:r>
              <a:r>
                <a:rPr lang="en-US" sz="1200" dirty="0" smtClean="0">
                  <a:latin typeface="Arial Unicode MS" pitchFamily="34" charset="-128"/>
                  <a:ea typeface="Arial Unicode MS" pitchFamily="34" charset="-128"/>
                  <a:cs typeface="Arial Unicode MS" pitchFamily="34" charset="-128"/>
                </a:rPr>
                <a:t> which was world-wide joint exploration of minerals. </a:t>
              </a:r>
              <a:r>
                <a:rPr lang="en-US" sz="1200" i="1" dirty="0" smtClean="0">
                  <a:latin typeface="Arial Unicode MS" pitchFamily="34" charset="-128"/>
                  <a:ea typeface="Arial Unicode MS" pitchFamily="34" charset="-128"/>
                  <a:cs typeface="Arial Unicode MS" pitchFamily="34" charset="-128"/>
                </a:rPr>
                <a:t>Vena</a:t>
              </a:r>
              <a:r>
                <a:rPr lang="en-US" sz="1200" dirty="0" smtClean="0">
                  <a:latin typeface="Arial Unicode MS" pitchFamily="34" charset="-128"/>
                  <a:ea typeface="Arial Unicode MS" pitchFamily="34" charset="-128"/>
                  <a:cs typeface="Arial Unicode MS" pitchFamily="34" charset="-128"/>
                </a:rPr>
                <a:t> was father</a:t>
              </a:r>
            </a:p>
            <a:p>
              <a:r>
                <a:rPr lang="en-US" sz="1200" dirty="0" smtClean="0">
                  <a:latin typeface="Arial Unicode MS" pitchFamily="34" charset="-128"/>
                  <a:ea typeface="Arial Unicode MS" pitchFamily="34" charset="-128"/>
                  <a:cs typeface="Arial Unicode MS" pitchFamily="34" charset="-128"/>
                </a:rPr>
                <a:t> of </a:t>
              </a:r>
              <a:r>
                <a:rPr lang="en-US" sz="1200" i="1" dirty="0" err="1" smtClean="0">
                  <a:latin typeface="Arial Unicode MS" pitchFamily="34" charset="-128"/>
                  <a:ea typeface="Arial Unicode MS" pitchFamily="34" charset="-128"/>
                  <a:cs typeface="Arial Unicode MS" pitchFamily="34" charset="-128"/>
                </a:rPr>
                <a:t>Pŗthu</a:t>
              </a:r>
              <a:r>
                <a:rPr lang="en-US" sz="1200" dirty="0" smtClean="0">
                  <a:latin typeface="Arial Unicode MS" pitchFamily="34" charset="-128"/>
                  <a:ea typeface="Arial Unicode MS" pitchFamily="34" charset="-128"/>
                  <a:cs typeface="Arial Unicode MS" pitchFamily="34" charset="-128"/>
                </a:rPr>
                <a:t> and possibly a </a:t>
              </a:r>
              <a:r>
                <a:rPr lang="en-US" sz="1200" i="1" dirty="0" err="1" smtClean="0">
                  <a:latin typeface="Arial Unicode MS" pitchFamily="34" charset="-128"/>
                  <a:ea typeface="Arial Unicode MS" pitchFamily="34" charset="-128"/>
                  <a:cs typeface="Arial Unicode MS" pitchFamily="34" charset="-128"/>
                </a:rPr>
                <a:t>jaina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Tīrthankara</a:t>
              </a:r>
              <a:r>
                <a:rPr lang="en-US" sz="1200" dirty="0" smtClean="0">
                  <a:latin typeface="Arial Unicode MS" pitchFamily="34" charset="-128"/>
                  <a:ea typeface="Arial Unicode MS" pitchFamily="34" charset="-128"/>
                  <a:cs typeface="Arial Unicode MS" pitchFamily="34" charset="-128"/>
                </a:rPr>
                <a:t> as he has been blamed as </a:t>
              </a:r>
              <a:r>
                <a:rPr lang="en-US" sz="1200" i="1" dirty="0" err="1" smtClean="0">
                  <a:latin typeface="Arial Unicode MS" pitchFamily="34" charset="-128"/>
                  <a:ea typeface="Arial Unicode MS" pitchFamily="34" charset="-128"/>
                  <a:cs typeface="Arial Unicode MS" pitchFamily="34" charset="-128"/>
                </a:rPr>
                <a:t>Jaina</a:t>
              </a:r>
              <a:r>
                <a:rPr lang="en-US" sz="1200" dirty="0" smtClean="0">
                  <a:latin typeface="Arial Unicode MS" pitchFamily="34" charset="-128"/>
                  <a:ea typeface="Arial Unicode MS" pitchFamily="34" charset="-128"/>
                  <a:cs typeface="Arial Unicode MS" pitchFamily="34" charset="-128"/>
                </a:rPr>
                <a:t> in many </a:t>
              </a:r>
              <a:r>
                <a:rPr lang="en-US" sz="1200" i="1" dirty="0" err="1" smtClean="0">
                  <a:latin typeface="Arial Unicode MS" pitchFamily="34" charset="-128"/>
                  <a:ea typeface="Arial Unicode MS" pitchFamily="34" charset="-128"/>
                  <a:cs typeface="Arial Unicode MS" pitchFamily="34" charset="-128"/>
                </a:rPr>
                <a:t>Purāņas</a:t>
              </a:r>
              <a:r>
                <a:rPr lang="en-US" sz="1200" i="1" dirty="0" smtClean="0">
                  <a:latin typeface="Arial Unicode MS" pitchFamily="34" charset="-128"/>
                  <a:ea typeface="Arial Unicode MS" pitchFamily="34" charset="-128"/>
                  <a:cs typeface="Arial Unicode MS" pitchFamily="34" charset="-128"/>
                </a:rPr>
                <a:t>.</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3 </a:t>
              </a:r>
              <a:r>
                <a:rPr lang="en-US" sz="1200" b="1" i="1" dirty="0" err="1" smtClean="0">
                  <a:latin typeface="Arial Unicode MS" pitchFamily="34" charset="-128"/>
                  <a:ea typeface="Arial Unicode MS" pitchFamily="34" charset="-128"/>
                  <a:cs typeface="Arial Unicode MS" pitchFamily="34" charset="-128"/>
                </a:rPr>
                <a:t>Ūśanā</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Kāvya</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Śukrāchārya</a:t>
              </a:r>
              <a:r>
                <a:rPr lang="en-US" sz="1200" dirty="0" smtClean="0">
                  <a:latin typeface="Arial Unicode MS" pitchFamily="34" charset="-128"/>
                  <a:ea typeface="Arial Unicode MS" pitchFamily="34" charset="-128"/>
                  <a:cs typeface="Arial Unicode MS" pitchFamily="34" charset="-128"/>
                </a:rPr>
                <a:t> (16,050-15,330 BC)-Son of </a:t>
              </a:r>
              <a:r>
                <a:rPr lang="en-US" sz="1200" i="1" dirty="0" err="1" smtClean="0">
                  <a:latin typeface="Arial Unicode MS" pitchFamily="34" charset="-128"/>
                  <a:ea typeface="Arial Unicode MS" pitchFamily="34" charset="-128"/>
                  <a:cs typeface="Arial Unicode MS" pitchFamily="34" charset="-128"/>
                </a:rPr>
                <a:t>Bhŗgu</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Atharva-veda</a:t>
              </a:r>
              <a:r>
                <a:rPr lang="en-US" sz="1200" dirty="0" smtClean="0">
                  <a:latin typeface="Arial Unicode MS" pitchFamily="34" charset="-128"/>
                  <a:ea typeface="Arial Unicode MS" pitchFamily="34" charset="-128"/>
                  <a:cs typeface="Arial Unicode MS" pitchFamily="34" charset="-128"/>
                </a:rPr>
                <a:t> was by </a:t>
              </a:r>
              <a:r>
                <a:rPr lang="en-US" sz="1200" i="1" dirty="0" err="1" smtClean="0">
                  <a:latin typeface="Arial Unicode MS" pitchFamily="34" charset="-128"/>
                  <a:ea typeface="Arial Unicode MS" pitchFamily="34" charset="-128"/>
                  <a:cs typeface="Arial Unicode MS" pitchFamily="34" charset="-128"/>
                </a:rPr>
                <a:t>Bhŗgu-Angirā</a:t>
              </a:r>
              <a:r>
                <a:rPr lang="en-US" sz="1200" dirty="0" smtClean="0">
                  <a:latin typeface="Arial Unicode MS" pitchFamily="34" charset="-128"/>
                  <a:ea typeface="Arial Unicode MS" pitchFamily="34" charset="-128"/>
                  <a:cs typeface="Arial Unicode MS" pitchFamily="34" charset="-128"/>
                </a:rPr>
                <a:t>. </a:t>
              </a:r>
              <a:r>
                <a:rPr lang="en-US" sz="1200" i="1" dirty="0" smtClean="0">
                  <a:latin typeface="Arial Unicode MS" pitchFamily="34" charset="-128"/>
                  <a:ea typeface="Arial Unicode MS" pitchFamily="34" charset="-128"/>
                  <a:cs typeface="Arial Unicode MS" pitchFamily="34" charset="-128"/>
                </a:rPr>
                <a:t>Guru</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(Preceptor) of </a:t>
              </a:r>
              <a:r>
                <a:rPr lang="en-US" sz="1200" i="1" dirty="0" err="1" smtClean="0">
                  <a:latin typeface="Arial Unicode MS" pitchFamily="34" charset="-128"/>
                  <a:ea typeface="Arial Unicode MS" pitchFamily="34" charset="-128"/>
                  <a:cs typeface="Arial Unicode MS" pitchFamily="34" charset="-128"/>
                </a:rPr>
                <a:t>Asura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Daitya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Dānava</a:t>
              </a:r>
              <a:r>
                <a:rPr lang="en-US" sz="1200" dirty="0" smtClean="0">
                  <a:latin typeface="Arial Unicode MS" pitchFamily="34" charset="-128"/>
                  <a:ea typeface="Arial Unicode MS" pitchFamily="34" charset="-128"/>
                  <a:cs typeface="Arial Unicode MS" pitchFamily="34" charset="-128"/>
                </a:rPr>
                <a:t>. Treatises on </a:t>
              </a:r>
              <a:r>
                <a:rPr lang="en-US" sz="1200" i="1" dirty="0" err="1" smtClean="0">
                  <a:latin typeface="Arial Unicode MS" pitchFamily="34" charset="-128"/>
                  <a:ea typeface="Arial Unicode MS" pitchFamily="34" charset="-128"/>
                  <a:cs typeface="Arial Unicode MS" pitchFamily="34" charset="-128"/>
                </a:rPr>
                <a:t>Rājanīti</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a:t>
              </a:r>
              <a:r>
                <a:rPr lang="en-US" sz="1200" dirty="0" err="1" smtClean="0">
                  <a:latin typeface="Arial Unicode MS" pitchFamily="34" charset="-128"/>
                  <a:ea typeface="Arial Unicode MS" pitchFamily="34" charset="-128"/>
                  <a:cs typeface="Arial Unicode MS" pitchFamily="34" charset="-128"/>
                </a:rPr>
                <a:t>politics+economics</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Dhanurveda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Āyurveda</a:t>
              </a:r>
              <a:r>
                <a:rPr lang="en-US" sz="1200" i="1" dirty="0" smtClean="0">
                  <a:latin typeface="Arial Unicode MS" pitchFamily="34" charset="-128"/>
                  <a:ea typeface="Arial Unicode MS" pitchFamily="34" charset="-128"/>
                  <a:cs typeface="Arial Unicode MS" pitchFamily="34" charset="-128"/>
                </a:rPr>
                <a:t>, </a:t>
              </a:r>
            </a:p>
            <a:p>
              <a:r>
                <a:rPr lang="en-US" sz="1200" i="1" dirty="0" err="1" smtClean="0">
                  <a:latin typeface="Arial Unicode MS" pitchFamily="34" charset="-128"/>
                  <a:ea typeface="Arial Unicode MS" pitchFamily="34" charset="-128"/>
                  <a:cs typeface="Arial Unicode MS" pitchFamily="34" charset="-128"/>
                </a:rPr>
                <a:t>Purāņas</a:t>
              </a:r>
              <a:r>
                <a:rPr lang="en-US" sz="1200" dirty="0" smtClean="0">
                  <a:latin typeface="Arial Unicode MS" pitchFamily="34" charset="-128"/>
                  <a:ea typeface="Arial Unicode MS" pitchFamily="34" charset="-128"/>
                  <a:cs typeface="Arial Unicode MS" pitchFamily="34" charset="-128"/>
                </a:rPr>
                <a:t> were written. </a:t>
              </a:r>
              <a:r>
                <a:rPr lang="en-US" sz="1200" i="1" dirty="0" err="1" smtClean="0">
                  <a:latin typeface="Arial Unicode MS" pitchFamily="34" charset="-128"/>
                  <a:ea typeface="Arial Unicode MS" pitchFamily="34" charset="-128"/>
                  <a:cs typeface="Arial Unicode MS" pitchFamily="34" charset="-128"/>
                </a:rPr>
                <a:t>Kārttikeya</a:t>
              </a:r>
              <a:r>
                <a:rPr lang="en-US" sz="1200" dirty="0" smtClean="0">
                  <a:latin typeface="Arial Unicode MS" pitchFamily="34" charset="-128"/>
                  <a:ea typeface="Arial Unicode MS" pitchFamily="34" charset="-128"/>
                  <a:cs typeface="Arial Unicode MS" pitchFamily="34" charset="-128"/>
                </a:rPr>
                <a:t> starts new calendar in 15,800 BC with year from entry of sun in </a:t>
              </a:r>
              <a:r>
                <a:rPr lang="en-US" sz="1200" i="1" dirty="0" err="1" smtClean="0">
                  <a:latin typeface="Arial Unicode MS" pitchFamily="34" charset="-128"/>
                  <a:ea typeface="Arial Unicode MS" pitchFamily="34" charset="-128"/>
                  <a:cs typeface="Arial Unicode MS" pitchFamily="34" charset="-128"/>
                </a:rPr>
                <a:t>Dhanişţhā</a:t>
              </a:r>
              <a:r>
                <a:rPr lang="en-US" sz="1200" dirty="0" smtClean="0">
                  <a:latin typeface="Arial Unicode MS" pitchFamily="34" charset="-128"/>
                  <a:ea typeface="Arial Unicode MS" pitchFamily="34" charset="-128"/>
                  <a:cs typeface="Arial Unicode MS" pitchFamily="34" charset="-128"/>
                </a:rPr>
                <a:t> star.</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4. </a:t>
              </a:r>
              <a:r>
                <a:rPr lang="en-US" sz="1200" b="1" i="1" dirty="0" err="1" smtClean="0">
                  <a:latin typeface="Arial Unicode MS" pitchFamily="34" charset="-128"/>
                  <a:ea typeface="Arial Unicode MS" pitchFamily="34" charset="-128"/>
                  <a:cs typeface="Arial Unicode MS" pitchFamily="34" charset="-128"/>
                </a:rPr>
                <a:t>Bŗhaspati</a:t>
              </a:r>
              <a:r>
                <a:rPr lang="en-US" sz="1200" dirty="0" smtClean="0">
                  <a:latin typeface="Arial Unicode MS" pitchFamily="34" charset="-128"/>
                  <a:ea typeface="Arial Unicode MS" pitchFamily="34" charset="-128"/>
                  <a:cs typeface="Arial Unicode MS" pitchFamily="34" charset="-128"/>
                </a:rPr>
                <a:t> -(15,330-14,610 BC)-Complete form of Vedas. He explained grammar for each word separately </a:t>
              </a:r>
            </a:p>
            <a:p>
              <a:r>
                <a:rPr lang="en-US" sz="1200" dirty="0" smtClean="0">
                  <a:latin typeface="Arial Unicode MS" pitchFamily="34" charset="-128"/>
                  <a:ea typeface="Arial Unicode MS" pitchFamily="34" charset="-128"/>
                  <a:cs typeface="Arial Unicode MS" pitchFamily="34" charset="-128"/>
                </a:rPr>
                <a:t> is still used in China- where there is separate sign for each word.</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5. </a:t>
              </a:r>
              <a:r>
                <a:rPr lang="en-US" sz="1200" b="1" i="1" dirty="0" err="1" smtClean="0">
                  <a:latin typeface="Arial Unicode MS" pitchFamily="34" charset="-128"/>
                  <a:ea typeface="Arial Unicode MS" pitchFamily="34" charset="-128"/>
                  <a:cs typeface="Arial Unicode MS" pitchFamily="34" charset="-128"/>
                </a:rPr>
                <a:t>Vivasvāna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Savitā</a:t>
              </a:r>
              <a:r>
                <a:rPr lang="en-US" sz="1200" dirty="0" smtClean="0">
                  <a:latin typeface="Arial Unicode MS" pitchFamily="34" charset="-128"/>
                  <a:ea typeface="Arial Unicode MS" pitchFamily="34" charset="-128"/>
                  <a:cs typeface="Arial Unicode MS" pitchFamily="34" charset="-128"/>
                </a:rPr>
                <a:t>)- (14,610-13,900 BC)-New calendar and </a:t>
              </a:r>
              <a:r>
                <a:rPr lang="en-US" sz="1200" i="1" dirty="0" err="1" smtClean="0">
                  <a:latin typeface="Arial Unicode MS" pitchFamily="34" charset="-128"/>
                  <a:ea typeface="Arial Unicode MS" pitchFamily="34" charset="-128"/>
                  <a:cs typeface="Arial Unicode MS" pitchFamily="34" charset="-128"/>
                </a:rPr>
                <a:t>yuga</a:t>
              </a:r>
              <a:r>
                <a:rPr lang="en-US" sz="1200" dirty="0" smtClean="0">
                  <a:latin typeface="Arial Unicode MS" pitchFamily="34" charset="-128"/>
                  <a:ea typeface="Arial Unicode MS" pitchFamily="34" charset="-128"/>
                  <a:cs typeface="Arial Unicode MS" pitchFamily="34" charset="-128"/>
                </a:rPr>
                <a:t>-system as per </a:t>
              </a:r>
              <a:r>
                <a:rPr lang="en-US" sz="1200" i="1" dirty="0" err="1" smtClean="0">
                  <a:latin typeface="Arial Unicode MS" pitchFamily="34" charset="-128"/>
                  <a:ea typeface="Arial Unicode MS" pitchFamily="34" charset="-128"/>
                  <a:cs typeface="Arial Unicode MS" pitchFamily="34" charset="-128"/>
                </a:rPr>
                <a:t>Sūrya-siddhānta</a:t>
              </a:r>
              <a:r>
                <a:rPr lang="en-US" sz="1200" dirty="0" smtClean="0">
                  <a:latin typeface="Arial Unicode MS" pitchFamily="34" charset="-128"/>
                  <a:ea typeface="Arial Unicode MS" pitchFamily="34" charset="-128"/>
                  <a:cs typeface="Arial Unicode MS" pitchFamily="34" charset="-128"/>
                </a:rPr>
                <a:t>. Year started </a:t>
              </a:r>
            </a:p>
            <a:p>
              <a:r>
                <a:rPr lang="en-US" sz="1200" dirty="0" smtClean="0">
                  <a:latin typeface="Arial Unicode MS" pitchFamily="34" charset="-128"/>
                  <a:ea typeface="Arial Unicode MS" pitchFamily="34" charset="-128"/>
                  <a:cs typeface="Arial Unicode MS" pitchFamily="34" charset="-128"/>
                </a:rPr>
                <a:t>from </a:t>
              </a:r>
              <a:r>
                <a:rPr lang="en-US" sz="1200" i="1" dirty="0" err="1" smtClean="0">
                  <a:latin typeface="Arial Unicode MS" pitchFamily="34" charset="-128"/>
                  <a:ea typeface="Arial Unicode MS" pitchFamily="34" charset="-128"/>
                  <a:cs typeface="Arial Unicode MS" pitchFamily="34" charset="-128"/>
                </a:rPr>
                <a:t>Āśvina</a:t>
              </a:r>
              <a:r>
                <a:rPr lang="en-US" sz="1200" dirty="0" smtClean="0">
                  <a:latin typeface="Arial Unicode MS" pitchFamily="34" charset="-128"/>
                  <a:ea typeface="Arial Unicode MS" pitchFamily="34" charset="-128"/>
                  <a:cs typeface="Arial Unicode MS" pitchFamily="34" charset="-128"/>
                </a:rPr>
                <a:t> month with entry of sun in </a:t>
              </a:r>
              <a:r>
                <a:rPr lang="en-US" sz="1200" i="1" dirty="0" err="1" smtClean="0">
                  <a:latin typeface="Arial Unicode MS" pitchFamily="34" charset="-128"/>
                  <a:ea typeface="Arial Unicode MS" pitchFamily="34" charset="-128"/>
                  <a:cs typeface="Arial Unicode MS" pitchFamily="34" charset="-128"/>
                </a:rPr>
                <a:t>meşa</a:t>
              </a:r>
              <a:r>
                <a:rPr lang="en-US" sz="1200" dirty="0" smtClean="0">
                  <a:latin typeface="Arial Unicode MS" pitchFamily="34" charset="-128"/>
                  <a:ea typeface="Arial Unicode MS" pitchFamily="34" charset="-128"/>
                  <a:cs typeface="Arial Unicode MS" pitchFamily="34" charset="-128"/>
                </a:rPr>
                <a:t> sign and crossing of equator in north motion of sun. </a:t>
              </a:r>
              <a:r>
                <a:rPr lang="en-US" sz="1200" i="1" dirty="0" err="1" smtClean="0">
                  <a:latin typeface="Arial Unicode MS" pitchFamily="34" charset="-128"/>
                  <a:ea typeface="Arial Unicode MS" pitchFamily="34" charset="-128"/>
                  <a:cs typeface="Arial Unicode MS" pitchFamily="34" charset="-128"/>
                </a:rPr>
                <a:t>Avasarpiņī</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yuga</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started with </a:t>
              </a:r>
              <a:r>
                <a:rPr lang="en-US" sz="1200" i="1" dirty="0" err="1" smtClean="0">
                  <a:latin typeface="Arial Unicode MS" pitchFamily="34" charset="-128"/>
                  <a:ea typeface="Arial Unicode MS" pitchFamily="34" charset="-128"/>
                  <a:cs typeface="Arial Unicode MS" pitchFamily="34" charset="-128"/>
                </a:rPr>
                <a:t>Satya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yuga</a:t>
              </a:r>
              <a:r>
                <a:rPr lang="en-US" sz="1200" dirty="0" smtClean="0">
                  <a:latin typeface="Arial Unicode MS" pitchFamily="34" charset="-128"/>
                  <a:ea typeface="Arial Unicode MS" pitchFamily="34" charset="-128"/>
                  <a:cs typeface="Arial Unicode MS" pitchFamily="34" charset="-128"/>
                </a:rPr>
                <a:t>. Then </a:t>
              </a:r>
              <a:r>
                <a:rPr lang="en-US" sz="1200" i="1" dirty="0" err="1" smtClean="0">
                  <a:latin typeface="Arial Unicode MS" pitchFamily="34" charset="-128"/>
                  <a:ea typeface="Arial Unicode MS" pitchFamily="34" charset="-128"/>
                  <a:cs typeface="Arial Unicode MS" pitchFamily="34" charset="-128"/>
                </a:rPr>
                <a:t>Tretā</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Dvāpara</a:t>
              </a:r>
              <a:r>
                <a:rPr lang="en-US" sz="1200" dirty="0" smtClean="0">
                  <a:latin typeface="Arial Unicode MS" pitchFamily="34" charset="-128"/>
                  <a:ea typeface="Arial Unicode MS" pitchFamily="34" charset="-128"/>
                  <a:cs typeface="Arial Unicode MS" pitchFamily="34" charset="-128"/>
                </a:rPr>
                <a:t> came and ended after (4800 +3600 +2400 years) in 3102 BC.</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6. </a:t>
              </a:r>
              <a:r>
                <a:rPr lang="en-US" sz="1200" b="1" i="1" dirty="0" err="1" smtClean="0">
                  <a:latin typeface="Arial Unicode MS" pitchFamily="34" charset="-128"/>
                  <a:ea typeface="Arial Unicode MS" pitchFamily="34" charset="-128"/>
                  <a:cs typeface="Arial Unicode MS" pitchFamily="34" charset="-128"/>
                </a:rPr>
                <a:t>Vaivasvata-Yama</a:t>
              </a:r>
              <a:r>
                <a:rPr lang="en-US" sz="1200" dirty="0" smtClean="0">
                  <a:latin typeface="Arial Unicode MS" pitchFamily="34" charset="-128"/>
                  <a:ea typeface="Arial Unicode MS" pitchFamily="34" charset="-128"/>
                  <a:cs typeface="Arial Unicode MS" pitchFamily="34" charset="-128"/>
                </a:rPr>
                <a:t> (13,900-12,460 BC)-He was </a:t>
              </a:r>
              <a:r>
                <a:rPr lang="en-US" sz="1200" i="1" dirty="0" err="1" smtClean="0">
                  <a:latin typeface="Arial Unicode MS" pitchFamily="34" charset="-128"/>
                  <a:ea typeface="Arial Unicode MS" pitchFamily="34" charset="-128"/>
                  <a:cs typeface="Arial Unicode MS" pitchFamily="34" charset="-128"/>
                </a:rPr>
                <a:t>Ahur</a:t>
              </a:r>
              <a:r>
                <a:rPr lang="en-US" sz="1200" i="1" dirty="0" smtClean="0">
                  <a:latin typeface="Arial Unicode MS" pitchFamily="34" charset="-128"/>
                  <a:ea typeface="Arial Unicode MS" pitchFamily="34" charset="-128"/>
                  <a:cs typeface="Arial Unicode MS" pitchFamily="34" charset="-128"/>
                </a:rPr>
                <a:t>-Mazda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Asura-Mahādeva</a:t>
              </a:r>
              <a:r>
                <a:rPr lang="en-US" sz="1200" dirty="0" smtClean="0">
                  <a:latin typeface="Arial Unicode MS" pitchFamily="34" charset="-128"/>
                  <a:ea typeface="Arial Unicode MS" pitchFamily="34" charset="-128"/>
                  <a:cs typeface="Arial Unicode MS" pitchFamily="34" charset="-128"/>
                </a:rPr>
                <a:t>) of </a:t>
              </a:r>
              <a:r>
                <a:rPr lang="en-US" sz="1200" i="1" dirty="0" smtClean="0">
                  <a:latin typeface="Arial Unicode MS" pitchFamily="34" charset="-128"/>
                  <a:ea typeface="Arial Unicode MS" pitchFamily="34" charset="-128"/>
                  <a:cs typeface="Arial Unicode MS" pitchFamily="34" charset="-128"/>
                </a:rPr>
                <a:t>Zend-Avesta</a:t>
              </a:r>
              <a:r>
                <a:rPr lang="en-US" sz="1200" dirty="0" smtClean="0">
                  <a:latin typeface="Arial Unicode MS" pitchFamily="34" charset="-128"/>
                  <a:ea typeface="Arial Unicode MS" pitchFamily="34" charset="-128"/>
                  <a:cs typeface="Arial Unicode MS" pitchFamily="34" charset="-128"/>
                </a:rPr>
                <a:t>. Deluge in his </a:t>
              </a:r>
            </a:p>
            <a:p>
              <a:r>
                <a:rPr lang="en-US" sz="1200" dirty="0" smtClean="0">
                  <a:latin typeface="Arial Unicode MS" pitchFamily="34" charset="-128"/>
                  <a:ea typeface="Arial Unicode MS" pitchFamily="34" charset="-128"/>
                  <a:cs typeface="Arial Unicode MS" pitchFamily="34" charset="-128"/>
                </a:rPr>
                <a:t>period. He had explained the secrets of death to </a:t>
              </a:r>
              <a:r>
                <a:rPr lang="en-US" sz="1200" i="1" dirty="0" err="1" smtClean="0">
                  <a:latin typeface="Arial Unicode MS" pitchFamily="34" charset="-128"/>
                  <a:ea typeface="Arial Unicode MS" pitchFamily="34" charset="-128"/>
                  <a:cs typeface="Arial Unicode MS" pitchFamily="34" charset="-128"/>
                </a:rPr>
                <a:t>Nachiketā</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Kaţhopanişad</a:t>
              </a:r>
              <a:r>
                <a:rPr lang="en-US" sz="1200" dirty="0" smtClean="0">
                  <a:latin typeface="Arial Unicode MS" pitchFamily="34" charset="-128"/>
                  <a:ea typeface="Arial Unicode MS" pitchFamily="34" charset="-128"/>
                  <a:cs typeface="Arial Unicode MS" pitchFamily="34" charset="-128"/>
                </a:rPr>
                <a:t>), so he is called </a:t>
              </a:r>
              <a:r>
                <a:rPr lang="en-US" sz="1200" i="1" dirty="0" err="1" smtClean="0">
                  <a:latin typeface="Arial Unicode MS" pitchFamily="34" charset="-128"/>
                  <a:ea typeface="Arial Unicode MS" pitchFamily="34" charset="-128"/>
                  <a:cs typeface="Arial Unicode MS" pitchFamily="34" charset="-128"/>
                </a:rPr>
                <a:t>Śrāddha-Deva</a:t>
              </a:r>
              <a:r>
                <a:rPr lang="en-US" sz="1200" dirty="0" smtClean="0">
                  <a:latin typeface="Arial Unicode MS" pitchFamily="34" charset="-128"/>
                  <a:ea typeface="Arial Unicode MS" pitchFamily="34" charset="-128"/>
                  <a:cs typeface="Arial Unicode MS" pitchFamily="34" charset="-128"/>
                </a:rPr>
                <a:t> also. </a:t>
              </a:r>
            </a:p>
            <a:p>
              <a:r>
                <a:rPr lang="en-US" sz="1200" dirty="0" smtClean="0">
                  <a:latin typeface="Arial Unicode MS" pitchFamily="34" charset="-128"/>
                  <a:ea typeface="Arial Unicode MS" pitchFamily="34" charset="-128"/>
                  <a:cs typeface="Arial Unicode MS" pitchFamily="34" charset="-128"/>
                </a:rPr>
                <a:t>He is called younger brother of </a:t>
              </a:r>
              <a:r>
                <a:rPr lang="en-US" sz="1200" i="1" dirty="0" err="1" smtClean="0">
                  <a:latin typeface="Arial Unicode MS" pitchFamily="34" charset="-128"/>
                  <a:ea typeface="Arial Unicode MS" pitchFamily="34" charset="-128"/>
                  <a:cs typeface="Arial Unicode MS" pitchFamily="34" charset="-128"/>
                </a:rPr>
                <a:t>Vaivasvata</a:t>
              </a:r>
              <a:r>
                <a:rPr lang="en-US" sz="1200" i="1" dirty="0" smtClean="0">
                  <a:latin typeface="Arial Unicode MS" pitchFamily="34" charset="-128"/>
                  <a:ea typeface="Arial Unicode MS" pitchFamily="34" charset="-128"/>
                  <a:cs typeface="Arial Unicode MS" pitchFamily="34" charset="-128"/>
                </a:rPr>
                <a:t>-Manu</a:t>
              </a:r>
              <a:r>
                <a:rPr lang="en-US" sz="1200" dirty="0" smtClean="0">
                  <a:latin typeface="Arial Unicode MS" pitchFamily="34" charset="-128"/>
                  <a:ea typeface="Arial Unicode MS" pitchFamily="34" charset="-128"/>
                  <a:cs typeface="Arial Unicode MS" pitchFamily="34" charset="-128"/>
                </a:rPr>
                <a:t>, but in action only.. His place was called </a:t>
              </a:r>
              <a:r>
                <a:rPr lang="en-US" sz="1200" i="1" dirty="0" err="1" smtClean="0">
                  <a:latin typeface="Arial Unicode MS" pitchFamily="34" charset="-128"/>
                  <a:ea typeface="Arial Unicode MS" pitchFamily="34" charset="-128"/>
                  <a:cs typeface="Arial Unicode MS" pitchFamily="34" charset="-128"/>
                </a:rPr>
                <a:t>Yama-loka</a:t>
              </a:r>
              <a:r>
                <a:rPr lang="en-US" sz="1200" dirty="0" smtClean="0">
                  <a:latin typeface="Arial Unicode MS" pitchFamily="34" charset="-128"/>
                  <a:ea typeface="Arial Unicode MS" pitchFamily="34" charset="-128"/>
                  <a:cs typeface="Arial Unicode MS" pitchFamily="34" charset="-128"/>
                </a:rPr>
                <a:t>, place of </a:t>
              </a:r>
            </a:p>
            <a:p>
              <a:r>
                <a:rPr lang="en-US" sz="1200" dirty="0" smtClean="0">
                  <a:latin typeface="Arial Unicode MS" pitchFamily="34" charset="-128"/>
                  <a:ea typeface="Arial Unicode MS" pitchFamily="34" charset="-128"/>
                  <a:cs typeface="Arial Unicode MS" pitchFamily="34" charset="-128"/>
                </a:rPr>
                <a:t>dead with capital at </a:t>
              </a:r>
              <a:r>
                <a:rPr lang="en-US" sz="1200" i="1" dirty="0" err="1" smtClean="0">
                  <a:latin typeface="Arial Unicode MS" pitchFamily="34" charset="-128"/>
                  <a:ea typeface="Arial Unicode MS" pitchFamily="34" charset="-128"/>
                  <a:cs typeface="Arial Unicode MS" pitchFamily="34" charset="-128"/>
                </a:rPr>
                <a:t>Sanyamanī</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Purī</a:t>
              </a:r>
              <a:r>
                <a:rPr lang="en-US" sz="1200" dirty="0" smtClean="0">
                  <a:latin typeface="Arial Unicode MS" pitchFamily="34" charset="-128"/>
                  <a:ea typeface="Arial Unicode MS" pitchFamily="34" charset="-128"/>
                  <a:cs typeface="Arial Unicode MS" pitchFamily="34" charset="-128"/>
                </a:rPr>
                <a:t>. These are now called </a:t>
              </a:r>
              <a:r>
                <a:rPr lang="en-US" sz="1200" i="1" dirty="0" err="1" smtClean="0">
                  <a:latin typeface="Arial Unicode MS" pitchFamily="34" charset="-128"/>
                  <a:ea typeface="Arial Unicode MS" pitchFamily="34" charset="-128"/>
                  <a:cs typeface="Arial Unicode MS" pitchFamily="34" charset="-128"/>
                </a:rPr>
                <a:t>Yaman</a:t>
              </a:r>
              <a:r>
                <a:rPr lang="en-US" sz="1200" dirty="0" smtClean="0">
                  <a:latin typeface="Arial Unicode MS" pitchFamily="34" charset="-128"/>
                  <a:ea typeface="Arial Unicode MS" pitchFamily="34" charset="-128"/>
                  <a:cs typeface="Arial Unicode MS" pitchFamily="34" charset="-128"/>
                </a:rPr>
                <a:t>, </a:t>
              </a:r>
              <a:r>
                <a:rPr lang="en-US" sz="1200" i="1" dirty="0" smtClean="0">
                  <a:latin typeface="Arial Unicode MS" pitchFamily="34" charset="-128"/>
                  <a:ea typeface="Arial Unicode MS" pitchFamily="34" charset="-128"/>
                  <a:cs typeface="Arial Unicode MS" pitchFamily="34" charset="-128"/>
                </a:rPr>
                <a:t>Amman</a:t>
              </a:r>
              <a:r>
                <a:rPr lang="en-US" sz="1200" dirty="0" smtClean="0">
                  <a:latin typeface="Arial Unicode MS" pitchFamily="34" charset="-128"/>
                  <a:ea typeface="Arial Unicode MS" pitchFamily="34" charset="-128"/>
                  <a:cs typeface="Arial Unicode MS" pitchFamily="34" charset="-128"/>
                </a:rPr>
                <a:t>, </a:t>
              </a:r>
              <a:r>
                <a:rPr lang="en-US" sz="1200" i="1" dirty="0" smtClean="0">
                  <a:latin typeface="Arial Unicode MS" pitchFamily="34" charset="-128"/>
                  <a:ea typeface="Arial Unicode MS" pitchFamily="34" charset="-128"/>
                  <a:cs typeface="Arial Unicode MS" pitchFamily="34" charset="-128"/>
                </a:rPr>
                <a:t>Sana</a:t>
              </a:r>
              <a:r>
                <a:rPr lang="en-US" sz="1200" dirty="0" smtClean="0">
                  <a:latin typeface="Arial Unicode MS" pitchFamily="34" charset="-128"/>
                  <a:ea typeface="Arial Unicode MS" pitchFamily="34" charset="-128"/>
                  <a:cs typeface="Arial Unicode MS" pitchFamily="34" charset="-128"/>
                </a:rPr>
                <a:t>, Dead sea etc.</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7. </a:t>
              </a:r>
              <a:r>
                <a:rPr lang="en-US" sz="1200" b="1" i="1" dirty="0" err="1" smtClean="0">
                  <a:latin typeface="Arial Unicode MS" pitchFamily="34" charset="-128"/>
                  <a:ea typeface="Arial Unicode MS" pitchFamily="34" charset="-128"/>
                  <a:cs typeface="Arial Unicode MS" pitchFamily="34" charset="-128"/>
                </a:rPr>
                <a:t>Indra-Śatakratu</a:t>
              </a:r>
              <a:r>
                <a:rPr lang="en-US" sz="1200" dirty="0" smtClean="0">
                  <a:latin typeface="Arial Unicode MS" pitchFamily="34" charset="-128"/>
                  <a:ea typeface="Arial Unicode MS" pitchFamily="34" charset="-128"/>
                  <a:cs typeface="Arial Unicode MS" pitchFamily="34" charset="-128"/>
                </a:rPr>
                <a:t> (12,460-11,740 BC)-</a:t>
              </a:r>
              <a:r>
                <a:rPr lang="en-US" sz="1200" i="1" dirty="0" err="1" smtClean="0">
                  <a:latin typeface="Arial Unicode MS" pitchFamily="34" charset="-128"/>
                  <a:ea typeface="Arial Unicode MS" pitchFamily="34" charset="-128"/>
                  <a:cs typeface="Arial Unicode MS" pitchFamily="34" charset="-128"/>
                </a:rPr>
                <a:t>Śata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=100,</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Kratu</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yajña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 science of producing desired objects in cycles. </a:t>
              </a:r>
            </a:p>
            <a:p>
              <a:r>
                <a:rPr lang="en-US" sz="1200" dirty="0" smtClean="0">
                  <a:latin typeface="Arial Unicode MS" pitchFamily="34" charset="-128"/>
                  <a:ea typeface="Arial Unicode MS" pitchFamily="34" charset="-128"/>
                  <a:cs typeface="Arial Unicode MS" pitchFamily="34" charset="-128"/>
                </a:rPr>
                <a:t>There were many </a:t>
              </a:r>
              <a:r>
                <a:rPr lang="en-US" sz="1200" i="1" dirty="0" err="1" smtClean="0">
                  <a:latin typeface="Arial Unicode MS" pitchFamily="34" charset="-128"/>
                  <a:ea typeface="Arial Unicode MS" pitchFamily="34" charset="-128"/>
                  <a:cs typeface="Arial Unicode MS" pitchFamily="34" charset="-128"/>
                </a:rPr>
                <a:t>Indras</a:t>
              </a:r>
              <a:r>
                <a:rPr lang="en-US" sz="1200" dirty="0" smtClean="0">
                  <a:latin typeface="Arial Unicode MS" pitchFamily="34" charset="-128"/>
                  <a:ea typeface="Arial Unicode MS" pitchFamily="34" charset="-128"/>
                  <a:cs typeface="Arial Unicode MS" pitchFamily="34" charset="-128"/>
                </a:rPr>
                <a:t> in 3600 years supremacy of </a:t>
              </a:r>
              <a:r>
                <a:rPr lang="en-US" sz="1200" i="1" dirty="0" err="1" smtClean="0">
                  <a:latin typeface="Arial Unicode MS" pitchFamily="34" charset="-128"/>
                  <a:ea typeface="Arial Unicode MS" pitchFamily="34" charset="-128"/>
                  <a:cs typeface="Arial Unicode MS" pitchFamily="34" charset="-128"/>
                </a:rPr>
                <a:t>Devas</a:t>
              </a:r>
              <a:r>
                <a:rPr lang="en-US" sz="1200" dirty="0" smtClean="0">
                  <a:latin typeface="Arial Unicode MS" pitchFamily="34" charset="-128"/>
                  <a:ea typeface="Arial Unicode MS" pitchFamily="34" charset="-128"/>
                  <a:cs typeface="Arial Unicode MS" pitchFamily="34" charset="-128"/>
                </a:rPr>
                <a:t>, but 14 among them were important who ruled for </a:t>
              </a:r>
            </a:p>
            <a:p>
              <a:r>
                <a:rPr lang="en-US" sz="1200" dirty="0" smtClean="0">
                  <a:latin typeface="Arial Unicode MS" pitchFamily="34" charset="-128"/>
                  <a:ea typeface="Arial Unicode MS" pitchFamily="34" charset="-128"/>
                  <a:cs typeface="Arial Unicode MS" pitchFamily="34" charset="-128"/>
                </a:rPr>
                <a:t>100 years each-and were called </a:t>
              </a:r>
              <a:r>
                <a:rPr lang="en-US" sz="1200" i="1" dirty="0" err="1" smtClean="0">
                  <a:latin typeface="Arial Unicode MS" pitchFamily="34" charset="-128"/>
                  <a:ea typeface="Arial Unicode MS" pitchFamily="34" charset="-128"/>
                  <a:cs typeface="Arial Unicode MS" pitchFamily="34" charset="-128"/>
                </a:rPr>
                <a:t>Śatakratu</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 Most of the</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sūktas</a:t>
              </a:r>
              <a:r>
                <a:rPr lang="en-US" sz="1200" dirty="0" smtClean="0">
                  <a:latin typeface="Arial Unicode MS" pitchFamily="34" charset="-128"/>
                  <a:ea typeface="Arial Unicode MS" pitchFamily="34" charset="-128"/>
                  <a:cs typeface="Arial Unicode MS" pitchFamily="34" charset="-128"/>
                </a:rPr>
                <a:t> of Vedas were written at time of 7th</a:t>
              </a:r>
              <a:r>
                <a:rPr lang="en-US" sz="1200" baseline="30000"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Indra</a:t>
              </a:r>
              <a:r>
                <a:rPr lang="en-US" sz="1200" dirty="0" smtClean="0">
                  <a:latin typeface="Arial Unicode MS" pitchFamily="34" charset="-128"/>
                  <a:ea typeface="Arial Unicode MS" pitchFamily="34" charset="-128"/>
                  <a:cs typeface="Arial Unicode MS" pitchFamily="34" charset="-128"/>
                </a:rPr>
                <a:t>-</a:t>
              </a:r>
            </a:p>
            <a:p>
              <a:r>
                <a:rPr lang="en-US" sz="1200" i="1" dirty="0" err="1" smtClean="0">
                  <a:latin typeface="Arial Unicode MS" pitchFamily="34" charset="-128"/>
                  <a:ea typeface="Arial Unicode MS" pitchFamily="34" charset="-128"/>
                  <a:cs typeface="Arial Unicode MS" pitchFamily="34" charset="-128"/>
                </a:rPr>
                <a:t>Vaikunţha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Indra</a:t>
              </a:r>
              <a:r>
                <a:rPr lang="en-US" sz="1200" dirty="0" smtClean="0">
                  <a:latin typeface="Arial Unicode MS" pitchFamily="34" charset="-128"/>
                  <a:ea typeface="Arial Unicode MS" pitchFamily="34" charset="-128"/>
                  <a:cs typeface="Arial Unicode MS" pitchFamily="34" charset="-128"/>
                </a:rPr>
                <a:t> was </a:t>
              </a:r>
              <a:r>
                <a:rPr lang="en-US" sz="1200" i="1" dirty="0" err="1" smtClean="0">
                  <a:latin typeface="Arial Unicode MS" pitchFamily="34" charset="-128"/>
                  <a:ea typeface="Arial Unicode MS" pitchFamily="34" charset="-128"/>
                  <a:cs typeface="Arial Unicode MS" pitchFamily="34" charset="-128"/>
                </a:rPr>
                <a:t>Lokapāla</a:t>
              </a:r>
              <a:r>
                <a:rPr lang="en-US" sz="1200" dirty="0" smtClean="0">
                  <a:latin typeface="Arial Unicode MS" pitchFamily="34" charset="-128"/>
                  <a:ea typeface="Arial Unicode MS" pitchFamily="34" charset="-128"/>
                  <a:cs typeface="Arial Unicode MS" pitchFamily="34" charset="-128"/>
                </a:rPr>
                <a:t> (ruler) of east direction (from center of India). With assistance of </a:t>
              </a:r>
              <a:r>
                <a:rPr lang="en-US" sz="1200" i="1" dirty="0" err="1" smtClean="0">
                  <a:latin typeface="Arial Unicode MS" pitchFamily="34" charset="-128"/>
                  <a:ea typeface="Arial Unicode MS" pitchFamily="34" charset="-128"/>
                  <a:cs typeface="Arial Unicode MS" pitchFamily="34" charset="-128"/>
                </a:rPr>
                <a:t>Marut</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Lokapāla</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of north-west) who was expert in science of sound-he made </a:t>
              </a:r>
              <a:r>
                <a:rPr lang="en-US" sz="1200" i="1" dirty="0" err="1" smtClean="0">
                  <a:latin typeface="Arial Unicode MS" pitchFamily="34" charset="-128"/>
                  <a:ea typeface="Arial Unicode MS" pitchFamily="34" charset="-128"/>
                  <a:cs typeface="Arial Unicode MS" pitchFamily="34" charset="-128"/>
                </a:rPr>
                <a:t>Deva-nāgarī</a:t>
              </a:r>
              <a:r>
                <a:rPr lang="en-US" sz="1200" dirty="0" smtClean="0">
                  <a:latin typeface="Arial Unicode MS" pitchFamily="34" charset="-128"/>
                  <a:ea typeface="Arial Unicode MS" pitchFamily="34" charset="-128"/>
                  <a:cs typeface="Arial Unicode MS" pitchFamily="34" charset="-128"/>
                </a:rPr>
                <a:t> script with 49 letters for 49</a:t>
              </a:r>
              <a:r>
                <a:rPr lang="en-US" sz="1200" i="1" dirty="0" smtClean="0">
                  <a:latin typeface="Arial Unicode MS" pitchFamily="34" charset="-128"/>
                  <a:ea typeface="Arial Unicode MS" pitchFamily="34" charset="-128"/>
                  <a:cs typeface="Arial Unicode MS" pitchFamily="34" charset="-128"/>
                </a:rPr>
                <a:t>Maruts</a:t>
              </a:r>
              <a:r>
                <a:rPr lang="en-US" sz="1200" dirty="0" smtClean="0">
                  <a:latin typeface="Arial Unicode MS" pitchFamily="34" charset="-128"/>
                  <a:ea typeface="Arial Unicode MS" pitchFamily="34" charset="-128"/>
                  <a:cs typeface="Arial Unicode MS" pitchFamily="34" charset="-128"/>
                </a:rPr>
                <a:t>-still </a:t>
              </a:r>
            </a:p>
            <a:p>
              <a:r>
                <a:rPr lang="en-US" sz="1200" dirty="0" smtClean="0">
                  <a:latin typeface="Arial Unicode MS" pitchFamily="34" charset="-128"/>
                  <a:ea typeface="Arial Unicode MS" pitchFamily="34" charset="-128"/>
                  <a:cs typeface="Arial Unicode MS" pitchFamily="34" charset="-128"/>
                </a:rPr>
                <a:t>used in north India from east (</a:t>
              </a:r>
              <a:r>
                <a:rPr lang="en-US" sz="1200" dirty="0" err="1" smtClean="0">
                  <a:latin typeface="Arial Unicode MS" pitchFamily="34" charset="-128"/>
                  <a:ea typeface="Arial Unicode MS" pitchFamily="34" charset="-128"/>
                  <a:cs typeface="Arial Unicode MS" pitchFamily="34" charset="-128"/>
                </a:rPr>
                <a:t>Indra</a:t>
              </a:r>
              <a:r>
                <a:rPr lang="en-US" sz="1200" dirty="0" smtClean="0">
                  <a:latin typeface="Arial Unicode MS" pitchFamily="34" charset="-128"/>
                  <a:ea typeface="Arial Unicode MS" pitchFamily="34" charset="-128"/>
                  <a:cs typeface="Arial Unicode MS" pitchFamily="34" charset="-128"/>
                </a:rPr>
                <a:t>) to West (</a:t>
              </a:r>
              <a:r>
                <a:rPr lang="en-US" sz="1200" dirty="0" err="1" smtClean="0">
                  <a:latin typeface="Arial Unicode MS" pitchFamily="34" charset="-128"/>
                  <a:ea typeface="Arial Unicode MS" pitchFamily="34" charset="-128"/>
                  <a:cs typeface="Arial Unicode MS" pitchFamily="34" charset="-128"/>
                </a:rPr>
                <a:t>Marut</a:t>
              </a:r>
              <a:r>
                <a:rPr lang="en-US" sz="1200" dirty="0" smtClean="0">
                  <a:latin typeface="Arial Unicode MS" pitchFamily="34" charset="-128"/>
                  <a:ea typeface="Arial Unicode MS" pitchFamily="34" charset="-128"/>
                  <a:cs typeface="Arial Unicode MS" pitchFamily="34" charset="-128"/>
                </a:rPr>
                <a:t>).</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8.</a:t>
              </a:r>
              <a:r>
                <a:rPr lang="en-US" sz="1200" b="1" i="1" dirty="0" smtClean="0">
                  <a:latin typeface="Arial Unicode MS" pitchFamily="34" charset="-128"/>
                  <a:ea typeface="Arial Unicode MS" pitchFamily="34" charset="-128"/>
                  <a:cs typeface="Arial Unicode MS" pitchFamily="34" charset="-128"/>
                </a:rPr>
                <a:t>Vasişţh</a:t>
              </a:r>
              <a:r>
                <a:rPr lang="en-US" sz="1200" i="1" dirty="0" smtClean="0">
                  <a:latin typeface="Arial Unicode MS" pitchFamily="34" charset="-128"/>
                  <a:ea typeface="Arial Unicode MS" pitchFamily="34" charset="-128"/>
                  <a:cs typeface="Arial Unicode MS" pitchFamily="34" charset="-128"/>
                </a:rPr>
                <a:t>a</a:t>
              </a:r>
              <a:r>
                <a:rPr lang="en-US" sz="1200" dirty="0" smtClean="0">
                  <a:latin typeface="Arial Unicode MS" pitchFamily="34" charset="-128"/>
                  <a:ea typeface="Arial Unicode MS" pitchFamily="34" charset="-128"/>
                  <a:cs typeface="Arial Unicode MS" pitchFamily="34" charset="-128"/>
                </a:rPr>
                <a:t> (11,740-11,020 BC)-He was son of </a:t>
              </a:r>
              <a:r>
                <a:rPr lang="en-US" sz="1200" i="1" dirty="0" err="1" smtClean="0">
                  <a:latin typeface="Arial Unicode MS" pitchFamily="34" charset="-128"/>
                  <a:ea typeface="Arial Unicode MS" pitchFamily="34" charset="-128"/>
                  <a:cs typeface="Arial Unicode MS" pitchFamily="34" charset="-128"/>
                </a:rPr>
                <a:t>Mitra</a:t>
              </a:r>
              <a:r>
                <a:rPr lang="en-US" sz="1200" dirty="0" smtClean="0">
                  <a:latin typeface="Arial Unicode MS" pitchFamily="34" charset="-128"/>
                  <a:ea typeface="Arial Unicode MS" pitchFamily="34" charset="-128"/>
                  <a:cs typeface="Arial Unicode MS" pitchFamily="34" charset="-128"/>
                </a:rPr>
                <a:t> (Sun-Iran)) and </a:t>
              </a:r>
              <a:r>
                <a:rPr lang="en-US" sz="1200" i="1" dirty="0" err="1" smtClean="0">
                  <a:latin typeface="Arial Unicode MS" pitchFamily="34" charset="-128"/>
                  <a:ea typeface="Arial Unicode MS" pitchFamily="34" charset="-128"/>
                  <a:cs typeface="Arial Unicode MS" pitchFamily="34" charset="-128"/>
                </a:rPr>
                <a:t>Varuņa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Ahur</a:t>
              </a:r>
              <a:r>
                <a:rPr lang="en-US" sz="1200" i="1" dirty="0" smtClean="0">
                  <a:latin typeface="Arial Unicode MS" pitchFamily="34" charset="-128"/>
                  <a:ea typeface="Arial Unicode MS" pitchFamily="34" charset="-128"/>
                  <a:cs typeface="Arial Unicode MS" pitchFamily="34" charset="-128"/>
                </a:rPr>
                <a:t>-Mazda</a:t>
              </a:r>
              <a:r>
                <a:rPr lang="en-US" sz="1200" dirty="0" smtClean="0">
                  <a:latin typeface="Arial Unicode MS" pitchFamily="34" charset="-128"/>
                  <a:ea typeface="Arial Unicode MS" pitchFamily="34" charset="-128"/>
                  <a:cs typeface="Arial Unicode MS" pitchFamily="34" charset="-128"/>
                </a:rPr>
                <a:t> in Arab) both-may be </a:t>
              </a:r>
            </a:p>
            <a:p>
              <a:r>
                <a:rPr lang="en-US" sz="1200" dirty="0" smtClean="0">
                  <a:latin typeface="Arial Unicode MS" pitchFamily="34" charset="-128"/>
                  <a:ea typeface="Arial Unicode MS" pitchFamily="34" charset="-128"/>
                  <a:cs typeface="Arial Unicode MS" pitchFamily="34" charset="-128"/>
                </a:rPr>
                <a:t>link between two regions. 8th </a:t>
              </a:r>
              <a:r>
                <a:rPr lang="en-US" sz="1200" i="1" dirty="0" err="1" smtClean="0">
                  <a:latin typeface="Arial Unicode MS" pitchFamily="34" charset="-128"/>
                  <a:ea typeface="Arial Unicode MS" pitchFamily="34" charset="-128"/>
                  <a:cs typeface="Arial Unicode MS" pitchFamily="34" charset="-128"/>
                </a:rPr>
                <a:t>maņɖala</a:t>
              </a:r>
              <a:r>
                <a:rPr lang="en-US" sz="1200" dirty="0" smtClean="0">
                  <a:latin typeface="Arial Unicode MS" pitchFamily="34" charset="-128"/>
                  <a:ea typeface="Arial Unicode MS" pitchFamily="34" charset="-128"/>
                  <a:cs typeface="Arial Unicode MS" pitchFamily="34" charset="-128"/>
                </a:rPr>
                <a:t> of </a:t>
              </a:r>
              <a:r>
                <a:rPr lang="en-US" sz="1200" i="1" dirty="0" err="1" smtClean="0">
                  <a:latin typeface="Arial Unicode MS" pitchFamily="34" charset="-128"/>
                  <a:ea typeface="Arial Unicode MS" pitchFamily="34" charset="-128"/>
                  <a:cs typeface="Arial Unicode MS" pitchFamily="34" charset="-128"/>
                </a:rPr>
                <a:t>Ŗk-veda</a:t>
              </a:r>
              <a:r>
                <a:rPr lang="en-US" sz="1200" dirty="0" smtClean="0">
                  <a:latin typeface="Arial Unicode MS" pitchFamily="34" charset="-128"/>
                  <a:ea typeface="Arial Unicode MS" pitchFamily="34" charset="-128"/>
                  <a:cs typeface="Arial Unicode MS" pitchFamily="34" charset="-128"/>
                </a:rPr>
                <a:t> is by him.</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9.</a:t>
              </a:r>
              <a:r>
                <a:rPr lang="en-US" sz="1200" b="1" i="1" dirty="0" smtClean="0">
                  <a:latin typeface="Arial Unicode MS" pitchFamily="34" charset="-128"/>
                  <a:ea typeface="Arial Unicode MS" pitchFamily="34" charset="-128"/>
                  <a:cs typeface="Arial Unicode MS" pitchFamily="34" charset="-128"/>
                </a:rPr>
                <a:t>Apāntaratamā</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Sārasvata</a:t>
              </a:r>
              <a:r>
                <a:rPr lang="en-US" sz="1200" dirty="0" smtClean="0">
                  <a:latin typeface="Arial Unicode MS" pitchFamily="34" charset="-128"/>
                  <a:ea typeface="Arial Unicode MS" pitchFamily="34" charset="-128"/>
                  <a:cs typeface="Arial Unicode MS" pitchFamily="34" charset="-128"/>
                </a:rPr>
                <a:t> (11,020-10,300 BC)-Son of </a:t>
              </a:r>
              <a:r>
                <a:rPr lang="en-US" sz="1200" i="1" dirty="0" err="1" smtClean="0">
                  <a:latin typeface="Arial Unicode MS" pitchFamily="34" charset="-128"/>
                  <a:ea typeface="Arial Unicode MS" pitchFamily="34" charset="-128"/>
                  <a:cs typeface="Arial Unicode MS" pitchFamily="34" charset="-128"/>
                </a:rPr>
                <a:t>Sarasvatī-Alambuşā</a:t>
              </a:r>
              <a:r>
                <a:rPr lang="en-US" sz="1200" dirty="0" smtClean="0">
                  <a:latin typeface="Arial Unicode MS" pitchFamily="34" charset="-128"/>
                  <a:ea typeface="Arial Unicode MS" pitchFamily="34" charset="-128"/>
                  <a:cs typeface="Arial Unicode MS" pitchFamily="34" charset="-128"/>
                </a:rPr>
                <a:t> in </a:t>
              </a:r>
              <a:r>
                <a:rPr lang="en-US" sz="1200" i="1" dirty="0" err="1" smtClean="0">
                  <a:latin typeface="Arial Unicode MS" pitchFamily="34" charset="-128"/>
                  <a:ea typeface="Arial Unicode MS" pitchFamily="34" charset="-128"/>
                  <a:cs typeface="Arial Unicode MS" pitchFamily="34" charset="-128"/>
                </a:rPr>
                <a:t>gotra</a:t>
              </a:r>
              <a:r>
                <a:rPr lang="en-US" sz="1200" dirty="0" smtClean="0">
                  <a:latin typeface="Arial Unicode MS" pitchFamily="34" charset="-128"/>
                  <a:ea typeface="Arial Unicode MS" pitchFamily="34" charset="-128"/>
                  <a:cs typeface="Arial Unicode MS" pitchFamily="34" charset="-128"/>
                </a:rPr>
                <a:t> (family) of </a:t>
              </a:r>
              <a:r>
                <a:rPr lang="en-US" sz="1200" i="1" dirty="0" err="1" smtClean="0">
                  <a:latin typeface="Arial Unicode MS" pitchFamily="34" charset="-128"/>
                  <a:ea typeface="Arial Unicode MS" pitchFamily="34" charset="-128"/>
                  <a:cs typeface="Arial Unicode MS" pitchFamily="34" charset="-128"/>
                </a:rPr>
                <a:t>Dadhyaņ</a:t>
              </a:r>
              <a:r>
                <a:rPr lang="en-US" sz="1200" dirty="0" smtClean="0">
                  <a:latin typeface="Arial Unicode MS" pitchFamily="34" charset="-128"/>
                  <a:ea typeface="Arial Unicode MS" pitchFamily="34" charset="-128"/>
                  <a:cs typeface="Arial Unicode MS" pitchFamily="34" charset="-128"/>
                </a:rPr>
                <a:t>-</a:t>
              </a:r>
            </a:p>
            <a:p>
              <a:r>
                <a:rPr lang="en-US" sz="1200" i="1" dirty="0" err="1" smtClean="0">
                  <a:latin typeface="Arial Unicode MS" pitchFamily="34" charset="-128"/>
                  <a:ea typeface="Arial Unicode MS" pitchFamily="34" charset="-128"/>
                  <a:cs typeface="Arial Unicode MS" pitchFamily="34" charset="-128"/>
                </a:rPr>
                <a:t>Atharvańa</a:t>
              </a:r>
              <a:r>
                <a:rPr lang="en-US" sz="1200" dirty="0" smtClean="0">
                  <a:latin typeface="Arial Unicode MS" pitchFamily="34" charset="-128"/>
                  <a:ea typeface="Arial Unicode MS" pitchFamily="34" charset="-128"/>
                  <a:cs typeface="Arial Unicode MS" pitchFamily="34" charset="-128"/>
                </a:rPr>
                <a:t>. He lived on banks of</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Gautamī</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Godāvarī</a:t>
              </a:r>
              <a:r>
                <a:rPr lang="en-US" sz="1200" dirty="0" smtClean="0">
                  <a:latin typeface="Arial Unicode MS" pitchFamily="34" charset="-128"/>
                  <a:ea typeface="Arial Unicode MS" pitchFamily="34" charset="-128"/>
                  <a:cs typeface="Arial Unicode MS" pitchFamily="34" charset="-128"/>
                </a:rPr>
                <a:t>) where</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Brāhmī</a:t>
              </a:r>
              <a:r>
                <a:rPr lang="en-US" sz="1200" dirty="0" smtClean="0">
                  <a:latin typeface="Arial Unicode MS" pitchFamily="34" charset="-128"/>
                  <a:ea typeface="Arial Unicode MS" pitchFamily="34" charset="-128"/>
                  <a:cs typeface="Arial Unicode MS" pitchFamily="34" charset="-128"/>
                </a:rPr>
                <a:t> script is still current as </a:t>
              </a:r>
              <a:r>
                <a:rPr lang="en-US" sz="1200" i="1" dirty="0" smtClean="0">
                  <a:latin typeface="Arial Unicode MS" pitchFamily="34" charset="-128"/>
                  <a:ea typeface="Arial Unicode MS" pitchFamily="34" charset="-128"/>
                  <a:cs typeface="Arial Unicode MS" pitchFamily="34" charset="-128"/>
                </a:rPr>
                <a:t>Telugu</a:t>
              </a:r>
              <a:r>
                <a:rPr lang="en-US" sz="1200" dirty="0" smtClean="0">
                  <a:latin typeface="Arial Unicode MS" pitchFamily="34" charset="-128"/>
                  <a:ea typeface="Arial Unicode MS" pitchFamily="34" charset="-128"/>
                  <a:cs typeface="Arial Unicode MS" pitchFamily="34" charset="-128"/>
                </a:rPr>
                <a:t> and </a:t>
              </a:r>
              <a:r>
                <a:rPr lang="en-US" sz="1200" i="1" dirty="0" err="1" smtClean="0">
                  <a:latin typeface="Arial Unicode MS" pitchFamily="34" charset="-128"/>
                  <a:ea typeface="Arial Unicode MS" pitchFamily="34" charset="-128"/>
                  <a:cs typeface="Arial Unicode MS" pitchFamily="34" charset="-128"/>
                </a:rPr>
                <a:t>Kannaɖa</a:t>
              </a:r>
              <a:r>
                <a:rPr lang="en-US" sz="1200" dirty="0" smtClean="0">
                  <a:latin typeface="Arial Unicode MS" pitchFamily="34" charset="-128"/>
                  <a:ea typeface="Arial Unicode MS" pitchFamily="34" charset="-128"/>
                  <a:cs typeface="Arial Unicode MS" pitchFamily="34" charset="-128"/>
                </a:rPr>
                <a:t>.</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10.</a:t>
              </a:r>
              <a:r>
                <a:rPr lang="en-US" sz="1200" b="1" i="1" dirty="0" smtClean="0">
                  <a:latin typeface="Arial Unicode MS" pitchFamily="34" charset="-128"/>
                  <a:ea typeface="Arial Unicode MS" pitchFamily="34" charset="-128"/>
                  <a:cs typeface="Arial Unicode MS" pitchFamily="34" charset="-128"/>
                </a:rPr>
                <a:t>Tridhāmā</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Mārkaņɖeya</a:t>
              </a:r>
              <a:r>
                <a:rPr lang="en-US" sz="1200" dirty="0" smtClean="0">
                  <a:latin typeface="Arial Unicode MS" pitchFamily="34" charset="-128"/>
                  <a:ea typeface="Arial Unicode MS" pitchFamily="34" charset="-128"/>
                  <a:cs typeface="Arial Unicode MS" pitchFamily="34" charset="-128"/>
                </a:rPr>
                <a:t> (10,300-9,580 BC)-</a:t>
              </a:r>
              <a:r>
                <a:rPr lang="en-US" sz="1200" i="1" dirty="0" err="1" smtClean="0">
                  <a:latin typeface="Arial Unicode MS" pitchFamily="34" charset="-128"/>
                  <a:ea typeface="Arial Unicode MS" pitchFamily="34" charset="-128"/>
                  <a:cs typeface="Arial Unicode MS" pitchFamily="34" charset="-128"/>
                </a:rPr>
                <a:t>Dattātreya</a:t>
              </a:r>
              <a:r>
                <a:rPr lang="en-US" sz="1200" dirty="0" smtClean="0">
                  <a:latin typeface="Arial Unicode MS" pitchFamily="34" charset="-128"/>
                  <a:ea typeface="Arial Unicode MS" pitchFamily="34" charset="-128"/>
                  <a:cs typeface="Arial Unicode MS" pitchFamily="34" charset="-128"/>
                </a:rPr>
                <a:t> taught </a:t>
              </a:r>
              <a:r>
                <a:rPr lang="en-US" sz="1200" i="1" dirty="0" smtClean="0">
                  <a:latin typeface="Arial Unicode MS" pitchFamily="34" charset="-128"/>
                  <a:ea typeface="Arial Unicode MS" pitchFamily="34" charset="-128"/>
                  <a:cs typeface="Arial Unicode MS" pitchFamily="34" charset="-128"/>
                </a:rPr>
                <a:t>Yoga-</a:t>
              </a:r>
              <a:r>
                <a:rPr lang="en-US" sz="1200" i="1" dirty="0" err="1" smtClean="0">
                  <a:latin typeface="Arial Unicode MS" pitchFamily="34" charset="-128"/>
                  <a:ea typeface="Arial Unicode MS" pitchFamily="34" charset="-128"/>
                  <a:cs typeface="Arial Unicode MS" pitchFamily="34" charset="-128"/>
                </a:rPr>
                <a:t>tantra</a:t>
              </a:r>
              <a:r>
                <a:rPr lang="en-US" sz="1200" dirty="0" smtClean="0">
                  <a:latin typeface="Arial Unicode MS" pitchFamily="34" charset="-128"/>
                  <a:ea typeface="Arial Unicode MS" pitchFamily="34" charset="-128"/>
                  <a:cs typeface="Arial Unicode MS" pitchFamily="34" charset="-128"/>
                </a:rPr>
                <a:t> and </a:t>
              </a:r>
              <a:r>
                <a:rPr lang="en-US" sz="1200" i="1" dirty="0" err="1" smtClean="0">
                  <a:latin typeface="Arial Unicode MS" pitchFamily="34" charset="-128"/>
                  <a:ea typeface="Arial Unicode MS" pitchFamily="34" charset="-128"/>
                  <a:cs typeface="Arial Unicode MS" pitchFamily="34" charset="-128"/>
                </a:rPr>
                <a:t>Mārkaņɖeya</a:t>
              </a:r>
              <a:r>
                <a:rPr lang="en-US" sz="1200" dirty="0" smtClean="0">
                  <a:latin typeface="Arial Unicode MS" pitchFamily="34" charset="-128"/>
                  <a:ea typeface="Arial Unicode MS" pitchFamily="34" charset="-128"/>
                  <a:cs typeface="Arial Unicode MS" pitchFamily="34" charset="-128"/>
                </a:rPr>
                <a:t> taught </a:t>
              </a:r>
              <a:r>
                <a:rPr lang="en-US" sz="1200" i="1" dirty="0" err="1" smtClean="0">
                  <a:latin typeface="Arial Unicode MS" pitchFamily="34" charset="-128"/>
                  <a:ea typeface="Arial Unicode MS" pitchFamily="34" charset="-128"/>
                  <a:cs typeface="Arial Unicode MS" pitchFamily="34" charset="-128"/>
                </a:rPr>
                <a:t>purāņa</a:t>
              </a:r>
              <a:r>
                <a:rPr lang="en-US" sz="1200" dirty="0" smtClean="0">
                  <a:latin typeface="Arial Unicode MS" pitchFamily="34" charset="-128"/>
                  <a:ea typeface="Arial Unicode MS" pitchFamily="34" charset="-128"/>
                  <a:cs typeface="Arial Unicode MS" pitchFamily="34" charset="-128"/>
                </a:rPr>
                <a:t>.</a:t>
              </a:r>
              <a:endParaRPr lang="en-IN" sz="1200" dirty="0" smtClean="0">
                <a:latin typeface="Arial Unicode MS" pitchFamily="34" charset="-128"/>
                <a:ea typeface="Arial Unicode MS" pitchFamily="34" charset="-128"/>
                <a:cs typeface="Arial Unicode MS" pitchFamily="34" charset="-128"/>
              </a:endParaRPr>
            </a:p>
            <a:p>
              <a:endParaRPr lang="en-IN" sz="1200" dirty="0">
                <a:latin typeface="Arial Unicode MS" pitchFamily="34" charset="-128"/>
                <a:ea typeface="Arial Unicode MS" pitchFamily="34" charset="-128"/>
                <a:cs typeface="Arial Unicode MS" pitchFamily="34" charset="-128"/>
              </a:endParaRPr>
            </a:p>
          </p:txBody>
        </p:sp>
        <p:sp>
          <p:nvSpPr>
            <p:cNvPr id="5" name="TextBox 4"/>
            <p:cNvSpPr txBox="1"/>
            <p:nvPr/>
          </p:nvSpPr>
          <p:spPr>
            <a:xfrm>
              <a:off x="3886200" y="152400"/>
              <a:ext cx="931665" cy="307777"/>
            </a:xfrm>
            <a:prstGeom prst="rect">
              <a:avLst/>
            </a:prstGeom>
            <a:noFill/>
          </p:spPr>
          <p:txBody>
            <a:bodyPr wrap="none" rtlCol="0">
              <a:spAutoFit/>
            </a:bodyPr>
            <a:lstStyle/>
            <a:p>
              <a:r>
                <a:rPr lang="en-US" sz="1400" b="1" dirty="0" smtClean="0">
                  <a:latin typeface="Arial Unicode MS" pitchFamily="34" charset="-128"/>
                  <a:ea typeface="Arial Unicode MS" pitchFamily="34" charset="-128"/>
                  <a:cs typeface="Arial Unicode MS" pitchFamily="34" charset="-128"/>
                </a:rPr>
                <a:t>28 </a:t>
              </a:r>
              <a:r>
                <a:rPr lang="en-US" sz="1400" b="1" i="1" dirty="0" err="1" smtClean="0">
                  <a:latin typeface="Arial Unicode MS" pitchFamily="34" charset="-128"/>
                  <a:ea typeface="Arial Unicode MS" pitchFamily="34" charset="-128"/>
                  <a:cs typeface="Arial Unicode MS" pitchFamily="34" charset="-128"/>
                </a:rPr>
                <a:t>Vyāsa</a:t>
              </a:r>
              <a:endParaRPr lang="en-IN" b="1"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81000" y="290691"/>
            <a:ext cx="8409674" cy="6414909"/>
            <a:chOff x="734326" y="152400"/>
            <a:chExt cx="8409674" cy="6567309"/>
          </a:xfrm>
        </p:grpSpPr>
        <p:sp>
          <p:nvSpPr>
            <p:cNvPr id="2" name="TextBox 1"/>
            <p:cNvSpPr txBox="1"/>
            <p:nvPr/>
          </p:nvSpPr>
          <p:spPr>
            <a:xfrm>
              <a:off x="3276600" y="152400"/>
              <a:ext cx="1726755" cy="307777"/>
            </a:xfrm>
            <a:prstGeom prst="rect">
              <a:avLst/>
            </a:prstGeom>
            <a:noFill/>
          </p:spPr>
          <p:txBody>
            <a:bodyPr wrap="square" rtlCol="0">
              <a:spAutoFit/>
            </a:bodyPr>
            <a:lstStyle/>
            <a:p>
              <a:r>
                <a:rPr lang="en-US" sz="1400" b="1" i="1" dirty="0" err="1" smtClean="0">
                  <a:latin typeface="Arial Unicode MS" pitchFamily="34" charset="-128"/>
                  <a:ea typeface="Arial Unicode MS" pitchFamily="34" charset="-128"/>
                  <a:cs typeface="Arial Unicode MS" pitchFamily="34" charset="-128"/>
                </a:rPr>
                <a:t>Vyāsa</a:t>
              </a:r>
              <a:r>
                <a:rPr lang="en-US" sz="1400" b="1" i="1" dirty="0" smtClean="0">
                  <a:latin typeface="Arial Unicode MS" pitchFamily="34" charset="-128"/>
                  <a:ea typeface="Arial Unicode MS" pitchFamily="34" charset="-128"/>
                  <a:cs typeface="Arial Unicode MS" pitchFamily="34" charset="-128"/>
                </a:rPr>
                <a:t>  </a:t>
              </a:r>
              <a:r>
                <a:rPr lang="en-US" sz="1400" b="1" dirty="0" smtClean="0">
                  <a:latin typeface="Arial Unicode MS" pitchFamily="34" charset="-128"/>
                  <a:ea typeface="Arial Unicode MS" pitchFamily="34" charset="-128"/>
                  <a:cs typeface="Arial Unicode MS" pitchFamily="34" charset="-128"/>
                </a:rPr>
                <a:t>after Floods </a:t>
              </a:r>
              <a:endParaRPr lang="en-IN" dirty="0"/>
            </a:p>
          </p:txBody>
        </p:sp>
        <p:sp>
          <p:nvSpPr>
            <p:cNvPr id="3" name="TextBox 2"/>
            <p:cNvSpPr txBox="1"/>
            <p:nvPr/>
          </p:nvSpPr>
          <p:spPr>
            <a:xfrm>
              <a:off x="734326" y="533400"/>
              <a:ext cx="8409674" cy="6186309"/>
            </a:xfrm>
            <a:prstGeom prst="rect">
              <a:avLst/>
            </a:prstGeom>
            <a:noFill/>
          </p:spPr>
          <p:txBody>
            <a:bodyPr wrap="square" rtlCol="0">
              <a:spAutoFit/>
            </a:bodyPr>
            <a:lstStyle/>
            <a:p>
              <a:r>
                <a:rPr lang="en-US" sz="1200" dirty="0" smtClean="0">
                  <a:latin typeface="Arial Unicode MS" pitchFamily="34" charset="-128"/>
                  <a:ea typeface="Arial Unicode MS" pitchFamily="34" charset="-128"/>
                  <a:cs typeface="Arial Unicode MS" pitchFamily="34" charset="-128"/>
                </a:rPr>
                <a:t>11.</a:t>
              </a:r>
              <a:r>
                <a:rPr lang="en-US" sz="1200" b="1" i="1" dirty="0" smtClean="0">
                  <a:latin typeface="Arial Unicode MS" pitchFamily="34" charset="-128"/>
                  <a:ea typeface="Arial Unicode MS" pitchFamily="34" charset="-128"/>
                  <a:cs typeface="Arial Unicode MS" pitchFamily="34" charset="-128"/>
                </a:rPr>
                <a:t> </a:t>
              </a:r>
              <a:r>
                <a:rPr lang="en-US" sz="1200" b="1" i="1" dirty="0" err="1" smtClean="0">
                  <a:latin typeface="Arial Unicode MS" pitchFamily="34" charset="-128"/>
                  <a:ea typeface="Arial Unicode MS" pitchFamily="34" charset="-128"/>
                  <a:cs typeface="Arial Unicode MS" pitchFamily="34" charset="-128"/>
                </a:rPr>
                <a:t>Ŗşabha-deva</a:t>
              </a:r>
              <a:r>
                <a:rPr lang="en-US" sz="1200" b="1" i="1" dirty="0" smtClean="0">
                  <a:latin typeface="Arial Unicode MS" pitchFamily="34" charset="-128"/>
                  <a:ea typeface="Arial Unicode MS" pitchFamily="34" charset="-128"/>
                  <a:cs typeface="Arial Unicode MS" pitchFamily="34" charset="-128"/>
                </a:rPr>
                <a:t> </a:t>
              </a:r>
              <a:r>
                <a:rPr lang="en-US" sz="1200" b="1" i="1" dirty="0" err="1" smtClean="0">
                  <a:latin typeface="Arial Unicode MS" pitchFamily="34" charset="-128"/>
                  <a:ea typeface="Arial Unicode MS" pitchFamily="34" charset="-128"/>
                  <a:cs typeface="Arial Unicode MS" pitchFamily="34" charset="-128"/>
                </a:rPr>
                <a:t>ji</a:t>
              </a:r>
              <a:r>
                <a:rPr lang="en-US" sz="1200" dirty="0" smtClean="0">
                  <a:latin typeface="Arial Unicode MS" pitchFamily="34" charset="-128"/>
                  <a:ea typeface="Arial Unicode MS" pitchFamily="34" charset="-128"/>
                  <a:cs typeface="Arial Unicode MS" pitchFamily="34" charset="-128"/>
                </a:rPr>
                <a:t> (9,580-8,860 BC)-After deluge he brought back supremacy of </a:t>
              </a:r>
              <a:r>
                <a:rPr lang="en-US" sz="1200" i="1" dirty="0" err="1" smtClean="0">
                  <a:latin typeface="Arial Unicode MS" pitchFamily="34" charset="-128"/>
                  <a:ea typeface="Arial Unicode MS" pitchFamily="34" charset="-128"/>
                  <a:cs typeface="Arial Unicode MS" pitchFamily="34" charset="-128"/>
                </a:rPr>
                <a:t>Bhārata</a:t>
              </a:r>
              <a:r>
                <a:rPr lang="en-US" sz="1200" dirty="0" smtClean="0">
                  <a:latin typeface="Arial Unicode MS" pitchFamily="34" charset="-128"/>
                  <a:ea typeface="Arial Unicode MS" pitchFamily="34" charset="-128"/>
                  <a:cs typeface="Arial Unicode MS" pitchFamily="34" charset="-128"/>
                </a:rPr>
                <a:t> as its</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Chakravartī</a:t>
              </a:r>
              <a:r>
                <a:rPr lang="en-US" sz="1200" dirty="0" smtClean="0">
                  <a:latin typeface="Arial Unicode MS" pitchFamily="34" charset="-128"/>
                  <a:ea typeface="Arial Unicode MS" pitchFamily="34" charset="-128"/>
                  <a:cs typeface="Arial Unicode MS" pitchFamily="34" charset="-128"/>
                </a:rPr>
                <a:t> . Incarnation </a:t>
              </a:r>
            </a:p>
            <a:p>
              <a:r>
                <a:rPr lang="en-US" sz="1200" dirty="0" smtClean="0">
                  <a:latin typeface="Arial Unicode MS" pitchFamily="34" charset="-128"/>
                  <a:ea typeface="Arial Unicode MS" pitchFamily="34" charset="-128"/>
                  <a:cs typeface="Arial Unicode MS" pitchFamily="34" charset="-128"/>
                </a:rPr>
                <a:t>of of </a:t>
              </a:r>
              <a:r>
                <a:rPr lang="en-US" sz="1200" i="1" dirty="0" err="1" smtClean="0">
                  <a:latin typeface="Arial Unicode MS" pitchFamily="34" charset="-128"/>
                  <a:ea typeface="Arial Unicode MS" pitchFamily="34" charset="-128"/>
                  <a:cs typeface="Arial Unicode MS" pitchFamily="34" charset="-128"/>
                </a:rPr>
                <a:t>Vişņu</a:t>
              </a:r>
              <a:r>
                <a:rPr lang="en-US" sz="1200" dirty="0" smtClean="0">
                  <a:latin typeface="Arial Unicode MS" pitchFamily="34" charset="-128"/>
                  <a:ea typeface="Arial Unicode MS" pitchFamily="34" charset="-128"/>
                  <a:cs typeface="Arial Unicode MS" pitchFamily="34" charset="-128"/>
                </a:rPr>
                <a:t>). He was the first </a:t>
              </a:r>
              <a:r>
                <a:rPr lang="en-US" sz="1200" i="1" dirty="0" err="1" smtClean="0">
                  <a:latin typeface="Arial Unicode MS" pitchFamily="34" charset="-128"/>
                  <a:ea typeface="Arial Unicode MS" pitchFamily="34" charset="-128"/>
                  <a:cs typeface="Arial Unicode MS" pitchFamily="34" charset="-128"/>
                </a:rPr>
                <a:t>jaina-Tīrthankara</a:t>
              </a:r>
              <a:r>
                <a:rPr lang="en-US" sz="1200" dirty="0" smtClean="0">
                  <a:latin typeface="Arial Unicode MS" pitchFamily="34" charset="-128"/>
                  <a:ea typeface="Arial Unicode MS" pitchFamily="34" charset="-128"/>
                  <a:cs typeface="Arial Unicode MS" pitchFamily="34" charset="-128"/>
                </a:rPr>
                <a:t> of the current </a:t>
              </a:r>
              <a:r>
                <a:rPr lang="en-US" sz="1200" i="1" dirty="0" err="1" smtClean="0">
                  <a:latin typeface="Arial Unicode MS" pitchFamily="34" charset="-128"/>
                  <a:ea typeface="Arial Unicode MS" pitchFamily="34" charset="-128"/>
                  <a:cs typeface="Arial Unicode MS" pitchFamily="34" charset="-128"/>
                </a:rPr>
                <a:t>avasarpiņī</a:t>
              </a:r>
              <a:r>
                <a:rPr lang="en-US" sz="1200" dirty="0" smtClean="0">
                  <a:latin typeface="Arial Unicode MS" pitchFamily="34" charset="-128"/>
                  <a:ea typeface="Arial Unicode MS" pitchFamily="34" charset="-128"/>
                  <a:cs typeface="Arial Unicode MS" pitchFamily="34" charset="-128"/>
                </a:rPr>
                <a:t>. In name of his son </a:t>
              </a:r>
              <a:r>
                <a:rPr lang="en-US" sz="1200" i="1" dirty="0" err="1" smtClean="0">
                  <a:latin typeface="Arial Unicode MS" pitchFamily="34" charset="-128"/>
                  <a:ea typeface="Arial Unicode MS" pitchFamily="34" charset="-128"/>
                  <a:cs typeface="Arial Unicode MS" pitchFamily="34" charset="-128"/>
                </a:rPr>
                <a:t>Bharata</a:t>
              </a:r>
              <a:r>
                <a:rPr lang="en-US" sz="1200" dirty="0" smtClean="0">
                  <a:latin typeface="Arial Unicode MS" pitchFamily="34" charset="-128"/>
                  <a:ea typeface="Arial Unicode MS" pitchFamily="34" charset="-128"/>
                  <a:cs typeface="Arial Unicode MS" pitchFamily="34" charset="-128"/>
                </a:rPr>
                <a:t>, was called </a:t>
              </a:r>
              <a:r>
                <a:rPr lang="en-US" sz="1200" i="1" dirty="0" err="1" smtClean="0">
                  <a:latin typeface="Arial Unicode MS" pitchFamily="34" charset="-128"/>
                  <a:ea typeface="Arial Unicode MS" pitchFamily="34" charset="-128"/>
                  <a:cs typeface="Arial Unicode MS" pitchFamily="34" charset="-128"/>
                </a:rPr>
                <a:t>Bhārata</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Earlier, it was named </a:t>
              </a:r>
              <a:r>
                <a:rPr lang="en-US" sz="1200" i="1" dirty="0" err="1" smtClean="0">
                  <a:latin typeface="Arial Unicode MS" pitchFamily="34" charset="-128"/>
                  <a:ea typeface="Arial Unicode MS" pitchFamily="34" charset="-128"/>
                  <a:cs typeface="Arial Unicode MS" pitchFamily="34" charset="-128"/>
                </a:rPr>
                <a:t>Ajanābha-varşa</a:t>
              </a:r>
              <a:r>
                <a:rPr lang="en-US" sz="1200" dirty="0" smtClean="0">
                  <a:latin typeface="Arial Unicode MS" pitchFamily="34" charset="-128"/>
                  <a:ea typeface="Arial Unicode MS" pitchFamily="34" charset="-128"/>
                  <a:cs typeface="Arial Unicode MS" pitchFamily="34" charset="-128"/>
                </a:rPr>
                <a:t>. In his period, </a:t>
              </a:r>
              <a:r>
                <a:rPr lang="en-US" sz="1200" i="1" dirty="0" smtClean="0">
                  <a:latin typeface="Arial Unicode MS" pitchFamily="34" charset="-128"/>
                  <a:ea typeface="Arial Unicode MS" pitchFamily="34" charset="-128"/>
                  <a:cs typeface="Arial Unicode MS" pitchFamily="34" charset="-128"/>
                </a:rPr>
                <a:t>Maya-</a:t>
              </a:r>
              <a:r>
                <a:rPr lang="en-US" sz="1200" i="1" dirty="0" err="1" smtClean="0">
                  <a:latin typeface="Arial Unicode MS" pitchFamily="34" charset="-128"/>
                  <a:ea typeface="Arial Unicode MS" pitchFamily="34" charset="-128"/>
                  <a:cs typeface="Arial Unicode MS" pitchFamily="34" charset="-128"/>
                </a:rPr>
                <a:t>Asura</a:t>
              </a:r>
              <a:r>
                <a:rPr lang="en-US" sz="1200" dirty="0" smtClean="0">
                  <a:latin typeface="Arial Unicode MS" pitchFamily="34" charset="-128"/>
                  <a:ea typeface="Arial Unicode MS" pitchFamily="34" charset="-128"/>
                  <a:cs typeface="Arial Unicode MS" pitchFamily="34" charset="-128"/>
                </a:rPr>
                <a:t> of Mexico revised </a:t>
              </a:r>
              <a:r>
                <a:rPr lang="en-US" sz="1200" i="1" dirty="0" err="1" smtClean="0">
                  <a:latin typeface="Arial Unicode MS" pitchFamily="34" charset="-128"/>
                  <a:ea typeface="Arial Unicode MS" pitchFamily="34" charset="-128"/>
                  <a:cs typeface="Arial Unicode MS" pitchFamily="34" charset="-128"/>
                </a:rPr>
                <a:t>Sūrya-siddhānta</a:t>
              </a:r>
              <a:r>
                <a:rPr lang="en-US" sz="1200" dirty="0" smtClean="0">
                  <a:latin typeface="Arial Unicode MS" pitchFamily="34" charset="-128"/>
                  <a:ea typeface="Arial Unicode MS" pitchFamily="34" charset="-128"/>
                  <a:cs typeface="Arial Unicode MS" pitchFamily="34" charset="-128"/>
                </a:rPr>
                <a:t> of </a:t>
              </a:r>
              <a:r>
                <a:rPr lang="en-US" sz="1200" i="1" dirty="0" err="1" smtClean="0">
                  <a:latin typeface="Arial Unicode MS" pitchFamily="34" charset="-128"/>
                  <a:ea typeface="Arial Unicode MS" pitchFamily="34" charset="-128"/>
                  <a:cs typeface="Arial Unicode MS" pitchFamily="34" charset="-128"/>
                </a:rPr>
                <a:t>Vivasvān</a:t>
              </a:r>
              <a:r>
                <a:rPr lang="en-US" sz="1200" dirty="0" smtClean="0">
                  <a:latin typeface="Arial Unicode MS" pitchFamily="34" charset="-128"/>
                  <a:ea typeface="Arial Unicode MS" pitchFamily="34" charset="-128"/>
                  <a:cs typeface="Arial Unicode MS" pitchFamily="34" charset="-128"/>
                </a:rPr>
                <a:t> which </a:t>
              </a:r>
            </a:p>
            <a:p>
              <a:r>
                <a:rPr lang="en-US" sz="1200" dirty="0" smtClean="0">
                  <a:latin typeface="Arial Unicode MS" pitchFamily="34" charset="-128"/>
                  <a:ea typeface="Arial Unicode MS" pitchFamily="34" charset="-128"/>
                  <a:cs typeface="Arial Unicode MS" pitchFamily="34" charset="-128"/>
                </a:rPr>
                <a:t>developed errors due to slowing down of axial rotation of earth in deluge. The international conference was at </a:t>
              </a:r>
              <a:r>
                <a:rPr lang="en-US" sz="1200" i="1" dirty="0" err="1" smtClean="0">
                  <a:latin typeface="Arial Unicode MS" pitchFamily="34" charset="-128"/>
                  <a:ea typeface="Arial Unicode MS" pitchFamily="34" charset="-128"/>
                  <a:cs typeface="Arial Unicode MS" pitchFamily="34" charset="-128"/>
                </a:rPr>
                <a:t>Romaka</a:t>
              </a:r>
              <a:r>
                <a:rPr lang="en-US" sz="1200" i="1" dirty="0" smtClean="0">
                  <a:latin typeface="Arial Unicode MS" pitchFamily="34" charset="-128"/>
                  <a:ea typeface="Arial Unicode MS" pitchFamily="34" charset="-128"/>
                  <a:cs typeface="Arial Unicode MS" pitchFamily="34" charset="-128"/>
                </a:rPr>
                <a:t>-</a:t>
              </a:r>
            </a:p>
            <a:p>
              <a:r>
                <a:rPr lang="en-US" sz="1200" i="1" dirty="0" smtClean="0">
                  <a:latin typeface="Arial Unicode MS" pitchFamily="34" charset="-128"/>
                  <a:ea typeface="Arial Unicode MS" pitchFamily="34" charset="-128"/>
                  <a:cs typeface="Arial Unicode MS" pitchFamily="34" charset="-128"/>
                </a:rPr>
                <a:t>pattana</a:t>
              </a:r>
              <a:r>
                <a:rPr lang="en-US" sz="1200" dirty="0" smtClean="0">
                  <a:latin typeface="Arial Unicode MS" pitchFamily="34" charset="-128"/>
                  <a:ea typeface="Arial Unicode MS" pitchFamily="34" charset="-128"/>
                  <a:cs typeface="Arial Unicode MS" pitchFamily="34" charset="-128"/>
                </a:rPr>
                <a:t>,90</a:t>
              </a:r>
              <a:r>
                <a:rPr lang="en-US" sz="1200" baseline="30000" dirty="0" smtClean="0">
                  <a:latin typeface="Arial Unicode MS" pitchFamily="34" charset="-128"/>
                  <a:ea typeface="Arial Unicode MS" pitchFamily="34" charset="-128"/>
                  <a:cs typeface="Arial Unicode MS" pitchFamily="34" charset="-128"/>
                </a:rPr>
                <a:t>0</a:t>
              </a:r>
              <a:r>
                <a:rPr lang="en-US" sz="1200" dirty="0" smtClean="0">
                  <a:latin typeface="Arial Unicode MS" pitchFamily="34" charset="-128"/>
                  <a:ea typeface="Arial Unicode MS" pitchFamily="34" charset="-128"/>
                  <a:cs typeface="Arial Unicode MS" pitchFamily="34" charset="-128"/>
                </a:rPr>
                <a:t> west of Ujjain (Rabat in Morocco). </a:t>
              </a:r>
              <a:r>
                <a:rPr lang="en-US" sz="1200" i="1" dirty="0" err="1" smtClean="0">
                  <a:latin typeface="Arial Unicode MS" pitchFamily="34" charset="-128"/>
                  <a:ea typeface="Arial Unicode MS" pitchFamily="34" charset="-128"/>
                  <a:cs typeface="Arial Unicode MS" pitchFamily="34" charset="-128"/>
                </a:rPr>
                <a:t>Ŗşabha-deva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ji</a:t>
              </a:r>
              <a:r>
                <a:rPr lang="en-US" sz="1200" dirty="0" smtClean="0">
                  <a:latin typeface="Arial Unicode MS" pitchFamily="34" charset="-128"/>
                  <a:ea typeface="Arial Unicode MS" pitchFamily="34" charset="-128"/>
                  <a:cs typeface="Arial Unicode MS" pitchFamily="34" charset="-128"/>
                </a:rPr>
                <a:t> restored the civilization started by </a:t>
              </a:r>
              <a:r>
                <a:rPr lang="en-US" sz="1200" i="1" dirty="0" err="1" smtClean="0">
                  <a:latin typeface="Arial Unicode MS" pitchFamily="34" charset="-128"/>
                  <a:ea typeface="Arial Unicode MS" pitchFamily="34" charset="-128"/>
                  <a:cs typeface="Arial Unicode MS" pitchFamily="34" charset="-128"/>
                </a:rPr>
                <a:t>Svāyambhuva</a:t>
              </a:r>
              <a:r>
                <a:rPr lang="en-US" sz="1200" i="1" dirty="0" smtClean="0">
                  <a:latin typeface="Arial Unicode MS" pitchFamily="34" charset="-128"/>
                  <a:ea typeface="Arial Unicode MS" pitchFamily="34" charset="-128"/>
                  <a:cs typeface="Arial Unicode MS" pitchFamily="34" charset="-128"/>
                </a:rPr>
                <a:t> Manu</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so he is called his descendant. As teacher (</a:t>
              </a:r>
              <a:r>
                <a:rPr lang="en-US" sz="1200" i="1" dirty="0" err="1" smtClean="0">
                  <a:latin typeface="Arial Unicode MS" pitchFamily="34" charset="-128"/>
                  <a:ea typeface="Arial Unicode MS" pitchFamily="34" charset="-128"/>
                  <a:cs typeface="Arial Unicode MS" pitchFamily="34" charset="-128"/>
                </a:rPr>
                <a:t>Ŗşabha</a:t>
              </a:r>
              <a:r>
                <a:rPr lang="en-US" sz="1200" dirty="0" smtClean="0">
                  <a:latin typeface="Arial Unicode MS" pitchFamily="34" charset="-128"/>
                  <a:ea typeface="Arial Unicode MS" pitchFamily="34" charset="-128"/>
                  <a:cs typeface="Arial Unicode MS" pitchFamily="34" charset="-128"/>
                </a:rPr>
                <a:t> =source of knowledge), he was 9th </a:t>
              </a:r>
              <a:r>
                <a:rPr lang="en-US" sz="1200" i="1" dirty="0" err="1" smtClean="0">
                  <a:latin typeface="Arial Unicode MS" pitchFamily="34" charset="-128"/>
                  <a:ea typeface="Arial Unicode MS" pitchFamily="34" charset="-128"/>
                  <a:cs typeface="Arial Unicode MS" pitchFamily="34" charset="-128"/>
                </a:rPr>
                <a:t>Śiva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Kūrma-purāņa</a:t>
              </a:r>
              <a:r>
                <a:rPr lang="en-US" sz="1200" dirty="0" smtClean="0">
                  <a:latin typeface="Arial Unicode MS" pitchFamily="34" charset="-128"/>
                  <a:ea typeface="Arial Unicode MS" pitchFamily="34" charset="-128"/>
                  <a:cs typeface="Arial Unicode MS" pitchFamily="34" charset="-128"/>
                </a:rPr>
                <a:t>). </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12. </a:t>
              </a:r>
              <a:r>
                <a:rPr lang="en-US" sz="1200" b="1" i="1" dirty="0" err="1" smtClean="0">
                  <a:latin typeface="Arial Unicode MS" pitchFamily="34" charset="-128"/>
                  <a:ea typeface="Arial Unicode MS" pitchFamily="34" charset="-128"/>
                  <a:cs typeface="Arial Unicode MS" pitchFamily="34" charset="-128"/>
                </a:rPr>
                <a:t>Atri</a:t>
              </a:r>
              <a:r>
                <a:rPr lang="en-US" sz="1200" dirty="0" smtClean="0">
                  <a:latin typeface="Arial Unicode MS" pitchFamily="34" charset="-128"/>
                  <a:ea typeface="Arial Unicode MS" pitchFamily="34" charset="-128"/>
                  <a:cs typeface="Arial Unicode MS" pitchFamily="34" charset="-128"/>
                </a:rPr>
                <a:t>  (8,860-8,500 BC)-</a:t>
              </a:r>
              <a:r>
                <a:rPr lang="en-US" sz="1200" i="1" dirty="0" err="1" smtClean="0">
                  <a:latin typeface="Arial Unicode MS" pitchFamily="34" charset="-128"/>
                  <a:ea typeface="Arial Unicode MS" pitchFamily="34" charset="-128"/>
                  <a:cs typeface="Arial Unicode MS" pitchFamily="34" charset="-128"/>
                </a:rPr>
                <a:t>Bhauma</a:t>
              </a:r>
              <a:r>
                <a:rPr lang="en-US" sz="1200" dirty="0" err="1"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Atri</a:t>
              </a:r>
              <a:r>
                <a:rPr lang="en-US" sz="1200" dirty="0" smtClean="0">
                  <a:latin typeface="Arial Unicode MS" pitchFamily="34" charset="-128"/>
                  <a:ea typeface="Arial Unicode MS" pitchFamily="34" charset="-128"/>
                  <a:cs typeface="Arial Unicode MS" pitchFamily="34" charset="-128"/>
                </a:rPr>
                <a:t> (of India, </a:t>
              </a:r>
              <a:r>
                <a:rPr lang="en-US" sz="1200" i="1" dirty="0" err="1" smtClean="0">
                  <a:latin typeface="Arial Unicode MS" pitchFamily="34" charset="-128"/>
                  <a:ea typeface="Arial Unicode MS" pitchFamily="34" charset="-128"/>
                  <a:cs typeface="Arial Unicode MS" pitchFamily="34" charset="-128"/>
                </a:rPr>
                <a:t>Bhūmi</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Bhūloka</a:t>
              </a:r>
              <a:r>
                <a:rPr lang="en-US" sz="1200" dirty="0" smtClean="0">
                  <a:latin typeface="Arial Unicode MS" pitchFamily="34" charset="-128"/>
                  <a:ea typeface="Arial Unicode MS" pitchFamily="34" charset="-128"/>
                  <a:cs typeface="Arial Unicode MS" pitchFamily="34" charset="-128"/>
                </a:rPr>
                <a:t> among 3 </a:t>
              </a:r>
              <a:r>
                <a:rPr lang="en-US" sz="1200" i="1" dirty="0" err="1" smtClean="0">
                  <a:latin typeface="Arial Unicode MS" pitchFamily="34" charset="-128"/>
                  <a:ea typeface="Arial Unicode MS" pitchFamily="34" charset="-128"/>
                  <a:cs typeface="Arial Unicode MS" pitchFamily="34" charset="-128"/>
                </a:rPr>
                <a:t>lokas</a:t>
              </a:r>
              <a:r>
                <a:rPr lang="en-US" sz="1200" dirty="0" smtClean="0">
                  <a:latin typeface="Arial Unicode MS" pitchFamily="34" charset="-128"/>
                  <a:ea typeface="Arial Unicode MS" pitchFamily="34" charset="-128"/>
                  <a:cs typeface="Arial Unicode MS" pitchFamily="34" charset="-128"/>
                </a:rPr>
                <a:t> of </a:t>
              </a:r>
              <a:r>
                <a:rPr lang="en-US" sz="1200" i="1" dirty="0" err="1" smtClean="0">
                  <a:latin typeface="Arial Unicode MS" pitchFamily="34" charset="-128"/>
                  <a:ea typeface="Arial Unicode MS" pitchFamily="34" charset="-128"/>
                  <a:cs typeface="Arial Unicode MS" pitchFamily="34" charset="-128"/>
                </a:rPr>
                <a:t>Indra</a:t>
              </a:r>
              <a:r>
                <a:rPr lang="en-US" sz="1200" dirty="0" smtClean="0">
                  <a:latin typeface="Arial Unicode MS" pitchFamily="34" charset="-128"/>
                  <a:ea typeface="Arial Unicode MS" pitchFamily="34" charset="-128"/>
                  <a:cs typeface="Arial Unicode MS" pitchFamily="34" charset="-128"/>
                </a:rPr>
                <a:t>) was</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āchārya</a:t>
              </a:r>
              <a:r>
                <a:rPr lang="en-US" sz="1200" dirty="0" smtClean="0">
                  <a:latin typeface="Arial Unicode MS" pitchFamily="34" charset="-128"/>
                  <a:ea typeface="Arial Unicode MS" pitchFamily="34" charset="-128"/>
                  <a:cs typeface="Arial Unicode MS" pitchFamily="34" charset="-128"/>
                </a:rPr>
                <a:t> (</a:t>
              </a:r>
              <a:r>
                <a:rPr lang="en-US" sz="1200" dirty="0" err="1" smtClean="0">
                  <a:latin typeface="Arial Unicode MS" pitchFamily="34" charset="-128"/>
                  <a:ea typeface="Arial Unicode MS" pitchFamily="34" charset="-128"/>
                  <a:cs typeface="Arial Unicode MS" pitchFamily="34" charset="-128"/>
                </a:rPr>
                <a:t>propounder</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of </a:t>
              </a:r>
              <a:r>
                <a:rPr lang="en-US" sz="1200" i="1" dirty="0" err="1" smtClean="0">
                  <a:latin typeface="Arial Unicode MS" pitchFamily="34" charset="-128"/>
                  <a:ea typeface="Arial Unicode MS" pitchFamily="34" charset="-128"/>
                  <a:cs typeface="Arial Unicode MS" pitchFamily="34" charset="-128"/>
                </a:rPr>
                <a:t>āyurveda</a:t>
              </a:r>
              <a:r>
                <a:rPr lang="en-US" sz="1200" dirty="0" smtClean="0">
                  <a:latin typeface="Arial Unicode MS" pitchFamily="34" charset="-128"/>
                  <a:ea typeface="Arial Unicode MS" pitchFamily="34" charset="-128"/>
                  <a:cs typeface="Arial Unicode MS" pitchFamily="34" charset="-128"/>
                </a:rPr>
                <a:t>. He also made shorter method of solar eclipse. </a:t>
              </a:r>
              <a:r>
                <a:rPr lang="en-US" sz="1200" i="1" dirty="0" err="1" smtClean="0">
                  <a:latin typeface="Arial Unicode MS" pitchFamily="34" charset="-128"/>
                  <a:ea typeface="Arial Unicode MS" pitchFamily="34" charset="-128"/>
                  <a:cs typeface="Arial Unicode MS" pitchFamily="34" charset="-128"/>
                </a:rPr>
                <a:t>Sānkhya-Atri</a:t>
              </a:r>
              <a:r>
                <a:rPr lang="en-US" sz="1200" dirty="0" smtClean="0">
                  <a:latin typeface="Arial Unicode MS" pitchFamily="34" charset="-128"/>
                  <a:ea typeface="Arial Unicode MS" pitchFamily="34" charset="-128"/>
                  <a:cs typeface="Arial Unicode MS" pitchFamily="34" charset="-128"/>
                </a:rPr>
                <a:t> went to north-west direction where his Roman </a:t>
              </a:r>
            </a:p>
            <a:p>
              <a:r>
                <a:rPr lang="en-US" sz="1200" dirty="0" smtClean="0">
                  <a:latin typeface="Arial Unicode MS" pitchFamily="34" charset="-128"/>
                  <a:ea typeface="Arial Unicode MS" pitchFamily="34" charset="-128"/>
                  <a:cs typeface="Arial Unicode MS" pitchFamily="34" charset="-128"/>
                </a:rPr>
                <a:t>script has 25 (or 26 with extra-x) letters is still used, for 25 elements of </a:t>
              </a:r>
              <a:r>
                <a:rPr lang="en-US" sz="1200" i="1" dirty="0" err="1" smtClean="0">
                  <a:latin typeface="Arial Unicode MS" pitchFamily="34" charset="-128"/>
                  <a:ea typeface="Arial Unicode MS" pitchFamily="34" charset="-128"/>
                  <a:cs typeface="Arial Unicode MS" pitchFamily="34" charset="-128"/>
                </a:rPr>
                <a:t>Sānkhya</a:t>
              </a:r>
              <a:r>
                <a:rPr lang="en-US" sz="1200" dirty="0" smtClean="0">
                  <a:latin typeface="Arial Unicode MS" pitchFamily="34" charset="-128"/>
                  <a:ea typeface="Arial Unicode MS" pitchFamily="34" charset="-128"/>
                  <a:cs typeface="Arial Unicode MS" pitchFamily="34" charset="-128"/>
                </a:rPr>
                <a:t>.</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13.</a:t>
              </a:r>
              <a:r>
                <a:rPr lang="en-US" sz="1200" b="1" i="1" dirty="0" smtClean="0">
                  <a:latin typeface="Arial Unicode MS" pitchFamily="34" charset="-128"/>
                  <a:ea typeface="Arial Unicode MS" pitchFamily="34" charset="-128"/>
                  <a:cs typeface="Arial Unicode MS" pitchFamily="34" charset="-128"/>
                </a:rPr>
                <a:t>Dharma</a:t>
              </a:r>
              <a:r>
                <a:rPr lang="en-US" sz="1200" dirty="0" smtClean="0">
                  <a:latin typeface="Arial Unicode MS" pitchFamily="34" charset="-128"/>
                  <a:ea typeface="Arial Unicode MS" pitchFamily="34" charset="-128"/>
                  <a:cs typeface="Arial Unicode MS" pitchFamily="34" charset="-128"/>
                </a:rPr>
                <a:t>  or </a:t>
              </a:r>
              <a:r>
                <a:rPr lang="en-US" sz="1200" i="1" dirty="0" smtClean="0">
                  <a:latin typeface="Arial Unicode MS" pitchFamily="34" charset="-128"/>
                  <a:ea typeface="Arial Unicode MS" pitchFamily="34" charset="-128"/>
                  <a:cs typeface="Arial Unicode MS" pitchFamily="34" charset="-128"/>
                </a:rPr>
                <a:t>Nara-</a:t>
              </a:r>
              <a:r>
                <a:rPr lang="en-US" sz="1200" i="1" dirty="0" err="1" smtClean="0">
                  <a:latin typeface="Arial Unicode MS" pitchFamily="34" charset="-128"/>
                  <a:ea typeface="Arial Unicode MS" pitchFamily="34" charset="-128"/>
                  <a:cs typeface="Arial Unicode MS" pitchFamily="34" charset="-128"/>
                </a:rPr>
                <a:t>Nārāyaņa</a:t>
              </a:r>
              <a:r>
                <a:rPr lang="en-US" sz="1200" dirty="0" smtClean="0">
                  <a:latin typeface="Arial Unicode MS" pitchFamily="34" charset="-128"/>
                  <a:ea typeface="Arial Unicode MS" pitchFamily="34" charset="-128"/>
                  <a:cs typeface="Arial Unicode MS" pitchFamily="34" charset="-128"/>
                </a:rPr>
                <a:t> (8,500-8,140 BC) - He taught Vedas in </a:t>
              </a:r>
              <a:r>
                <a:rPr lang="en-US" sz="1200" i="1" dirty="0" err="1" smtClean="0">
                  <a:latin typeface="Arial Unicode MS" pitchFamily="34" charset="-128"/>
                  <a:ea typeface="Arial Unicode MS" pitchFamily="34" charset="-128"/>
                  <a:cs typeface="Arial Unicode MS" pitchFamily="34" charset="-128"/>
                </a:rPr>
                <a:t>Badarikāśrama</a:t>
              </a:r>
              <a:r>
                <a:rPr lang="en-US" sz="1200" dirty="0" smtClean="0">
                  <a:latin typeface="Arial Unicode MS" pitchFamily="34" charset="-128"/>
                  <a:ea typeface="Arial Unicode MS" pitchFamily="34" charset="-128"/>
                  <a:cs typeface="Arial Unicode MS" pitchFamily="34" charset="-128"/>
                </a:rPr>
                <a:t>. Guru tradition of </a:t>
              </a:r>
              <a:r>
                <a:rPr lang="en-US" sz="1200" i="1" dirty="0" err="1" smtClean="0">
                  <a:latin typeface="Arial Unicode MS" pitchFamily="34" charset="-128"/>
                  <a:ea typeface="Arial Unicode MS" pitchFamily="34" charset="-128"/>
                  <a:cs typeface="Arial Unicode MS" pitchFamily="34" charset="-128"/>
                </a:rPr>
                <a:t>Śankarāchārya</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starts with this </a:t>
              </a:r>
              <a:r>
                <a:rPr lang="en-US" sz="1200" i="1" dirty="0" err="1" smtClean="0">
                  <a:latin typeface="Arial Unicode MS" pitchFamily="34" charset="-128"/>
                  <a:ea typeface="Arial Unicode MS" pitchFamily="34" charset="-128"/>
                  <a:cs typeface="Arial Unicode MS" pitchFamily="34" charset="-128"/>
                </a:rPr>
                <a:t>Nārāyaņa</a:t>
              </a:r>
              <a:r>
                <a:rPr lang="en-US" sz="1200" dirty="0" smtClean="0">
                  <a:latin typeface="Arial Unicode MS" pitchFamily="34" charset="-128"/>
                  <a:ea typeface="Arial Unicode MS" pitchFamily="34" charset="-128"/>
                  <a:cs typeface="Arial Unicode MS" pitchFamily="34" charset="-128"/>
                </a:rPr>
                <a:t>. This is period of </a:t>
              </a:r>
              <a:r>
                <a:rPr lang="en-US" sz="1200" i="1" dirty="0" err="1" smtClean="0">
                  <a:latin typeface="Arial Unicode MS" pitchFamily="34" charset="-128"/>
                  <a:ea typeface="Arial Unicode MS" pitchFamily="34" charset="-128"/>
                  <a:cs typeface="Arial Unicode MS" pitchFamily="34" charset="-128"/>
                </a:rPr>
                <a:t>Kāņva-Medhātithi</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ŗşi</a:t>
              </a:r>
              <a:r>
                <a:rPr lang="en-US" sz="1200" dirty="0" smtClean="0">
                  <a:latin typeface="Arial Unicode MS" pitchFamily="34" charset="-128"/>
                  <a:ea typeface="Arial Unicode MS" pitchFamily="34" charset="-128"/>
                  <a:cs typeface="Arial Unicode MS" pitchFamily="34" charset="-128"/>
                </a:rPr>
                <a:t> and king </a:t>
              </a:r>
              <a:r>
                <a:rPr lang="en-US" sz="1200" i="1" dirty="0" err="1" smtClean="0">
                  <a:latin typeface="Arial Unicode MS" pitchFamily="34" charset="-128"/>
                  <a:ea typeface="Arial Unicode MS" pitchFamily="34" charset="-128"/>
                  <a:cs typeface="Arial Unicode MS" pitchFamily="34" charset="-128"/>
                </a:rPr>
                <a:t>Duşyanta</a:t>
              </a:r>
              <a:r>
                <a:rPr lang="en-US" sz="1200" dirty="0" smtClean="0">
                  <a:latin typeface="Arial Unicode MS" pitchFamily="34" charset="-128"/>
                  <a:ea typeface="Arial Unicode MS" pitchFamily="34" charset="-128"/>
                  <a:cs typeface="Arial Unicode MS" pitchFamily="34" charset="-128"/>
                </a:rPr>
                <a:t> and his son </a:t>
              </a:r>
              <a:r>
                <a:rPr lang="en-US" sz="1200" i="1" dirty="0" err="1" smtClean="0">
                  <a:latin typeface="Arial Unicode MS" pitchFamily="34" charset="-128"/>
                  <a:ea typeface="Arial Unicode MS" pitchFamily="34" charset="-128"/>
                  <a:cs typeface="Arial Unicode MS" pitchFamily="34" charset="-128"/>
                </a:rPr>
                <a:t>Bharata</a:t>
              </a:r>
              <a:r>
                <a:rPr lang="en-US" sz="1200" dirty="0" smtClean="0">
                  <a:latin typeface="Arial Unicode MS" pitchFamily="34" charset="-128"/>
                  <a:ea typeface="Arial Unicode MS" pitchFamily="34" charset="-128"/>
                  <a:cs typeface="Arial Unicode MS" pitchFamily="34" charset="-128"/>
                </a:rPr>
                <a:t>.</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14. </a:t>
              </a:r>
              <a:r>
                <a:rPr lang="en-US" sz="1200" b="1" i="1" dirty="0" err="1" smtClean="0">
                  <a:latin typeface="Arial Unicode MS" pitchFamily="34" charset="-128"/>
                  <a:ea typeface="Arial Unicode MS" pitchFamily="34" charset="-128"/>
                  <a:cs typeface="Arial Unicode MS" pitchFamily="34" charset="-128"/>
                </a:rPr>
                <a:t>Suchkśaņa</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Suchkśu</a:t>
              </a:r>
              <a:r>
                <a:rPr lang="en-US" sz="1200" dirty="0" smtClean="0">
                  <a:latin typeface="Arial Unicode MS" pitchFamily="34" charset="-128"/>
                  <a:ea typeface="Arial Unicode MS" pitchFamily="34" charset="-128"/>
                  <a:cs typeface="Arial Unicode MS" pitchFamily="34" charset="-128"/>
                </a:rPr>
                <a:t> (8,140-7,780 BC)-Period of </a:t>
              </a:r>
              <a:r>
                <a:rPr lang="en-US" sz="1200" i="1" dirty="0" err="1" smtClean="0">
                  <a:latin typeface="Arial Unicode MS" pitchFamily="34" charset="-128"/>
                  <a:ea typeface="Arial Unicode MS" pitchFamily="34" charset="-128"/>
                  <a:cs typeface="Arial Unicode MS" pitchFamily="34" charset="-128"/>
                </a:rPr>
                <a:t>Marutta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Avikśita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Karandhama</a:t>
              </a:r>
              <a:r>
                <a:rPr lang="en-US" sz="1200" dirty="0" smtClean="0">
                  <a:latin typeface="Arial Unicode MS" pitchFamily="34" charset="-128"/>
                  <a:ea typeface="Arial Unicode MS" pitchFamily="34" charset="-128"/>
                  <a:cs typeface="Arial Unicode MS" pitchFamily="34" charset="-128"/>
                </a:rPr>
                <a:t> and </a:t>
              </a:r>
              <a:r>
                <a:rPr lang="en-US" sz="1200" i="1" dirty="0" err="1" smtClean="0">
                  <a:latin typeface="Arial Unicode MS" pitchFamily="34" charset="-128"/>
                  <a:ea typeface="Arial Unicode MS" pitchFamily="34" charset="-128"/>
                  <a:cs typeface="Arial Unicode MS" pitchFamily="34" charset="-128"/>
                </a:rPr>
                <a:t>ŗşis</a:t>
              </a:r>
              <a:r>
                <a:rPr lang="en-US" sz="1200" i="1" dirty="0" smtClean="0">
                  <a:latin typeface="Arial Unicode MS" pitchFamily="34" charset="-128"/>
                  <a:ea typeface="Arial Unicode MS" pitchFamily="34" charset="-128"/>
                  <a:cs typeface="Arial Unicode MS" pitchFamily="34" charset="-128"/>
                </a:rPr>
                <a:t> Gautama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Vāmadeva</a:t>
              </a:r>
              <a:r>
                <a:rPr lang="en-US" sz="1200" i="1" dirty="0" smtClean="0">
                  <a:latin typeface="Arial Unicode MS" pitchFamily="34" charset="-128"/>
                  <a:ea typeface="Arial Unicode MS" pitchFamily="34" charset="-128"/>
                  <a:cs typeface="Arial Unicode MS" pitchFamily="34" charset="-128"/>
                </a:rPr>
                <a:t>.</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15. </a:t>
              </a:r>
              <a:r>
                <a:rPr lang="en-US" sz="1200" b="1" i="1" dirty="0" err="1" smtClean="0">
                  <a:latin typeface="Arial Unicode MS" pitchFamily="34" charset="-128"/>
                  <a:ea typeface="Arial Unicode MS" pitchFamily="34" charset="-128"/>
                  <a:cs typeface="Arial Unicode MS" pitchFamily="34" charset="-128"/>
                </a:rPr>
                <a:t>Tryāruņa</a:t>
              </a:r>
              <a:r>
                <a:rPr lang="en-US" sz="1200" dirty="0" smtClean="0">
                  <a:latin typeface="Arial Unicode MS" pitchFamily="34" charset="-128"/>
                  <a:ea typeface="Arial Unicode MS" pitchFamily="34" charset="-128"/>
                  <a:cs typeface="Arial Unicode MS" pitchFamily="34" charset="-128"/>
                </a:rPr>
                <a:t> (7,780-7,420 BC)-Period of king </a:t>
              </a:r>
              <a:r>
                <a:rPr lang="en-US" sz="1200" i="1" dirty="0" err="1" smtClean="0">
                  <a:latin typeface="Arial Unicode MS" pitchFamily="34" charset="-128"/>
                  <a:ea typeface="Arial Unicode MS" pitchFamily="34" charset="-128"/>
                  <a:cs typeface="Arial Unicode MS" pitchFamily="34" charset="-128"/>
                </a:rPr>
                <a:t>Māndhātā</a:t>
              </a:r>
              <a:r>
                <a:rPr lang="en-US" sz="1200" dirty="0" smtClean="0">
                  <a:latin typeface="Arial Unicode MS" pitchFamily="34" charset="-128"/>
                  <a:ea typeface="Arial Unicode MS" pitchFamily="34" charset="-128"/>
                  <a:cs typeface="Arial Unicode MS" pitchFamily="34" charset="-128"/>
                </a:rPr>
                <a:t> in line of </a:t>
              </a:r>
              <a:r>
                <a:rPr lang="en-US" sz="1200" i="1" dirty="0" err="1" smtClean="0">
                  <a:latin typeface="Arial Unicode MS" pitchFamily="34" charset="-128"/>
                  <a:ea typeface="Arial Unicode MS" pitchFamily="34" charset="-128"/>
                  <a:cs typeface="Arial Unicode MS" pitchFamily="34" charset="-128"/>
                </a:rPr>
                <a:t>Ikśvāku</a:t>
              </a:r>
              <a:r>
                <a:rPr lang="en-US" sz="1200" dirty="0" smtClean="0">
                  <a:latin typeface="Arial Unicode MS" pitchFamily="34" charset="-128"/>
                  <a:ea typeface="Arial Unicode MS" pitchFamily="34" charset="-128"/>
                  <a:cs typeface="Arial Unicode MS" pitchFamily="34" charset="-128"/>
                </a:rPr>
                <a:t>, and king </a:t>
              </a:r>
              <a:r>
                <a:rPr lang="en-US" sz="1200" i="1" dirty="0" err="1" smtClean="0">
                  <a:latin typeface="Arial Unicode MS" pitchFamily="34" charset="-128"/>
                  <a:ea typeface="Arial Unicode MS" pitchFamily="34" charset="-128"/>
                  <a:cs typeface="Arial Unicode MS" pitchFamily="34" charset="-128"/>
                </a:rPr>
                <a:t>Angāra</a:t>
              </a:r>
              <a:r>
                <a:rPr lang="en-US" sz="1200" dirty="0" smtClean="0">
                  <a:latin typeface="Arial Unicode MS" pitchFamily="34" charset="-128"/>
                  <a:ea typeface="Arial Unicode MS" pitchFamily="34" charset="-128"/>
                  <a:cs typeface="Arial Unicode MS" pitchFamily="34" charset="-128"/>
                </a:rPr>
                <a:t> of </a:t>
              </a:r>
              <a:r>
                <a:rPr lang="en-US" sz="1200" i="1" dirty="0" err="1" smtClean="0">
                  <a:latin typeface="Arial Unicode MS" pitchFamily="34" charset="-128"/>
                  <a:ea typeface="Arial Unicode MS" pitchFamily="34" charset="-128"/>
                  <a:cs typeface="Arial Unicode MS" pitchFamily="34" charset="-128"/>
                </a:rPr>
                <a:t>Gāndhāra</a:t>
              </a:r>
              <a:r>
                <a:rPr lang="en-US" sz="1200" dirty="0" smtClean="0">
                  <a:latin typeface="Arial Unicode MS" pitchFamily="34" charset="-128"/>
                  <a:ea typeface="Arial Unicode MS" pitchFamily="34" charset="-128"/>
                  <a:cs typeface="Arial Unicode MS" pitchFamily="34" charset="-128"/>
                </a:rPr>
                <a:t>. </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16.</a:t>
              </a:r>
              <a:r>
                <a:rPr lang="en-US" sz="1200" i="1" dirty="0" smtClean="0">
                  <a:latin typeface="Arial Unicode MS" pitchFamily="34" charset="-128"/>
                  <a:ea typeface="Arial Unicode MS" pitchFamily="34" charset="-128"/>
                  <a:cs typeface="Arial Unicode MS" pitchFamily="34" charset="-128"/>
                </a:rPr>
                <a:t>Dhanañjaya</a:t>
              </a:r>
              <a:r>
                <a:rPr lang="en-US" sz="1200" dirty="0" smtClean="0">
                  <a:latin typeface="Arial Unicode MS" pitchFamily="34" charset="-128"/>
                  <a:ea typeface="Arial Unicode MS" pitchFamily="34" charset="-128"/>
                  <a:cs typeface="Arial Unicode MS" pitchFamily="34" charset="-128"/>
                </a:rPr>
                <a:t> (7,420-7,060 BC)    </a:t>
              </a:r>
              <a:r>
                <a:rPr lang="en-US" sz="1200" i="1" dirty="0" err="1" smtClean="0">
                  <a:latin typeface="Arial Unicode MS" pitchFamily="34" charset="-128"/>
                  <a:ea typeface="Arial Unicode MS" pitchFamily="34" charset="-128"/>
                  <a:cs typeface="Arial Unicode MS" pitchFamily="34" charset="-128"/>
                </a:rPr>
                <a:t>Ŗşi</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Bharadvāja</a:t>
              </a:r>
              <a:r>
                <a:rPr lang="en-US" sz="1200" dirty="0" smtClean="0">
                  <a:latin typeface="Arial Unicode MS" pitchFamily="34" charset="-128"/>
                  <a:ea typeface="Arial Unicode MS" pitchFamily="34" charset="-128"/>
                  <a:cs typeface="Arial Unicode MS" pitchFamily="34" charset="-128"/>
                </a:rPr>
                <a:t> was contemporary-</a:t>
              </a:r>
              <a:r>
                <a:rPr lang="en-US" sz="1200" i="1" dirty="0" err="1" smtClean="0">
                  <a:latin typeface="Arial Unicode MS" pitchFamily="34" charset="-128"/>
                  <a:ea typeface="Arial Unicode MS" pitchFamily="34" charset="-128"/>
                  <a:cs typeface="Arial Unicode MS" pitchFamily="34" charset="-128"/>
                </a:rPr>
                <a:t>Dāśa</a:t>
              </a:r>
              <a:r>
                <a:rPr lang="en-US" sz="1200" i="1" dirty="0"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rāja</a:t>
              </a:r>
              <a:r>
                <a:rPr lang="en-US" sz="1200" dirty="0" smtClean="0">
                  <a:latin typeface="Arial Unicode MS" pitchFamily="34" charset="-128"/>
                  <a:ea typeface="Arial Unicode MS" pitchFamily="34" charset="-128"/>
                  <a:cs typeface="Arial Unicode MS" pitchFamily="34" charset="-128"/>
                </a:rPr>
                <a:t> war in about 7,200 BC. Attack by </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17.</a:t>
              </a:r>
              <a:r>
                <a:rPr lang="en-US" sz="1200" i="1" dirty="0" smtClean="0">
                  <a:latin typeface="Arial Unicode MS" pitchFamily="34" charset="-128"/>
                  <a:ea typeface="Arial Unicode MS" pitchFamily="34" charset="-128"/>
                  <a:cs typeface="Arial Unicode MS" pitchFamily="34" charset="-128"/>
                </a:rPr>
                <a:t>Kŗtañjaya</a:t>
              </a:r>
              <a:r>
                <a:rPr lang="en-US" sz="1200" dirty="0" smtClean="0">
                  <a:latin typeface="Arial Unicode MS" pitchFamily="34" charset="-128"/>
                  <a:ea typeface="Arial Unicode MS" pitchFamily="34" charset="-128"/>
                  <a:cs typeface="Arial Unicode MS" pitchFamily="34" charset="-128"/>
                </a:rPr>
                <a:t> (7,060-6,700 BC)          </a:t>
              </a:r>
              <a:r>
                <a:rPr lang="en-US" sz="1200" i="1" dirty="0" err="1" smtClean="0">
                  <a:latin typeface="Arial Unicode MS" pitchFamily="34" charset="-128"/>
                  <a:ea typeface="Arial Unicode MS" pitchFamily="34" charset="-128"/>
                  <a:cs typeface="Arial Unicode MS" pitchFamily="34" charset="-128"/>
                </a:rPr>
                <a:t>Gayāsura</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Asita-Dhanvā</a:t>
              </a:r>
              <a:r>
                <a:rPr lang="en-US" sz="1200" dirty="0" smtClean="0">
                  <a:latin typeface="Arial Unicode MS" pitchFamily="34" charset="-128"/>
                  <a:ea typeface="Arial Unicode MS" pitchFamily="34" charset="-128"/>
                  <a:cs typeface="Arial Unicode MS" pitchFamily="34" charset="-128"/>
                </a:rPr>
                <a:t> on India in 6,777 BC- Dionysus, or Bacchus) as per</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18.</a:t>
              </a:r>
              <a:r>
                <a:rPr lang="en-US" sz="1200" b="1" i="1" dirty="0" smtClean="0">
                  <a:latin typeface="Arial Unicode MS" pitchFamily="34" charset="-128"/>
                  <a:ea typeface="Arial Unicode MS" pitchFamily="34" charset="-128"/>
                  <a:cs typeface="Arial Unicode MS" pitchFamily="34" charset="-128"/>
                </a:rPr>
                <a:t>Ŗtañjaya</a:t>
              </a:r>
              <a:r>
                <a:rPr lang="en-US" sz="1200" dirty="0" smtClean="0">
                  <a:latin typeface="Arial Unicode MS" pitchFamily="34" charset="-128"/>
                  <a:ea typeface="Arial Unicode MS" pitchFamily="34" charset="-128"/>
                  <a:cs typeface="Arial Unicode MS" pitchFamily="34" charset="-128"/>
                </a:rPr>
                <a:t> (6,700-6,340 BC)            </a:t>
              </a:r>
              <a:r>
                <a:rPr lang="en-US" sz="1200" dirty="0" err="1" smtClean="0">
                  <a:latin typeface="Arial Unicode MS" pitchFamily="34" charset="-128"/>
                  <a:ea typeface="Arial Unicode MS" pitchFamily="34" charset="-128"/>
                  <a:cs typeface="Arial Unicode MS" pitchFamily="34" charset="-128"/>
                </a:rPr>
                <a:t>Megasthenes</a:t>
              </a:r>
              <a:r>
                <a:rPr lang="en-US" sz="1200" dirty="0" smtClean="0">
                  <a:latin typeface="Arial Unicode MS" pitchFamily="34" charset="-128"/>
                  <a:ea typeface="Arial Unicode MS" pitchFamily="34" charset="-128"/>
                  <a:cs typeface="Arial Unicode MS" pitchFamily="34" charset="-128"/>
                </a:rPr>
                <a:t>.</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19.</a:t>
              </a:r>
              <a:r>
                <a:rPr lang="en-US" sz="1200" i="1" dirty="0" smtClean="0">
                  <a:latin typeface="Arial Unicode MS" pitchFamily="34" charset="-128"/>
                  <a:ea typeface="Arial Unicode MS" pitchFamily="34" charset="-128"/>
                  <a:cs typeface="Arial Unicode MS" pitchFamily="34" charset="-128"/>
                </a:rPr>
                <a:t> </a:t>
              </a:r>
              <a:r>
                <a:rPr lang="en-US" sz="1200" b="1" i="1" dirty="0" err="1" smtClean="0">
                  <a:latin typeface="Arial Unicode MS" pitchFamily="34" charset="-128"/>
                  <a:ea typeface="Arial Unicode MS" pitchFamily="34" charset="-128"/>
                  <a:cs typeface="Arial Unicode MS" pitchFamily="34" charset="-128"/>
                </a:rPr>
                <a:t>Bharadvāja</a:t>
              </a:r>
              <a:r>
                <a:rPr lang="en-US" sz="1200" dirty="0" smtClean="0">
                  <a:latin typeface="Arial Unicode MS" pitchFamily="34" charset="-128"/>
                  <a:ea typeface="Arial Unicode MS" pitchFamily="34" charset="-128"/>
                  <a:cs typeface="Arial Unicode MS" pitchFamily="34" charset="-128"/>
                </a:rPr>
                <a:t> (6,340-5,980 BC)-</a:t>
              </a:r>
              <a:r>
                <a:rPr lang="en-US" sz="1200" i="1" dirty="0" err="1" smtClean="0">
                  <a:latin typeface="Arial Unicode MS" pitchFamily="34" charset="-128"/>
                  <a:ea typeface="Arial Unicode MS" pitchFamily="34" charset="-128"/>
                  <a:cs typeface="Arial Unicode MS" pitchFamily="34" charset="-128"/>
                </a:rPr>
                <a:t>Purohita</a:t>
              </a:r>
              <a:r>
                <a:rPr lang="en-US" sz="1200" dirty="0" smtClean="0">
                  <a:latin typeface="Arial Unicode MS" pitchFamily="34" charset="-128"/>
                  <a:ea typeface="Arial Unicode MS" pitchFamily="34" charset="-128"/>
                  <a:cs typeface="Arial Unicode MS" pitchFamily="34" charset="-128"/>
                </a:rPr>
                <a:t> (advisor) of emperor </a:t>
              </a:r>
              <a:r>
                <a:rPr lang="en-US" sz="1200" i="1" dirty="0" err="1" smtClean="0">
                  <a:latin typeface="Arial Unicode MS" pitchFamily="34" charset="-128"/>
                  <a:ea typeface="Arial Unicode MS" pitchFamily="34" charset="-128"/>
                  <a:cs typeface="Arial Unicode MS" pitchFamily="34" charset="-128"/>
                </a:rPr>
                <a:t>Chāyamāna</a:t>
              </a:r>
              <a:r>
                <a:rPr lang="en-US" sz="1200" dirty="0" smtClean="0">
                  <a:latin typeface="Arial Unicode MS" pitchFamily="34" charset="-128"/>
                  <a:ea typeface="Arial Unicode MS" pitchFamily="34" charset="-128"/>
                  <a:cs typeface="Arial Unicode MS" pitchFamily="34" charset="-128"/>
                </a:rPr>
                <a:t> (of Persia) and </a:t>
              </a:r>
              <a:r>
                <a:rPr lang="en-US" sz="1200" i="1" dirty="0" err="1" smtClean="0">
                  <a:latin typeface="Arial Unicode MS" pitchFamily="34" charset="-128"/>
                  <a:ea typeface="Arial Unicode MS" pitchFamily="34" charset="-128"/>
                  <a:cs typeface="Arial Unicode MS" pitchFamily="34" charset="-128"/>
                </a:rPr>
                <a:t>Divodāsa</a:t>
              </a:r>
              <a:r>
                <a:rPr lang="en-US" sz="1200" dirty="0" smtClean="0">
                  <a:latin typeface="Arial Unicode MS" pitchFamily="34" charset="-128"/>
                  <a:ea typeface="Arial Unicode MS" pitchFamily="34" charset="-128"/>
                  <a:cs typeface="Arial Unicode MS" pitchFamily="34" charset="-128"/>
                </a:rPr>
                <a:t> (of </a:t>
              </a:r>
              <a:r>
                <a:rPr lang="en-US" sz="1200" dirty="0" err="1" smtClean="0">
                  <a:latin typeface="Arial Unicode MS" pitchFamily="34" charset="-128"/>
                  <a:ea typeface="Arial Unicode MS" pitchFamily="34" charset="-128"/>
                  <a:cs typeface="Arial Unicode MS" pitchFamily="34" charset="-128"/>
                </a:rPr>
                <a:t>Kāśī</a:t>
              </a:r>
              <a:r>
                <a:rPr lang="en-US" sz="1200" dirty="0" smtClean="0">
                  <a:latin typeface="Arial Unicode MS" pitchFamily="34" charset="-128"/>
                  <a:ea typeface="Arial Unicode MS" pitchFamily="34" charset="-128"/>
                  <a:cs typeface="Arial Unicode MS" pitchFamily="34" charset="-128"/>
                </a:rPr>
                <a:t>)-both.</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20.</a:t>
              </a:r>
              <a:r>
                <a:rPr lang="en-US" sz="1200" b="1" i="1" dirty="0" smtClean="0">
                  <a:latin typeface="Arial Unicode MS" pitchFamily="34" charset="-128"/>
                  <a:ea typeface="Arial Unicode MS" pitchFamily="34" charset="-128"/>
                  <a:cs typeface="Arial Unicode MS" pitchFamily="34" charset="-128"/>
                </a:rPr>
                <a:t>Gautama</a:t>
              </a:r>
              <a:r>
                <a:rPr lang="en-US" sz="1200" dirty="0" smtClean="0">
                  <a:latin typeface="Arial Unicode MS" pitchFamily="34" charset="-128"/>
                  <a:ea typeface="Arial Unicode MS" pitchFamily="34" charset="-128"/>
                  <a:cs typeface="Arial Unicode MS" pitchFamily="34" charset="-128"/>
                </a:rPr>
                <a:t> (5,980-5,620 BC)-He resided on banks of </a:t>
              </a:r>
              <a:r>
                <a:rPr lang="en-US" sz="1200" i="1" dirty="0" err="1" smtClean="0">
                  <a:latin typeface="Arial Unicode MS" pitchFamily="34" charset="-128"/>
                  <a:ea typeface="Arial Unicode MS" pitchFamily="34" charset="-128"/>
                  <a:cs typeface="Arial Unicode MS" pitchFamily="34" charset="-128"/>
                </a:rPr>
                <a:t>Gautamī</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Godāvarī</a:t>
              </a:r>
              <a:r>
                <a:rPr lang="en-US" sz="1200" dirty="0" smtClean="0">
                  <a:latin typeface="Arial Unicode MS" pitchFamily="34" charset="-128"/>
                  <a:ea typeface="Arial Unicode MS" pitchFamily="34" charset="-128"/>
                  <a:cs typeface="Arial Unicode MS" pitchFamily="34" charset="-128"/>
                </a:rPr>
                <a:t>)-wrote </a:t>
              </a:r>
              <a:r>
                <a:rPr lang="en-US" sz="1200" i="1" dirty="0" err="1" smtClean="0">
                  <a:latin typeface="Arial Unicode MS" pitchFamily="34" charset="-128"/>
                  <a:ea typeface="Arial Unicode MS" pitchFamily="34" charset="-128"/>
                  <a:cs typeface="Arial Unicode MS" pitchFamily="34" charset="-128"/>
                </a:rPr>
                <a:t>sūtras</a:t>
              </a:r>
              <a:r>
                <a:rPr lang="en-US" sz="1200" dirty="0" smtClean="0">
                  <a:latin typeface="Arial Unicode MS" pitchFamily="34" charset="-128"/>
                  <a:ea typeface="Arial Unicode MS" pitchFamily="34" charset="-128"/>
                  <a:cs typeface="Arial Unicode MS" pitchFamily="34" charset="-128"/>
                </a:rPr>
                <a:t> of </a:t>
              </a:r>
              <a:r>
                <a:rPr lang="en-US" sz="1200" i="1" dirty="0" err="1" smtClean="0">
                  <a:latin typeface="Arial Unicode MS" pitchFamily="34" charset="-128"/>
                  <a:ea typeface="Arial Unicode MS" pitchFamily="34" charset="-128"/>
                  <a:cs typeface="Arial Unicode MS" pitchFamily="34" charset="-128"/>
                </a:rPr>
                <a:t>Nyāya-darśana</a:t>
              </a:r>
              <a:r>
                <a:rPr lang="en-US" sz="1200" dirty="0" smtClean="0">
                  <a:latin typeface="Arial Unicode MS" pitchFamily="34" charset="-128"/>
                  <a:ea typeface="Arial Unicode MS" pitchFamily="34" charset="-128"/>
                  <a:cs typeface="Arial Unicode MS" pitchFamily="34" charset="-128"/>
                </a:rPr>
                <a:t>. Period of </a:t>
              </a:r>
            </a:p>
            <a:p>
              <a:r>
                <a:rPr lang="en-US" sz="1200" i="1" dirty="0" err="1" smtClean="0">
                  <a:latin typeface="Arial Unicode MS" pitchFamily="34" charset="-128"/>
                  <a:ea typeface="Arial Unicode MS" pitchFamily="34" charset="-128"/>
                  <a:cs typeface="Arial Unicode MS" pitchFamily="34" charset="-128"/>
                </a:rPr>
                <a:t>Jamadagni</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Hariśchandra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Paraśurāma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Kārttavīrya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Arjuna</a:t>
              </a:r>
              <a:r>
                <a:rPr lang="en-US" sz="1200" dirty="0" smtClean="0">
                  <a:latin typeface="Arial Unicode MS" pitchFamily="34" charset="-128"/>
                  <a:ea typeface="Arial Unicode MS" pitchFamily="34" charset="-128"/>
                  <a:cs typeface="Arial Unicode MS" pitchFamily="34" charset="-128"/>
                </a:rPr>
                <a:t>.</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21. </a:t>
              </a:r>
              <a:r>
                <a:rPr lang="en-US" sz="1200" b="1" i="1" dirty="0" err="1" smtClean="0">
                  <a:latin typeface="Arial Unicode MS" pitchFamily="34" charset="-128"/>
                  <a:ea typeface="Arial Unicode MS" pitchFamily="34" charset="-128"/>
                  <a:cs typeface="Arial Unicode MS" pitchFamily="34" charset="-128"/>
                </a:rPr>
                <a:t>Vāchaspati</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Niryantara</a:t>
              </a:r>
              <a:r>
                <a:rPr lang="en-US" sz="1200" dirty="0" smtClean="0">
                  <a:latin typeface="Arial Unicode MS" pitchFamily="34" charset="-128"/>
                  <a:ea typeface="Arial Unicode MS" pitchFamily="34" charset="-128"/>
                  <a:cs typeface="Arial Unicode MS" pitchFamily="34" charset="-128"/>
                </a:rPr>
                <a:t> (5,620-5,260 BC)-</a:t>
              </a:r>
              <a:r>
                <a:rPr lang="en-US" sz="1200" i="1" dirty="0" err="1" smtClean="0">
                  <a:latin typeface="Arial Unicode MS" pitchFamily="34" charset="-128"/>
                  <a:ea typeface="Arial Unicode MS" pitchFamily="34" charset="-128"/>
                  <a:cs typeface="Arial Unicode MS" pitchFamily="34" charset="-128"/>
                </a:rPr>
                <a:t>Yavanas</a:t>
              </a:r>
              <a:r>
                <a:rPr lang="en-US" sz="1200" dirty="0" smtClean="0">
                  <a:latin typeface="Arial Unicode MS" pitchFamily="34" charset="-128"/>
                  <a:ea typeface="Arial Unicode MS" pitchFamily="34" charset="-128"/>
                  <a:cs typeface="Arial Unicode MS" pitchFamily="34" charset="-128"/>
                </a:rPr>
                <a:t> were expelled by king </a:t>
              </a:r>
              <a:r>
                <a:rPr lang="en-US" sz="1200" i="1" dirty="0" err="1" smtClean="0">
                  <a:latin typeface="Arial Unicode MS" pitchFamily="34" charset="-128"/>
                  <a:ea typeface="Arial Unicode MS" pitchFamily="34" charset="-128"/>
                  <a:cs typeface="Arial Unicode MS" pitchFamily="34" charset="-128"/>
                </a:rPr>
                <a:t>Sagara</a:t>
              </a:r>
              <a:r>
                <a:rPr lang="en-US" sz="1200" dirty="0" smtClean="0">
                  <a:latin typeface="Arial Unicode MS" pitchFamily="34" charset="-128"/>
                  <a:ea typeface="Arial Unicode MS" pitchFamily="34" charset="-128"/>
                  <a:cs typeface="Arial Unicode MS" pitchFamily="34" charset="-128"/>
                </a:rPr>
                <a:t>, supremacy on oceans. His </a:t>
              </a:r>
            </a:p>
            <a:p>
              <a:r>
                <a:rPr lang="en-US" sz="1200" dirty="0" smtClean="0">
                  <a:latin typeface="Arial Unicode MS" pitchFamily="34" charset="-128"/>
                  <a:ea typeface="Arial Unicode MS" pitchFamily="34" charset="-128"/>
                  <a:cs typeface="Arial Unicode MS" pitchFamily="34" charset="-128"/>
                </a:rPr>
                <a:t>grandson</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Bhagīratha</a:t>
              </a:r>
              <a:r>
                <a:rPr lang="en-US" sz="1200" dirty="0" smtClean="0">
                  <a:latin typeface="Arial Unicode MS" pitchFamily="34" charset="-128"/>
                  <a:ea typeface="Arial Unicode MS" pitchFamily="34" charset="-128"/>
                  <a:cs typeface="Arial Unicode MS" pitchFamily="34" charset="-128"/>
                </a:rPr>
                <a:t> brought down </a:t>
              </a:r>
              <a:r>
                <a:rPr lang="en-US" sz="1200" i="1" dirty="0" err="1" smtClean="0">
                  <a:latin typeface="Arial Unicode MS" pitchFamily="34" charset="-128"/>
                  <a:ea typeface="Arial Unicode MS" pitchFamily="34" charset="-128"/>
                  <a:cs typeface="Arial Unicode MS" pitchFamily="34" charset="-128"/>
                </a:rPr>
                <a:t>Gangā</a:t>
              </a:r>
              <a:r>
                <a:rPr lang="en-US" sz="1200" dirty="0" smtClean="0">
                  <a:latin typeface="Arial Unicode MS" pitchFamily="34" charset="-128"/>
                  <a:ea typeface="Arial Unicode MS" pitchFamily="34" charset="-128"/>
                  <a:cs typeface="Arial Unicode MS" pitchFamily="34" charset="-128"/>
                </a:rPr>
                <a:t> (some glaciers of </a:t>
              </a:r>
              <a:r>
                <a:rPr lang="en-US" sz="1200" i="1" dirty="0" err="1" smtClean="0">
                  <a:latin typeface="Arial Unicode MS" pitchFamily="34" charset="-128"/>
                  <a:ea typeface="Arial Unicode MS" pitchFamily="34" charset="-128"/>
                  <a:cs typeface="Arial Unicode MS" pitchFamily="34" charset="-128"/>
                </a:rPr>
                <a:t>Himālaya</a:t>
              </a:r>
              <a:r>
                <a:rPr lang="en-US" sz="1200" dirty="0" smtClean="0">
                  <a:latin typeface="Arial Unicode MS" pitchFamily="34" charset="-128"/>
                  <a:ea typeface="Arial Unicode MS" pitchFamily="34" charset="-128"/>
                  <a:cs typeface="Arial Unicode MS" pitchFamily="34" charset="-128"/>
                </a:rPr>
                <a:t> merged with it.</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22. </a:t>
              </a:r>
              <a:r>
                <a:rPr lang="en-US" sz="1200" b="1" i="1" dirty="0" err="1" smtClean="0">
                  <a:latin typeface="Arial Unicode MS" pitchFamily="34" charset="-128"/>
                  <a:ea typeface="Arial Unicode MS" pitchFamily="34" charset="-128"/>
                  <a:cs typeface="Arial Unicode MS" pitchFamily="34" charset="-128"/>
                </a:rPr>
                <a:t>Sukalyāņa</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Somaśuşņa</a:t>
              </a:r>
              <a:r>
                <a:rPr lang="en-US" sz="1200" dirty="0" smtClean="0">
                  <a:latin typeface="Arial Unicode MS" pitchFamily="34" charset="-128"/>
                  <a:ea typeface="Arial Unicode MS" pitchFamily="34" charset="-128"/>
                  <a:cs typeface="Arial Unicode MS" pitchFamily="34" charset="-128"/>
                </a:rPr>
                <a:t> (5,260-4,900 BC)-</a:t>
              </a:r>
              <a:r>
                <a:rPr lang="en-US" sz="1200" i="1" dirty="0" err="1" smtClean="0">
                  <a:latin typeface="Arial Unicode MS" pitchFamily="34" charset="-128"/>
                  <a:ea typeface="Arial Unicode MS" pitchFamily="34" charset="-128"/>
                  <a:cs typeface="Arial Unicode MS" pitchFamily="34" charset="-128"/>
                </a:rPr>
                <a:t>Ŗşis</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Pulastya</a:t>
              </a:r>
              <a:r>
                <a:rPr lang="en-US" sz="1200" dirty="0" smtClean="0">
                  <a:latin typeface="Arial Unicode MS" pitchFamily="34" charset="-128"/>
                  <a:ea typeface="Arial Unicode MS" pitchFamily="34" charset="-128"/>
                  <a:cs typeface="Arial Unicode MS" pitchFamily="34" charset="-128"/>
                </a:rPr>
                <a:t> and </a:t>
              </a:r>
              <a:r>
                <a:rPr lang="en-US" sz="1200" i="1" dirty="0" err="1" smtClean="0">
                  <a:latin typeface="Arial Unicode MS" pitchFamily="34" charset="-128"/>
                  <a:ea typeface="Arial Unicode MS" pitchFamily="34" charset="-128"/>
                  <a:cs typeface="Arial Unicode MS" pitchFamily="34" charset="-128"/>
                </a:rPr>
                <a:t>Viśravā</a:t>
              </a:r>
              <a:r>
                <a:rPr lang="en-US" sz="1200" dirty="0" smtClean="0">
                  <a:latin typeface="Arial Unicode MS" pitchFamily="34" charset="-128"/>
                  <a:ea typeface="Arial Unicode MS" pitchFamily="34" charset="-128"/>
                  <a:cs typeface="Arial Unicode MS" pitchFamily="34" charset="-128"/>
                </a:rPr>
                <a:t>. Institute of </a:t>
              </a:r>
              <a:r>
                <a:rPr lang="en-US" sz="1200" i="1" dirty="0" err="1" smtClean="0">
                  <a:latin typeface="Arial Unicode MS" pitchFamily="34" charset="-128"/>
                  <a:ea typeface="Arial Unicode MS" pitchFamily="34" charset="-128"/>
                  <a:cs typeface="Arial Unicode MS" pitchFamily="34" charset="-128"/>
                </a:rPr>
                <a:t>Paraśurāma</a:t>
              </a:r>
              <a:r>
                <a:rPr lang="en-US" sz="1200" dirty="0" smtClean="0">
                  <a:latin typeface="Arial Unicode MS" pitchFamily="34" charset="-128"/>
                  <a:ea typeface="Arial Unicode MS" pitchFamily="34" charset="-128"/>
                  <a:cs typeface="Arial Unicode MS" pitchFamily="34" charset="-128"/>
                </a:rPr>
                <a:t> ends with </a:t>
              </a:r>
              <a:r>
                <a:rPr lang="en-US" sz="1200" dirty="0" err="1" smtClean="0">
                  <a:latin typeface="Arial Unicode MS" pitchFamily="34" charset="-128"/>
                  <a:ea typeface="Arial Unicode MS" pitchFamily="34" charset="-128"/>
                  <a:cs typeface="Arial Unicode MS" pitchFamily="34" charset="-128"/>
                </a:rPr>
                <a:t>t</a:t>
              </a:r>
              <a:r>
                <a:rPr lang="en-US" sz="1200" i="1" dirty="0" err="1" smtClean="0">
                  <a:latin typeface="Arial Unicode MS" pitchFamily="34" charset="-128"/>
                  <a:ea typeface="Arial Unicode MS" pitchFamily="34" charset="-128"/>
                  <a:cs typeface="Arial Unicode MS" pitchFamily="34" charset="-128"/>
                </a:rPr>
                <a:t>retā</a:t>
              </a:r>
              <a:r>
                <a:rPr lang="en-US" sz="1200" dirty="0" smtClean="0">
                  <a:latin typeface="Arial Unicode MS" pitchFamily="34" charset="-128"/>
                  <a:ea typeface="Arial Unicode MS" pitchFamily="34" charset="-128"/>
                  <a:cs typeface="Arial Unicode MS" pitchFamily="34" charset="-128"/>
                </a:rPr>
                <a:t>.</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23.</a:t>
              </a:r>
              <a:r>
                <a:rPr lang="en-US" sz="1200" b="1" i="1" dirty="0" smtClean="0">
                  <a:latin typeface="Arial Unicode MS" pitchFamily="34" charset="-128"/>
                  <a:ea typeface="Arial Unicode MS" pitchFamily="34" charset="-128"/>
                  <a:cs typeface="Arial Unicode MS" pitchFamily="34" charset="-128"/>
                </a:rPr>
                <a:t> </a:t>
              </a:r>
              <a:r>
                <a:rPr lang="en-US" sz="1200" b="1" i="1" dirty="0" err="1" smtClean="0">
                  <a:latin typeface="Arial Unicode MS" pitchFamily="34" charset="-128"/>
                  <a:ea typeface="Arial Unicode MS" pitchFamily="34" charset="-128"/>
                  <a:cs typeface="Arial Unicode MS" pitchFamily="34" charset="-128"/>
                </a:rPr>
                <a:t>Tŗņavindu</a:t>
              </a:r>
              <a:r>
                <a:rPr lang="en-US" sz="1200" b="1"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(4,900-4,540 BC)-He was emperor. His daughter married to </a:t>
              </a:r>
              <a:r>
                <a:rPr lang="en-US" sz="1200" dirty="0" err="1" smtClean="0">
                  <a:latin typeface="Arial Unicode MS" pitchFamily="34" charset="-128"/>
                  <a:ea typeface="Arial Unicode MS" pitchFamily="34" charset="-128"/>
                  <a:cs typeface="Arial Unicode MS" pitchFamily="34" charset="-128"/>
                </a:rPr>
                <a:t>Pulastya</a:t>
              </a:r>
              <a:r>
                <a:rPr lang="en-US" sz="1200" dirty="0" smtClean="0">
                  <a:latin typeface="Arial Unicode MS" pitchFamily="34" charset="-128"/>
                  <a:ea typeface="Arial Unicode MS" pitchFamily="34" charset="-128"/>
                  <a:cs typeface="Arial Unicode MS" pitchFamily="34" charset="-128"/>
                </a:rPr>
                <a:t>, father of </a:t>
              </a:r>
              <a:r>
                <a:rPr lang="en-US" sz="1200" i="1" dirty="0" err="1" smtClean="0">
                  <a:latin typeface="Arial Unicode MS" pitchFamily="34" charset="-128"/>
                  <a:ea typeface="Arial Unicode MS" pitchFamily="34" charset="-128"/>
                  <a:cs typeface="Arial Unicode MS" pitchFamily="34" charset="-128"/>
                </a:rPr>
                <a:t>Rāvaņa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Kubera</a:t>
              </a:r>
              <a:r>
                <a:rPr lang="en-US" sz="1200" dirty="0" smtClean="0">
                  <a:latin typeface="Arial Unicode MS" pitchFamily="34" charset="-128"/>
                  <a:ea typeface="Arial Unicode MS" pitchFamily="34" charset="-128"/>
                  <a:cs typeface="Arial Unicode MS" pitchFamily="34" charset="-128"/>
                </a:rPr>
                <a:t>.</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24.</a:t>
              </a:r>
              <a:r>
                <a:rPr lang="en-US" sz="1200" b="1" i="1" dirty="0" smtClean="0">
                  <a:latin typeface="Arial Unicode MS" pitchFamily="34" charset="-128"/>
                  <a:ea typeface="Arial Unicode MS" pitchFamily="34" charset="-128"/>
                  <a:cs typeface="Arial Unicode MS" pitchFamily="34" charset="-128"/>
                </a:rPr>
                <a:t>Vālmīki</a:t>
              </a:r>
              <a:r>
                <a:rPr lang="en-US" sz="1200" dirty="0" smtClean="0">
                  <a:latin typeface="Arial Unicode MS" pitchFamily="34" charset="-128"/>
                  <a:ea typeface="Arial Unicode MS" pitchFamily="34" charset="-128"/>
                  <a:cs typeface="Arial Unicode MS" pitchFamily="34" charset="-128"/>
                </a:rPr>
                <a:t> (4,540-4,180 BC)-Period of </a:t>
              </a:r>
              <a:r>
                <a:rPr lang="en-US" sz="1200" i="1" dirty="0" err="1" smtClean="0">
                  <a:latin typeface="Arial Unicode MS" pitchFamily="34" charset="-128"/>
                  <a:ea typeface="Arial Unicode MS" pitchFamily="34" charset="-128"/>
                  <a:cs typeface="Arial Unicode MS" pitchFamily="34" charset="-128"/>
                </a:rPr>
                <a:t>Rāma</a:t>
              </a:r>
              <a:r>
                <a:rPr lang="en-US" sz="1200" dirty="0" smtClean="0">
                  <a:latin typeface="Arial Unicode MS" pitchFamily="34" charset="-128"/>
                  <a:ea typeface="Arial Unicode MS" pitchFamily="34" charset="-128"/>
                  <a:cs typeface="Arial Unicode MS" pitchFamily="34" charset="-128"/>
                </a:rPr>
                <a:t>, son of</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Daśaratha</a:t>
              </a:r>
              <a:r>
                <a:rPr lang="en-US" sz="1200" dirty="0" smtClean="0">
                  <a:latin typeface="Arial Unicode MS" pitchFamily="34" charset="-128"/>
                  <a:ea typeface="Arial Unicode MS" pitchFamily="34" charset="-128"/>
                  <a:cs typeface="Arial Unicode MS" pitchFamily="34" charset="-128"/>
                </a:rPr>
                <a:t> (4433-4262 BC). Also of </a:t>
              </a:r>
              <a:r>
                <a:rPr lang="en-US" sz="1200" i="1" dirty="0" err="1" smtClean="0">
                  <a:latin typeface="Arial Unicode MS" pitchFamily="34" charset="-128"/>
                  <a:ea typeface="Arial Unicode MS" pitchFamily="34" charset="-128"/>
                  <a:cs typeface="Arial Unicode MS" pitchFamily="34" charset="-128"/>
                </a:rPr>
                <a:t>Rāvaņa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Hanumān</a:t>
              </a:r>
              <a:r>
                <a:rPr lang="en-US" sz="1200" dirty="0" smtClean="0">
                  <a:latin typeface="Arial Unicode MS" pitchFamily="34" charset="-128"/>
                  <a:ea typeface="Arial Unicode MS" pitchFamily="34" charset="-128"/>
                  <a:cs typeface="Arial Unicode MS" pitchFamily="34" charset="-128"/>
                </a:rPr>
                <a:t>.</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25. </a:t>
              </a:r>
              <a:r>
                <a:rPr lang="en-US" sz="1200" b="1" i="1" dirty="0" err="1" smtClean="0">
                  <a:latin typeface="Arial Unicode MS" pitchFamily="34" charset="-128"/>
                  <a:ea typeface="Arial Unicode MS" pitchFamily="34" charset="-128"/>
                  <a:cs typeface="Arial Unicode MS" pitchFamily="34" charset="-128"/>
                </a:rPr>
                <a:t>Śakti-Vāsişţha</a:t>
              </a:r>
              <a:r>
                <a:rPr lang="en-US" sz="1200" dirty="0" smtClean="0">
                  <a:latin typeface="Arial Unicode MS" pitchFamily="34" charset="-128"/>
                  <a:ea typeface="Arial Unicode MS" pitchFamily="34" charset="-128"/>
                  <a:cs typeface="Arial Unicode MS" pitchFamily="34" charset="-128"/>
                </a:rPr>
                <a:t> (4,180-3,820 BC)-Method of </a:t>
              </a:r>
              <a:r>
                <a:rPr lang="en-US" sz="1200" i="1" dirty="0" smtClean="0">
                  <a:latin typeface="Arial Unicode MS" pitchFamily="34" charset="-128"/>
                  <a:ea typeface="Arial Unicode MS" pitchFamily="34" charset="-128"/>
                  <a:cs typeface="Arial Unicode MS" pitchFamily="34" charset="-128"/>
                </a:rPr>
                <a:t>Veda-</a:t>
              </a:r>
              <a:r>
                <a:rPr lang="en-US" sz="1200" i="1" dirty="0" err="1" smtClean="0">
                  <a:latin typeface="Arial Unicode MS" pitchFamily="34" charset="-128"/>
                  <a:ea typeface="Arial Unicode MS" pitchFamily="34" charset="-128"/>
                  <a:cs typeface="Arial Unicode MS" pitchFamily="34" charset="-128"/>
                </a:rPr>
                <a:t>pāţha</a:t>
              </a:r>
              <a:r>
                <a:rPr lang="en-US" sz="1200" dirty="0" smtClean="0">
                  <a:latin typeface="Arial Unicode MS" pitchFamily="34" charset="-128"/>
                  <a:ea typeface="Arial Unicode MS" pitchFamily="34" charset="-128"/>
                  <a:cs typeface="Arial Unicode MS" pitchFamily="34" charset="-128"/>
                </a:rPr>
                <a:t> (recitation).</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26. </a:t>
              </a:r>
              <a:r>
                <a:rPr lang="en-US" sz="1200" b="1" i="1" dirty="0" err="1" smtClean="0">
                  <a:latin typeface="Arial Unicode MS" pitchFamily="34" charset="-128"/>
                  <a:ea typeface="Arial Unicode MS" pitchFamily="34" charset="-128"/>
                  <a:cs typeface="Arial Unicode MS" pitchFamily="34" charset="-128"/>
                </a:rPr>
                <a:t>Jātūkarņya</a:t>
              </a:r>
              <a:r>
                <a:rPr lang="en-US" sz="1200" dirty="0" smtClean="0">
                  <a:latin typeface="Arial Unicode MS" pitchFamily="34" charset="-128"/>
                  <a:ea typeface="Arial Unicode MS" pitchFamily="34" charset="-128"/>
                  <a:cs typeface="Arial Unicode MS" pitchFamily="34" charset="-128"/>
                </a:rPr>
                <a:t> (3,820-3,460 BC)-Student of </a:t>
              </a:r>
              <a:r>
                <a:rPr lang="en-US" sz="1200" i="1" dirty="0" err="1" smtClean="0">
                  <a:latin typeface="Arial Unicode MS" pitchFamily="34" charset="-128"/>
                  <a:ea typeface="Arial Unicode MS" pitchFamily="34" charset="-128"/>
                  <a:cs typeface="Arial Unicode MS" pitchFamily="34" charset="-128"/>
                </a:rPr>
                <a:t>Parāśara</a:t>
              </a:r>
              <a:r>
                <a:rPr lang="en-US" sz="1200" dirty="0" smtClean="0">
                  <a:latin typeface="Arial Unicode MS" pitchFamily="34" charset="-128"/>
                  <a:ea typeface="Arial Unicode MS" pitchFamily="34" charset="-128"/>
                  <a:cs typeface="Arial Unicode MS" pitchFamily="34" charset="-128"/>
                </a:rPr>
                <a:t>, but period is before him. </a:t>
              </a:r>
              <a:r>
                <a:rPr lang="en-US" sz="1200" i="1" dirty="0" err="1" smtClean="0">
                  <a:latin typeface="Arial Unicode MS" pitchFamily="34" charset="-128"/>
                  <a:ea typeface="Arial Unicode MS" pitchFamily="34" charset="-128"/>
                  <a:cs typeface="Arial Unicode MS" pitchFamily="34" charset="-128"/>
                </a:rPr>
                <a:t>Kaņāda</a:t>
              </a:r>
              <a:r>
                <a:rPr lang="en-US" sz="1200" dirty="0" smtClean="0">
                  <a:latin typeface="Arial Unicode MS" pitchFamily="34" charset="-128"/>
                  <a:ea typeface="Arial Unicode MS" pitchFamily="34" charset="-128"/>
                  <a:cs typeface="Arial Unicode MS" pitchFamily="34" charset="-128"/>
                </a:rPr>
                <a:t> wrote </a:t>
              </a:r>
              <a:r>
                <a:rPr lang="en-US" sz="1200" i="1" dirty="0" err="1" smtClean="0">
                  <a:latin typeface="Arial Unicode MS" pitchFamily="34" charset="-128"/>
                  <a:ea typeface="Arial Unicode MS" pitchFamily="34" charset="-128"/>
                  <a:cs typeface="Arial Unicode MS" pitchFamily="34" charset="-128"/>
                </a:rPr>
                <a:t>Vaiśeşika-sūtras</a:t>
              </a:r>
              <a:r>
                <a:rPr lang="en-US" sz="1200" dirty="0" smtClean="0">
                  <a:latin typeface="Arial Unicode MS" pitchFamily="34" charset="-128"/>
                  <a:ea typeface="Arial Unicode MS" pitchFamily="34" charset="-128"/>
                  <a:cs typeface="Arial Unicode MS" pitchFamily="34" charset="-128"/>
                </a:rPr>
                <a:t>.</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27. </a:t>
              </a:r>
              <a:r>
                <a:rPr lang="en-US" sz="1200" b="1" i="1" dirty="0" err="1" smtClean="0">
                  <a:latin typeface="Arial Unicode MS" pitchFamily="34" charset="-128"/>
                  <a:ea typeface="Arial Unicode MS" pitchFamily="34" charset="-128"/>
                  <a:cs typeface="Arial Unicode MS" pitchFamily="34" charset="-128"/>
                </a:rPr>
                <a:t>Parāśara</a:t>
              </a:r>
              <a:r>
                <a:rPr lang="en-US" sz="1200" dirty="0" smtClean="0">
                  <a:latin typeface="Arial Unicode MS" pitchFamily="34" charset="-128"/>
                  <a:ea typeface="Arial Unicode MS" pitchFamily="34" charset="-128"/>
                  <a:cs typeface="Arial Unicode MS" pitchFamily="34" charset="-128"/>
                </a:rPr>
                <a:t> (3,460-3,100 BC)-Teacher of </a:t>
              </a:r>
              <a:r>
                <a:rPr lang="en-US" sz="1200" i="1" dirty="0" err="1" smtClean="0">
                  <a:latin typeface="Arial Unicode MS" pitchFamily="34" charset="-128"/>
                  <a:ea typeface="Arial Unicode MS" pitchFamily="34" charset="-128"/>
                  <a:cs typeface="Arial Unicode MS" pitchFamily="34" charset="-128"/>
                </a:rPr>
                <a:t>Vişņu-purāņa</a:t>
              </a:r>
              <a:r>
                <a:rPr lang="en-US" sz="1200" dirty="0" smtClean="0">
                  <a:latin typeface="Arial Unicode MS" pitchFamily="34" charset="-128"/>
                  <a:ea typeface="Arial Unicode MS" pitchFamily="34" charset="-128"/>
                  <a:cs typeface="Arial Unicode MS" pitchFamily="34" charset="-128"/>
                </a:rPr>
                <a:t>. Divided </a:t>
              </a:r>
              <a:r>
                <a:rPr lang="en-US" sz="1200" i="1" dirty="0" err="1" smtClean="0">
                  <a:latin typeface="Arial Unicode MS" pitchFamily="34" charset="-128"/>
                  <a:ea typeface="Arial Unicode MS" pitchFamily="34" charset="-128"/>
                  <a:cs typeface="Arial Unicode MS" pitchFamily="34" charset="-128"/>
                </a:rPr>
                <a:t>Purāņa-samhitā</a:t>
              </a:r>
              <a:r>
                <a:rPr lang="en-US" sz="1200" dirty="0" smtClean="0">
                  <a:latin typeface="Arial Unicode MS" pitchFamily="34" charset="-128"/>
                  <a:ea typeface="Arial Unicode MS" pitchFamily="34" charset="-128"/>
                  <a:cs typeface="Arial Unicode MS" pitchFamily="34" charset="-128"/>
                </a:rPr>
                <a:t> in 100 </a:t>
              </a:r>
              <a:r>
                <a:rPr lang="en-US" sz="1200" dirty="0" err="1" smtClean="0">
                  <a:latin typeface="Arial Unicode MS" pitchFamily="34" charset="-128"/>
                  <a:ea typeface="Arial Unicode MS" pitchFamily="34" charset="-128"/>
                  <a:cs typeface="Arial Unicode MS" pitchFamily="34" charset="-128"/>
                </a:rPr>
                <a:t>crore</a:t>
              </a:r>
              <a:r>
                <a:rPr lang="en-US" sz="1200" dirty="0" smtClean="0">
                  <a:latin typeface="Arial Unicode MS" pitchFamily="34" charset="-128"/>
                  <a:ea typeface="Arial Unicode MS" pitchFamily="34" charset="-128"/>
                  <a:cs typeface="Arial Unicode MS" pitchFamily="34" charset="-128"/>
                </a:rPr>
                <a:t> verses into 18 </a:t>
              </a:r>
              <a:r>
                <a:rPr lang="en-US" sz="1200" i="1" dirty="0" err="1" smtClean="0">
                  <a:latin typeface="Arial Unicode MS" pitchFamily="34" charset="-128"/>
                  <a:ea typeface="Arial Unicode MS" pitchFamily="34" charset="-128"/>
                  <a:cs typeface="Arial Unicode MS" pitchFamily="34" charset="-128"/>
                </a:rPr>
                <a:t>purāņas</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of 4 </a:t>
              </a:r>
              <a:r>
                <a:rPr lang="en-US" sz="1200" dirty="0" err="1" smtClean="0">
                  <a:latin typeface="Arial Unicode MS" pitchFamily="34" charset="-128"/>
                  <a:ea typeface="Arial Unicode MS" pitchFamily="34" charset="-128"/>
                  <a:cs typeface="Arial Unicode MS" pitchFamily="34" charset="-128"/>
                </a:rPr>
                <a:t>lakh</a:t>
              </a:r>
              <a:r>
                <a:rPr lang="en-US" sz="1200" dirty="0" smtClean="0">
                  <a:latin typeface="Arial Unicode MS" pitchFamily="34" charset="-128"/>
                  <a:ea typeface="Arial Unicode MS" pitchFamily="34" charset="-128"/>
                  <a:cs typeface="Arial Unicode MS" pitchFamily="34" charset="-128"/>
                </a:rPr>
                <a:t> verses. 2 streams of astronomy-of </a:t>
              </a:r>
              <a:r>
                <a:rPr lang="en-US" sz="1200" i="1" dirty="0" err="1" smtClean="0">
                  <a:latin typeface="Arial Unicode MS" pitchFamily="34" charset="-128"/>
                  <a:ea typeface="Arial Unicode MS" pitchFamily="34" charset="-128"/>
                  <a:cs typeface="Arial Unicode MS" pitchFamily="34" charset="-128"/>
                </a:rPr>
                <a:t>Āryabhaţa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Svāyambhuva</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Pitāmaha</a:t>
              </a:r>
              <a:r>
                <a:rPr lang="en-US" sz="1200" dirty="0" smtClean="0">
                  <a:latin typeface="Arial Unicode MS" pitchFamily="34" charset="-128"/>
                  <a:ea typeface="Arial Unicode MS" pitchFamily="34" charset="-128"/>
                  <a:cs typeface="Arial Unicode MS" pitchFamily="34" charset="-128"/>
                </a:rPr>
                <a:t>) and </a:t>
              </a:r>
              <a:r>
                <a:rPr lang="en-US" sz="1200" i="1" dirty="0" err="1" smtClean="0">
                  <a:latin typeface="Arial Unicode MS" pitchFamily="34" charset="-128"/>
                  <a:ea typeface="Arial Unicode MS" pitchFamily="34" charset="-128"/>
                  <a:cs typeface="Arial Unicode MS" pitchFamily="34" charset="-128"/>
                </a:rPr>
                <a:t>Parāśara</a:t>
              </a:r>
              <a:r>
                <a:rPr lang="en-US" sz="1200" dirty="0" smtClean="0">
                  <a:latin typeface="Arial Unicode MS" pitchFamily="34" charset="-128"/>
                  <a:ea typeface="Arial Unicode MS" pitchFamily="34" charset="-128"/>
                  <a:cs typeface="Arial Unicode MS" pitchFamily="34" charset="-128"/>
                </a:rPr>
                <a:t> (</a:t>
              </a:r>
              <a:r>
                <a:rPr lang="en-US" sz="1200" b="1" dirty="0" err="1" smtClean="0">
                  <a:latin typeface="Arial Unicode MS" pitchFamily="34" charset="-128"/>
                  <a:ea typeface="Arial Unicode MS" pitchFamily="34" charset="-128"/>
                  <a:cs typeface="Arial Unicode MS" pitchFamily="34" charset="-128"/>
                </a:rPr>
                <a:t>Sūrya</a:t>
              </a:r>
              <a:r>
                <a:rPr lang="en-US" sz="1200" dirty="0" err="1"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siddhānta</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or </a:t>
              </a:r>
              <a:r>
                <a:rPr lang="en-US" sz="1200" i="1" dirty="0" err="1" smtClean="0">
                  <a:latin typeface="Arial Unicode MS" pitchFamily="34" charset="-128"/>
                  <a:ea typeface="Arial Unicode MS" pitchFamily="34" charset="-128"/>
                  <a:cs typeface="Arial Unicode MS" pitchFamily="34" charset="-128"/>
                </a:rPr>
                <a:t>Maitreya</a:t>
              </a:r>
              <a:r>
                <a:rPr lang="en-US" sz="1200" dirty="0" smtClean="0">
                  <a:latin typeface="Arial Unicode MS" pitchFamily="34" charset="-128"/>
                  <a:ea typeface="Arial Unicode MS" pitchFamily="34" charset="-128"/>
                  <a:cs typeface="Arial Unicode MS" pitchFamily="34" charset="-128"/>
                </a:rPr>
                <a:t> mentioned in </a:t>
              </a:r>
              <a:r>
                <a:rPr lang="en-US" sz="1200" i="1" dirty="0" err="1" smtClean="0">
                  <a:latin typeface="Arial Unicode MS" pitchFamily="34" charset="-128"/>
                  <a:ea typeface="Arial Unicode MS" pitchFamily="34" charset="-128"/>
                  <a:cs typeface="Arial Unicode MS" pitchFamily="34" charset="-128"/>
                </a:rPr>
                <a:t>Vişņu-purāņa</a:t>
              </a:r>
              <a:r>
                <a:rPr lang="en-US" sz="1200" dirty="0" smtClean="0">
                  <a:latin typeface="Arial Unicode MS" pitchFamily="34" charset="-128"/>
                  <a:ea typeface="Arial Unicode MS" pitchFamily="34" charset="-128"/>
                  <a:cs typeface="Arial Unicode MS" pitchFamily="34" charset="-128"/>
                </a:rPr>
                <a:t>).</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28. </a:t>
              </a:r>
              <a:r>
                <a:rPr lang="en-US" sz="1200" b="1" i="1" dirty="0" smtClean="0">
                  <a:latin typeface="Arial Unicode MS" pitchFamily="34" charset="-128"/>
                  <a:ea typeface="Arial Unicode MS" pitchFamily="34" charset="-128"/>
                  <a:cs typeface="Arial Unicode MS" pitchFamily="34" charset="-128"/>
                </a:rPr>
                <a:t>Veda-</a:t>
              </a:r>
              <a:r>
                <a:rPr lang="en-US" sz="1200" b="1" i="1" dirty="0" err="1" smtClean="0">
                  <a:latin typeface="Arial Unicode MS" pitchFamily="34" charset="-128"/>
                  <a:ea typeface="Arial Unicode MS" pitchFamily="34" charset="-128"/>
                  <a:cs typeface="Arial Unicode MS" pitchFamily="34" charset="-128"/>
                </a:rPr>
                <a:t>Vyāsa</a:t>
              </a:r>
              <a:r>
                <a:rPr lang="en-US" sz="1200" dirty="0" smtClean="0">
                  <a:latin typeface="Arial Unicode MS" pitchFamily="34" charset="-128"/>
                  <a:ea typeface="Arial Unicode MS" pitchFamily="34" charset="-128"/>
                  <a:cs typeface="Arial Unicode MS" pitchFamily="34" charset="-128"/>
                </a:rPr>
                <a:t> (from 3,100 BC till today)-Son of </a:t>
              </a:r>
              <a:r>
                <a:rPr lang="en-US" sz="1200" i="1" dirty="0" err="1" smtClean="0">
                  <a:latin typeface="Arial Unicode MS" pitchFamily="34" charset="-128"/>
                  <a:ea typeface="Arial Unicode MS" pitchFamily="34" charset="-128"/>
                  <a:cs typeface="Arial Unicode MS" pitchFamily="34" charset="-128"/>
                </a:rPr>
                <a:t>Satyavatī</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(later on married to king </a:t>
              </a:r>
              <a:r>
                <a:rPr lang="en-US" sz="1200" i="1" dirty="0" err="1" smtClean="0">
                  <a:latin typeface="Arial Unicode MS" pitchFamily="34" charset="-128"/>
                  <a:ea typeface="Arial Unicode MS" pitchFamily="34" charset="-128"/>
                  <a:cs typeface="Arial Unicode MS" pitchFamily="34" charset="-128"/>
                </a:rPr>
                <a:t>Śantanu</a:t>
              </a:r>
              <a:r>
                <a:rPr lang="en-US" sz="1200" dirty="0" smtClean="0">
                  <a:latin typeface="Arial Unicode MS" pitchFamily="34" charset="-128"/>
                  <a:ea typeface="Arial Unicode MS" pitchFamily="34" charset="-128"/>
                  <a:cs typeface="Arial Unicode MS" pitchFamily="34" charset="-128"/>
                </a:rPr>
                <a:t>) and </a:t>
              </a:r>
              <a:r>
                <a:rPr lang="en-US" sz="1200" i="1" dirty="0" err="1" smtClean="0">
                  <a:latin typeface="Arial Unicode MS" pitchFamily="34" charset="-128"/>
                  <a:ea typeface="Arial Unicode MS" pitchFamily="34" charset="-128"/>
                  <a:cs typeface="Arial Unicode MS" pitchFamily="34" charset="-128"/>
                </a:rPr>
                <a:t>Parāśara</a:t>
              </a:r>
              <a:r>
                <a:rPr lang="en-US" sz="1200" i="1" dirty="0" smtClean="0">
                  <a:latin typeface="Arial Unicode MS" pitchFamily="34" charset="-128"/>
                  <a:ea typeface="Arial Unicode MS" pitchFamily="34" charset="-128"/>
                  <a:cs typeface="Arial Unicode MS" pitchFamily="34" charset="-128"/>
                </a:rPr>
                <a:t>-</a:t>
              </a:r>
            </a:p>
            <a:p>
              <a:r>
                <a:rPr lang="en-US" sz="1200" i="1" dirty="0" err="1" smtClean="0">
                  <a:latin typeface="Arial Unicode MS" pitchFamily="34" charset="-128"/>
                  <a:ea typeface="Arial Unicode MS" pitchFamily="34" charset="-128"/>
                  <a:cs typeface="Arial Unicode MS" pitchFamily="34" charset="-128"/>
                </a:rPr>
                <a:t>Kŗşņa</a:t>
              </a:r>
              <a:r>
                <a:rPr lang="en-US" sz="1200" dirty="0" err="1"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Dvaipāyana</a:t>
              </a:r>
              <a:r>
                <a:rPr lang="en-US" sz="1200" dirty="0" smtClean="0">
                  <a:latin typeface="Arial Unicode MS" pitchFamily="34" charset="-128"/>
                  <a:ea typeface="Arial Unicode MS" pitchFamily="34" charset="-128"/>
                  <a:cs typeface="Arial Unicode MS" pitchFamily="34" charset="-128"/>
                </a:rPr>
                <a:t>. Wrote </a:t>
              </a:r>
              <a:r>
                <a:rPr lang="en-US" sz="1200" i="1" dirty="0" err="1" smtClean="0">
                  <a:latin typeface="Arial Unicode MS" pitchFamily="34" charset="-128"/>
                  <a:ea typeface="Arial Unicode MS" pitchFamily="34" charset="-128"/>
                  <a:cs typeface="Arial Unicode MS" pitchFamily="34" charset="-128"/>
                </a:rPr>
                <a:t>Bhāgavata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i="1" dirty="0" smtClean="0">
                  <a:latin typeface="Arial Unicode MS" pitchFamily="34" charset="-128"/>
                  <a:ea typeface="Arial Unicode MS" pitchFamily="34" charset="-128"/>
                  <a:cs typeface="Arial Unicode MS" pitchFamily="34" charset="-128"/>
                </a:rPr>
                <a:t>, Brahma-</a:t>
              </a:r>
              <a:r>
                <a:rPr lang="en-US" sz="1200" i="1" dirty="0" err="1" smtClean="0">
                  <a:latin typeface="Arial Unicode MS" pitchFamily="34" charset="-128"/>
                  <a:ea typeface="Arial Unicode MS" pitchFamily="34" charset="-128"/>
                  <a:cs typeface="Arial Unicode MS" pitchFamily="34" charset="-128"/>
                </a:rPr>
                <a:t>sūtra</a:t>
              </a:r>
              <a:r>
                <a:rPr lang="en-US" sz="1200" dirty="0" smtClean="0">
                  <a:latin typeface="Arial Unicode MS" pitchFamily="34" charset="-128"/>
                  <a:ea typeface="Arial Unicode MS" pitchFamily="34" charset="-128"/>
                  <a:cs typeface="Arial Unicode MS" pitchFamily="34" charset="-128"/>
                </a:rPr>
                <a:t>, commentary on </a:t>
              </a:r>
              <a:r>
                <a:rPr lang="en-US" sz="1200" i="1" dirty="0" smtClean="0">
                  <a:latin typeface="Arial Unicode MS" pitchFamily="34" charset="-128"/>
                  <a:ea typeface="Arial Unicode MS" pitchFamily="34" charset="-128"/>
                  <a:cs typeface="Arial Unicode MS" pitchFamily="34" charset="-128"/>
                </a:rPr>
                <a:t>Yoga-</a:t>
              </a:r>
              <a:r>
                <a:rPr lang="en-US" sz="1200" i="1" dirty="0" err="1" smtClean="0">
                  <a:latin typeface="Arial Unicode MS" pitchFamily="34" charset="-128"/>
                  <a:ea typeface="Arial Unicode MS" pitchFamily="34" charset="-128"/>
                  <a:cs typeface="Arial Unicode MS" pitchFamily="34" charset="-128"/>
                </a:rPr>
                <a:t>sūtra</a:t>
              </a:r>
              <a:r>
                <a:rPr lang="en-US" sz="1200" dirty="0" smtClean="0">
                  <a:latin typeface="Arial Unicode MS" pitchFamily="34" charset="-128"/>
                  <a:ea typeface="Arial Unicode MS" pitchFamily="34" charset="-128"/>
                  <a:cs typeface="Arial Unicode MS" pitchFamily="34" charset="-128"/>
                </a:rPr>
                <a:t> of </a:t>
              </a:r>
              <a:r>
                <a:rPr lang="en-US" sz="1200" i="1" dirty="0" err="1" smtClean="0">
                  <a:latin typeface="Arial Unicode MS" pitchFamily="34" charset="-128"/>
                  <a:ea typeface="Arial Unicode MS" pitchFamily="34" charset="-128"/>
                  <a:cs typeface="Arial Unicode MS" pitchFamily="34" charset="-128"/>
                </a:rPr>
                <a:t>Patañjali</a:t>
              </a:r>
              <a:r>
                <a:rPr lang="en-US" sz="1200" dirty="0" smtClean="0">
                  <a:latin typeface="Arial Unicode MS" pitchFamily="34" charset="-128"/>
                  <a:ea typeface="Arial Unicode MS" pitchFamily="34" charset="-128"/>
                  <a:cs typeface="Arial Unicode MS" pitchFamily="34" charset="-128"/>
                </a:rPr>
                <a:t>. Divided </a:t>
              </a:r>
              <a:r>
                <a:rPr lang="en-US" sz="1200" i="1" dirty="0" smtClean="0">
                  <a:latin typeface="Arial Unicode MS" pitchFamily="34" charset="-128"/>
                  <a:ea typeface="Arial Unicode MS" pitchFamily="34" charset="-128"/>
                  <a:cs typeface="Arial Unicode MS" pitchFamily="34" charset="-128"/>
                </a:rPr>
                <a:t>Vedas</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into many branches to preserve the knowledge. There was no further</a:t>
              </a:r>
              <a:r>
                <a:rPr lang="en-US" sz="1200" b="1"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Vyāsa</a:t>
              </a:r>
              <a:r>
                <a:rPr lang="en-US" sz="1200" dirty="0" smtClean="0">
                  <a:latin typeface="Arial Unicode MS" pitchFamily="34" charset="-128"/>
                  <a:ea typeface="Arial Unicode MS" pitchFamily="34" charset="-128"/>
                  <a:cs typeface="Arial Unicode MS" pitchFamily="34" charset="-128"/>
                </a:rPr>
                <a:t> , so it is still called 28th </a:t>
              </a:r>
              <a:r>
                <a:rPr lang="en-US" sz="1200" i="1" dirty="0" smtClean="0">
                  <a:latin typeface="Arial Unicode MS" pitchFamily="34" charset="-128"/>
                  <a:ea typeface="Arial Unicode MS" pitchFamily="34" charset="-128"/>
                  <a:cs typeface="Arial Unicode MS" pitchFamily="34" charset="-128"/>
                </a:rPr>
                <a:t>kali</a:t>
              </a:r>
              <a:r>
                <a:rPr lang="en-US" sz="1200" dirty="0" smtClean="0">
                  <a:latin typeface="Arial Unicode MS" pitchFamily="34" charset="-128"/>
                  <a:ea typeface="Arial Unicode MS" pitchFamily="34" charset="-128"/>
                  <a:cs typeface="Arial Unicode MS" pitchFamily="34" charset="-128"/>
                </a:rPr>
                <a:t>.</a:t>
              </a:r>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62000" y="152400"/>
            <a:ext cx="8220520" cy="6675776"/>
            <a:chOff x="762000" y="152400"/>
            <a:chExt cx="8220520" cy="6675776"/>
          </a:xfrm>
        </p:grpSpPr>
        <p:sp>
          <p:nvSpPr>
            <p:cNvPr id="2" name="TextBox 1"/>
            <p:cNvSpPr txBox="1"/>
            <p:nvPr/>
          </p:nvSpPr>
          <p:spPr>
            <a:xfrm>
              <a:off x="762000" y="457201"/>
              <a:ext cx="8220520" cy="6370975"/>
            </a:xfrm>
            <a:prstGeom prst="rect">
              <a:avLst/>
            </a:prstGeom>
            <a:noFill/>
          </p:spPr>
          <p:txBody>
            <a:bodyPr wrap="square" rtlCol="0">
              <a:spAutoFit/>
            </a:bodyPr>
            <a:lstStyle/>
            <a:p>
              <a:r>
                <a:rPr lang="en-US" sz="1200" b="1" i="1" dirty="0" err="1" smtClean="0">
                  <a:latin typeface="Arial Unicode MS" pitchFamily="34" charset="-128"/>
                  <a:ea typeface="Arial Unicode MS" pitchFamily="34" charset="-128"/>
                  <a:cs typeface="Arial Unicode MS" pitchFamily="34" charset="-128"/>
                </a:rPr>
                <a:t>Sūrya-vanśa</a:t>
              </a:r>
              <a:r>
                <a:rPr lang="en-US" sz="1200" dirty="0" smtClean="0">
                  <a:latin typeface="Arial Unicode MS" pitchFamily="34" charset="-128"/>
                  <a:ea typeface="Arial Unicode MS" pitchFamily="34" charset="-128"/>
                  <a:cs typeface="Arial Unicode MS" pitchFamily="34" charset="-128"/>
                </a:rPr>
                <a:t> started with rule of</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Ikśvāku</a:t>
              </a:r>
              <a:r>
                <a:rPr lang="en-US" sz="1200" dirty="0" smtClean="0">
                  <a:latin typeface="Arial Unicode MS" pitchFamily="34" charset="-128"/>
                  <a:ea typeface="Arial Unicode MS" pitchFamily="34" charset="-128"/>
                  <a:cs typeface="Arial Unicode MS" pitchFamily="34" charset="-128"/>
                </a:rPr>
                <a:t> on 1-11-8576 BC. He has been called son of </a:t>
              </a:r>
              <a:r>
                <a:rPr lang="en-US" sz="1200" i="1" dirty="0" err="1" smtClean="0">
                  <a:latin typeface="Arial Unicode MS" pitchFamily="34" charset="-128"/>
                  <a:ea typeface="Arial Unicode MS" pitchFamily="34" charset="-128"/>
                  <a:cs typeface="Arial Unicode MS" pitchFamily="34" charset="-128"/>
                </a:rPr>
                <a:t>Vaivasvata</a:t>
              </a:r>
              <a:r>
                <a:rPr lang="en-US" sz="1200" i="1" dirty="0" smtClean="0">
                  <a:latin typeface="Arial Unicode MS" pitchFamily="34" charset="-128"/>
                  <a:ea typeface="Arial Unicode MS" pitchFamily="34" charset="-128"/>
                  <a:cs typeface="Arial Unicode MS" pitchFamily="34" charset="-128"/>
                </a:rPr>
                <a:t> Manu</a:t>
              </a:r>
              <a:r>
                <a:rPr lang="en-US" sz="1200" dirty="0" smtClean="0">
                  <a:latin typeface="Arial Unicode MS" pitchFamily="34" charset="-128"/>
                  <a:ea typeface="Arial Unicode MS" pitchFamily="34" charset="-128"/>
                  <a:cs typeface="Arial Unicode MS" pitchFamily="34" charset="-128"/>
                </a:rPr>
                <a:t> (13902 BC) </a:t>
              </a:r>
            </a:p>
            <a:p>
              <a:r>
                <a:rPr lang="en-US" sz="1200" dirty="0" smtClean="0">
                  <a:latin typeface="Arial Unicode MS" pitchFamily="34" charset="-128"/>
                  <a:ea typeface="Arial Unicode MS" pitchFamily="34" charset="-128"/>
                  <a:cs typeface="Arial Unicode MS" pitchFamily="34" charset="-128"/>
                </a:rPr>
                <a:t>but could have been descendant, or he re-established his system of calendar and polity. In Kish-chronicle of Iraq, </a:t>
              </a:r>
            </a:p>
            <a:p>
              <a:r>
                <a:rPr lang="en-US" sz="1200" dirty="0" smtClean="0">
                  <a:latin typeface="Arial Unicode MS" pitchFamily="34" charset="-128"/>
                  <a:ea typeface="Arial Unicode MS" pitchFamily="34" charset="-128"/>
                  <a:cs typeface="Arial Unicode MS" pitchFamily="34" charset="-128"/>
                </a:rPr>
                <a:t>his son or descendant </a:t>
              </a:r>
              <a:r>
                <a:rPr lang="en-US" sz="1200" i="1" dirty="0" err="1" smtClean="0">
                  <a:latin typeface="Arial Unicode MS" pitchFamily="34" charset="-128"/>
                  <a:ea typeface="Arial Unicode MS" pitchFamily="34" charset="-128"/>
                  <a:cs typeface="Arial Unicode MS" pitchFamily="34" charset="-128"/>
                </a:rPr>
                <a:t>Vikukśi</a:t>
              </a:r>
              <a:r>
                <a:rPr lang="en-US" sz="1200" dirty="0" smtClean="0">
                  <a:latin typeface="Arial Unicode MS" pitchFamily="34" charset="-128"/>
                  <a:ea typeface="Arial Unicode MS" pitchFamily="34" charset="-128"/>
                  <a:cs typeface="Arial Unicode MS" pitchFamily="34" charset="-128"/>
                </a:rPr>
                <a:t> has been called </a:t>
              </a:r>
              <a:r>
                <a:rPr lang="en-US" sz="1200" i="1" dirty="0" err="1" smtClean="0">
                  <a:latin typeface="Arial Unicode MS" pitchFamily="34" charset="-128"/>
                  <a:ea typeface="Arial Unicode MS" pitchFamily="34" charset="-128"/>
                  <a:cs typeface="Arial Unicode MS" pitchFamily="34" charset="-128"/>
                </a:rPr>
                <a:t>Ukusi</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in 8,320 BC. </a:t>
              </a:r>
            </a:p>
            <a:p>
              <a:pPr marL="228600" indent="-228600">
                <a:buAutoNum type="arabicParenBoth"/>
              </a:pPr>
              <a:r>
                <a:rPr lang="en-US" sz="1200" i="1" dirty="0" err="1" smtClean="0">
                  <a:latin typeface="Arial Unicode MS" pitchFamily="34" charset="-128"/>
                  <a:ea typeface="Arial Unicode MS" pitchFamily="34" charset="-128"/>
                  <a:cs typeface="Arial Unicode MS" pitchFamily="34" charset="-128"/>
                </a:rPr>
                <a:t>Vaivasvata</a:t>
              </a:r>
              <a:r>
                <a:rPr lang="en-US" sz="1200" i="1" dirty="0" smtClean="0">
                  <a:latin typeface="Arial Unicode MS" pitchFamily="34" charset="-128"/>
                  <a:ea typeface="Arial Unicode MS" pitchFamily="34" charset="-128"/>
                  <a:cs typeface="Arial Unicode MS" pitchFamily="34" charset="-128"/>
                </a:rPr>
                <a:t> Manu</a:t>
              </a:r>
              <a:r>
                <a:rPr lang="en-US" sz="1200" dirty="0" smtClean="0">
                  <a:latin typeface="Arial Unicode MS" pitchFamily="34" charset="-128"/>
                  <a:ea typeface="Arial Unicode MS" pitchFamily="34" charset="-128"/>
                  <a:cs typeface="Arial Unicode MS" pitchFamily="34" charset="-128"/>
                </a:rPr>
                <a:t> (13902 BC), (2) </a:t>
              </a:r>
              <a:r>
                <a:rPr lang="en-US" sz="1200" i="1" dirty="0" err="1" smtClean="0">
                  <a:latin typeface="Arial Unicode MS" pitchFamily="34" charset="-128"/>
                  <a:ea typeface="Arial Unicode MS" pitchFamily="34" charset="-128"/>
                  <a:cs typeface="Arial Unicode MS" pitchFamily="34" charset="-128"/>
                </a:rPr>
                <a:t>Ikśvāku</a:t>
              </a:r>
              <a:r>
                <a:rPr lang="en-US" sz="1200" dirty="0" smtClean="0">
                  <a:latin typeface="Arial Unicode MS" pitchFamily="34" charset="-128"/>
                  <a:ea typeface="Arial Unicode MS" pitchFamily="34" charset="-128"/>
                  <a:cs typeface="Arial Unicode MS" pitchFamily="34" charset="-128"/>
                </a:rPr>
                <a:t> (1-11-8576 BC), (3) </a:t>
              </a:r>
              <a:r>
                <a:rPr lang="en-US" sz="1200" i="1" dirty="0" err="1" smtClean="0">
                  <a:latin typeface="Arial Unicode MS" pitchFamily="34" charset="-128"/>
                  <a:ea typeface="Arial Unicode MS" pitchFamily="34" charset="-128"/>
                  <a:cs typeface="Arial Unicode MS" pitchFamily="34" charset="-128"/>
                </a:rPr>
                <a:t>Vikukśi</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Ukusi</a:t>
              </a:r>
              <a:r>
                <a:rPr lang="en-US" sz="1200" dirty="0" smtClean="0">
                  <a:latin typeface="Arial Unicode MS" pitchFamily="34" charset="-128"/>
                  <a:ea typeface="Arial Unicode MS" pitchFamily="34" charset="-128"/>
                  <a:cs typeface="Arial Unicode MS" pitchFamily="34" charset="-128"/>
                </a:rPr>
                <a:t> in 8320 BC), (4)</a:t>
              </a:r>
              <a:r>
                <a:rPr lang="en-US" sz="1200" i="1" dirty="0" err="1" smtClean="0">
                  <a:latin typeface="Arial Unicode MS" pitchFamily="34" charset="-128"/>
                  <a:ea typeface="Arial Unicode MS" pitchFamily="34" charset="-128"/>
                  <a:cs typeface="Arial Unicode MS" pitchFamily="34" charset="-128"/>
                </a:rPr>
                <a:t>Purañjaya</a:t>
              </a:r>
              <a:r>
                <a:rPr lang="en-US" sz="1200" dirty="0" smtClean="0">
                  <a:latin typeface="Arial Unicode MS" pitchFamily="34" charset="-128"/>
                  <a:ea typeface="Arial Unicode MS" pitchFamily="34" charset="-128"/>
                  <a:cs typeface="Arial Unicode MS" pitchFamily="34" charset="-128"/>
                </a:rPr>
                <a:t> or </a:t>
              </a:r>
            </a:p>
            <a:p>
              <a:pPr marL="228600" indent="-228600"/>
              <a:r>
                <a:rPr lang="en-US" sz="1200" i="1" dirty="0" err="1" smtClean="0">
                  <a:latin typeface="Arial Unicode MS" pitchFamily="34" charset="-128"/>
                  <a:ea typeface="Arial Unicode MS" pitchFamily="34" charset="-128"/>
                  <a:cs typeface="Arial Unicode MS" pitchFamily="34" charset="-128"/>
                </a:rPr>
                <a:t>Kakutstha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also called </a:t>
              </a:r>
              <a:r>
                <a:rPr lang="en-US" sz="1200" i="1" dirty="0" err="1" smtClean="0">
                  <a:latin typeface="Arial Unicode MS" pitchFamily="34" charset="-128"/>
                  <a:ea typeface="Arial Unicode MS" pitchFamily="34" charset="-128"/>
                  <a:cs typeface="Arial Unicode MS" pitchFamily="34" charset="-128"/>
                </a:rPr>
                <a:t>Āɖībaka</a:t>
              </a:r>
              <a:r>
                <a:rPr lang="en-US" sz="1200" dirty="0" smtClean="0">
                  <a:latin typeface="Arial Unicode MS" pitchFamily="34" charset="-128"/>
                  <a:ea typeface="Arial Unicode MS" pitchFamily="34" charset="-128"/>
                  <a:cs typeface="Arial Unicode MS" pitchFamily="34" charset="-128"/>
                </a:rPr>
                <a:t> =hump of bull)-He defeated </a:t>
              </a:r>
              <a:r>
                <a:rPr lang="en-US" sz="1200" i="1" dirty="0" err="1" smtClean="0">
                  <a:latin typeface="Arial Unicode MS" pitchFamily="34" charset="-128"/>
                  <a:ea typeface="Arial Unicode MS" pitchFamily="34" charset="-128"/>
                  <a:cs typeface="Arial Unicode MS" pitchFamily="34" charset="-128"/>
                </a:rPr>
                <a:t>Sujambha</a:t>
              </a:r>
              <a:r>
                <a:rPr lang="en-US" sz="1200" dirty="0" smtClean="0">
                  <a:latin typeface="Arial Unicode MS" pitchFamily="34" charset="-128"/>
                  <a:ea typeface="Arial Unicode MS" pitchFamily="34" charset="-128"/>
                  <a:cs typeface="Arial Unicode MS" pitchFamily="34" charset="-128"/>
                </a:rPr>
                <a:t>, second son of </a:t>
              </a:r>
              <a:r>
                <a:rPr lang="en-US" sz="1200" i="1" dirty="0" err="1" smtClean="0">
                  <a:latin typeface="Arial Unicode MS" pitchFamily="34" charset="-128"/>
                  <a:ea typeface="Arial Unicode MS" pitchFamily="34" charset="-128"/>
                  <a:cs typeface="Arial Unicode MS" pitchFamily="34" charset="-128"/>
                </a:rPr>
                <a:t>Prahlāda</a:t>
              </a:r>
              <a:r>
                <a:rPr lang="en-US" sz="1200" dirty="0" smtClean="0">
                  <a:latin typeface="Arial Unicode MS" pitchFamily="34" charset="-128"/>
                  <a:ea typeface="Arial Unicode MS" pitchFamily="34" charset="-128"/>
                  <a:cs typeface="Arial Unicode MS" pitchFamily="34" charset="-128"/>
                </a:rPr>
                <a:t> in sixth </a:t>
              </a:r>
              <a:r>
                <a:rPr lang="en-US" sz="1200" i="1" dirty="0" err="1" smtClean="0">
                  <a:latin typeface="Arial Unicode MS" pitchFamily="34" charset="-128"/>
                  <a:ea typeface="Arial Unicode MS" pitchFamily="34" charset="-128"/>
                  <a:cs typeface="Arial Unicode MS" pitchFamily="34" charset="-128"/>
                </a:rPr>
                <a:t>Deva-asura</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war. (5) </a:t>
              </a:r>
              <a:r>
                <a:rPr lang="en-US" sz="1200" i="1" dirty="0" err="1" smtClean="0">
                  <a:latin typeface="Arial Unicode MS" pitchFamily="34" charset="-128"/>
                  <a:ea typeface="Arial Unicode MS" pitchFamily="34" charset="-128"/>
                  <a:cs typeface="Arial Unicode MS" pitchFamily="34" charset="-128"/>
                </a:rPr>
                <a:t>Anenā</a:t>
              </a:r>
              <a:r>
                <a:rPr lang="en-US" sz="1200" dirty="0" smtClean="0">
                  <a:latin typeface="Arial Unicode MS" pitchFamily="34" charset="-128"/>
                  <a:ea typeface="Arial Unicode MS" pitchFamily="34" charset="-128"/>
                  <a:cs typeface="Arial Unicode MS" pitchFamily="34" charset="-128"/>
                </a:rPr>
                <a:t>, (6) </a:t>
              </a:r>
              <a:r>
                <a:rPr lang="en-US" sz="1200" i="1" dirty="0" err="1" smtClean="0">
                  <a:latin typeface="Arial Unicode MS" pitchFamily="34" charset="-128"/>
                  <a:ea typeface="Arial Unicode MS" pitchFamily="34" charset="-128"/>
                  <a:cs typeface="Arial Unicode MS" pitchFamily="34" charset="-128"/>
                </a:rPr>
                <a:t>Pŗthu</a:t>
              </a:r>
              <a:r>
                <a:rPr lang="en-US" sz="1200" dirty="0" smtClean="0">
                  <a:latin typeface="Arial Unicode MS" pitchFamily="34" charset="-128"/>
                  <a:ea typeface="Arial Unicode MS" pitchFamily="34" charset="-128"/>
                  <a:cs typeface="Arial Unicode MS" pitchFamily="34" charset="-128"/>
                </a:rPr>
                <a:t>-not the earlier king of </a:t>
              </a:r>
              <a:r>
                <a:rPr lang="en-US" sz="1200" i="1" dirty="0" err="1" smtClean="0">
                  <a:latin typeface="Arial Unicode MS" pitchFamily="34" charset="-128"/>
                  <a:ea typeface="Arial Unicode MS" pitchFamily="34" charset="-128"/>
                  <a:cs typeface="Arial Unicode MS" pitchFamily="34" charset="-128"/>
                </a:rPr>
                <a:t>Kaśyapa</a:t>
              </a:r>
              <a:r>
                <a:rPr lang="en-US" sz="1200" dirty="0" smtClean="0">
                  <a:latin typeface="Arial Unicode MS" pitchFamily="34" charset="-128"/>
                  <a:ea typeface="Arial Unicode MS" pitchFamily="34" charset="-128"/>
                  <a:cs typeface="Arial Unicode MS" pitchFamily="34" charset="-128"/>
                </a:rPr>
                <a:t> period, (7) </a:t>
              </a:r>
              <a:r>
                <a:rPr lang="en-US" sz="1200" i="1" dirty="0" err="1" smtClean="0">
                  <a:latin typeface="Arial Unicode MS" pitchFamily="34" charset="-128"/>
                  <a:ea typeface="Arial Unicode MS" pitchFamily="34" charset="-128"/>
                  <a:cs typeface="Arial Unicode MS" pitchFamily="34" charset="-128"/>
                </a:rPr>
                <a:t>Viśvagaśva</a:t>
              </a:r>
              <a:r>
                <a:rPr lang="en-US" sz="1200" dirty="0" smtClean="0">
                  <a:latin typeface="Arial Unicode MS" pitchFamily="34" charset="-128"/>
                  <a:ea typeface="Arial Unicode MS" pitchFamily="34" charset="-128"/>
                  <a:cs typeface="Arial Unicode MS" pitchFamily="34" charset="-128"/>
                </a:rPr>
                <a:t>, (8) </a:t>
              </a:r>
              <a:r>
                <a:rPr lang="en-US" sz="1200" i="1" dirty="0" err="1" smtClean="0">
                  <a:latin typeface="Arial Unicode MS" pitchFamily="34" charset="-128"/>
                  <a:ea typeface="Arial Unicode MS" pitchFamily="34" charset="-128"/>
                  <a:cs typeface="Arial Unicode MS" pitchFamily="34" charset="-128"/>
                </a:rPr>
                <a:t>Ārdra</a:t>
              </a:r>
              <a:r>
                <a:rPr lang="en-US" sz="1200" dirty="0" smtClean="0">
                  <a:latin typeface="Arial Unicode MS" pitchFamily="34" charset="-128"/>
                  <a:ea typeface="Arial Unicode MS" pitchFamily="34" charset="-128"/>
                  <a:cs typeface="Arial Unicode MS" pitchFamily="34" charset="-128"/>
                </a:rPr>
                <a:t>, (9) </a:t>
              </a:r>
              <a:r>
                <a:rPr lang="en-US" sz="1200" i="1" dirty="0" smtClean="0">
                  <a:latin typeface="Arial Unicode MS" pitchFamily="34" charset="-128"/>
                  <a:ea typeface="Arial Unicode MS" pitchFamily="34" charset="-128"/>
                  <a:cs typeface="Arial Unicode MS" pitchFamily="34" charset="-128"/>
                </a:rPr>
                <a:t>Yuvanāśva</a:t>
              </a:r>
              <a:r>
                <a:rPr lang="en-US" sz="1200" dirty="0" smtClean="0">
                  <a:latin typeface="Arial Unicode MS" pitchFamily="34" charset="-128"/>
                  <a:ea typeface="Arial Unicode MS" pitchFamily="34" charset="-128"/>
                  <a:cs typeface="Arial Unicode MS" pitchFamily="34" charset="-128"/>
                </a:rPr>
                <a:t>-1, </a:t>
              </a:r>
            </a:p>
            <a:p>
              <a:pPr marL="228600" indent="-228600"/>
              <a:r>
                <a:rPr lang="en-US" sz="1200" dirty="0" smtClean="0">
                  <a:latin typeface="Arial Unicode MS" pitchFamily="34" charset="-128"/>
                  <a:ea typeface="Arial Unicode MS" pitchFamily="34" charset="-128"/>
                  <a:cs typeface="Arial Unicode MS" pitchFamily="34" charset="-128"/>
                </a:rPr>
                <a:t>(10) </a:t>
              </a:r>
              <a:r>
                <a:rPr lang="en-US" sz="1200" i="1" dirty="0" err="1" smtClean="0">
                  <a:latin typeface="Arial Unicode MS" pitchFamily="34" charset="-128"/>
                  <a:ea typeface="Arial Unicode MS" pitchFamily="34" charset="-128"/>
                  <a:cs typeface="Arial Unicode MS" pitchFamily="34" charset="-128"/>
                </a:rPr>
                <a:t>Śrāvasta</a:t>
              </a:r>
              <a:r>
                <a:rPr lang="en-US" sz="1200" dirty="0" smtClean="0">
                  <a:latin typeface="Arial Unicode MS" pitchFamily="34" charset="-128"/>
                  <a:ea typeface="Arial Unicode MS" pitchFamily="34" charset="-128"/>
                  <a:cs typeface="Arial Unicode MS" pitchFamily="34" charset="-128"/>
                </a:rPr>
                <a:t> (set up </a:t>
              </a:r>
              <a:r>
                <a:rPr lang="en-US" sz="1200" i="1" dirty="0" err="1" smtClean="0">
                  <a:latin typeface="Arial Unicode MS" pitchFamily="34" charset="-128"/>
                  <a:ea typeface="Arial Unicode MS" pitchFamily="34" charset="-128"/>
                  <a:cs typeface="Arial Unicode MS" pitchFamily="34" charset="-128"/>
                </a:rPr>
                <a:t>Śrāvastī</a:t>
              </a:r>
              <a:r>
                <a:rPr lang="en-US" sz="1200" dirty="0" smtClean="0">
                  <a:latin typeface="Arial Unicode MS" pitchFamily="34" charset="-128"/>
                  <a:ea typeface="Arial Unicode MS" pitchFamily="34" charset="-128"/>
                  <a:cs typeface="Arial Unicode MS" pitchFamily="34" charset="-128"/>
                </a:rPr>
                <a:t> town), (11) </a:t>
              </a:r>
              <a:r>
                <a:rPr lang="en-US" sz="1200" i="1" dirty="0" err="1" smtClean="0">
                  <a:latin typeface="Arial Unicode MS" pitchFamily="34" charset="-128"/>
                  <a:ea typeface="Arial Unicode MS" pitchFamily="34" charset="-128"/>
                  <a:cs typeface="Arial Unicode MS" pitchFamily="34" charset="-128"/>
                </a:rPr>
                <a:t>Bŗhadaśva</a:t>
              </a:r>
              <a:r>
                <a:rPr lang="en-US" sz="1200" dirty="0" smtClean="0">
                  <a:latin typeface="Arial Unicode MS" pitchFamily="34" charset="-128"/>
                  <a:ea typeface="Arial Unicode MS" pitchFamily="34" charset="-128"/>
                  <a:cs typeface="Arial Unicode MS" pitchFamily="34" charset="-128"/>
                </a:rPr>
                <a:t>, attacked by </a:t>
              </a:r>
              <a:r>
                <a:rPr lang="en-US" sz="1200" i="1" dirty="0" err="1" smtClean="0">
                  <a:latin typeface="Arial Unicode MS" pitchFamily="34" charset="-128"/>
                  <a:ea typeface="Arial Unicode MS" pitchFamily="34" charset="-128"/>
                  <a:cs typeface="Arial Unicode MS" pitchFamily="34" charset="-128"/>
                </a:rPr>
                <a:t>Dhundu</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Asura</a:t>
              </a:r>
              <a:r>
                <a:rPr lang="en-US" sz="1200" dirty="0" smtClean="0">
                  <a:latin typeface="Arial Unicode MS" pitchFamily="34" charset="-128"/>
                  <a:ea typeface="Arial Unicode MS" pitchFamily="34" charset="-128"/>
                  <a:cs typeface="Arial Unicode MS" pitchFamily="34" charset="-128"/>
                </a:rPr>
                <a:t>. (12) </a:t>
              </a:r>
              <a:r>
                <a:rPr lang="en-US" sz="1200" i="1" dirty="0" err="1" smtClean="0">
                  <a:latin typeface="Arial Unicode MS" pitchFamily="34" charset="-128"/>
                  <a:ea typeface="Arial Unicode MS" pitchFamily="34" charset="-128"/>
                  <a:cs typeface="Arial Unicode MS" pitchFamily="34" charset="-128"/>
                </a:rPr>
                <a:t>Kuvalayāśva</a:t>
              </a:r>
              <a:r>
                <a:rPr lang="en-US" sz="1200" dirty="0" smtClean="0">
                  <a:latin typeface="Arial Unicode MS" pitchFamily="34" charset="-128"/>
                  <a:ea typeface="Arial Unicode MS" pitchFamily="34" charset="-128"/>
                  <a:cs typeface="Arial Unicode MS" pitchFamily="34" charset="-128"/>
                </a:rPr>
                <a:t> did the job, </a:t>
              </a:r>
            </a:p>
            <a:p>
              <a:pPr marL="228600" indent="-228600"/>
              <a:r>
                <a:rPr lang="en-US" sz="1200" dirty="0" smtClean="0">
                  <a:latin typeface="Arial Unicode MS" pitchFamily="34" charset="-128"/>
                  <a:ea typeface="Arial Unicode MS" pitchFamily="34" charset="-128"/>
                  <a:cs typeface="Arial Unicode MS" pitchFamily="34" charset="-128"/>
                </a:rPr>
                <a:t>so he was called </a:t>
              </a:r>
              <a:r>
                <a:rPr lang="en-US" sz="1200" i="1" dirty="0" err="1" smtClean="0">
                  <a:latin typeface="Arial Unicode MS" pitchFamily="34" charset="-128"/>
                  <a:ea typeface="Arial Unicode MS" pitchFamily="34" charset="-128"/>
                  <a:cs typeface="Arial Unicode MS" pitchFamily="34" charset="-128"/>
                </a:rPr>
                <a:t>Dhundhumāra</a:t>
              </a:r>
              <a:r>
                <a:rPr lang="en-US" sz="1200" dirty="0" smtClean="0">
                  <a:latin typeface="Arial Unicode MS" pitchFamily="34" charset="-128"/>
                  <a:ea typeface="Arial Unicode MS" pitchFamily="34" charset="-128"/>
                  <a:cs typeface="Arial Unicode MS" pitchFamily="34" charset="-128"/>
                </a:rPr>
                <a:t>. </a:t>
              </a:r>
              <a:r>
                <a:rPr lang="en-US" sz="1200" i="1" dirty="0" smtClean="0">
                  <a:latin typeface="Arial Unicode MS" pitchFamily="34" charset="-128"/>
                  <a:ea typeface="Arial Unicode MS" pitchFamily="34" charset="-128"/>
                  <a:cs typeface="Arial Unicode MS" pitchFamily="34" charset="-128"/>
                </a:rPr>
                <a:t>Firdausi</a:t>
              </a:r>
              <a:r>
                <a:rPr lang="en-US" sz="1200" dirty="0" smtClean="0">
                  <a:latin typeface="Arial Unicode MS" pitchFamily="34" charset="-128"/>
                  <a:ea typeface="Arial Unicode MS" pitchFamily="34" charset="-128"/>
                  <a:cs typeface="Arial Unicode MS" pitchFamily="34" charset="-128"/>
                </a:rPr>
                <a:t> (Persian poet) has called him </a:t>
              </a:r>
              <a:r>
                <a:rPr lang="en-US" sz="1200" i="1" dirty="0" err="1" smtClean="0">
                  <a:latin typeface="Arial Unicode MS" pitchFamily="34" charset="-128"/>
                  <a:ea typeface="Arial Unicode MS" pitchFamily="34" charset="-128"/>
                  <a:cs typeface="Arial Unicode MS" pitchFamily="34" charset="-128"/>
                </a:rPr>
                <a:t>Keraspa</a:t>
              </a:r>
              <a:r>
                <a:rPr lang="en-US" sz="1200" dirty="0" smtClean="0">
                  <a:latin typeface="Arial Unicode MS" pitchFamily="34" charset="-128"/>
                  <a:ea typeface="Arial Unicode MS" pitchFamily="34" charset="-128"/>
                  <a:cs typeface="Arial Unicode MS" pitchFamily="34" charset="-128"/>
                </a:rPr>
                <a:t> in his </a:t>
              </a:r>
              <a:r>
                <a:rPr lang="en-US" sz="1200" i="1" dirty="0" err="1" smtClean="0">
                  <a:latin typeface="Arial Unicode MS" pitchFamily="34" charset="-128"/>
                  <a:ea typeface="Arial Unicode MS" pitchFamily="34" charset="-128"/>
                  <a:cs typeface="Arial Unicode MS" pitchFamily="34" charset="-128"/>
                </a:rPr>
                <a:t>Shāhanāmā</a:t>
              </a:r>
              <a:r>
                <a:rPr lang="en-US" sz="1200" dirty="0" smtClean="0">
                  <a:latin typeface="Arial Unicode MS" pitchFamily="34" charset="-128"/>
                  <a:ea typeface="Arial Unicode MS" pitchFamily="34" charset="-128"/>
                  <a:cs typeface="Arial Unicode MS" pitchFamily="34" charset="-128"/>
                </a:rPr>
                <a:t>. (13) </a:t>
              </a:r>
              <a:r>
                <a:rPr lang="en-US" sz="1200" i="1" dirty="0" err="1" smtClean="0">
                  <a:latin typeface="Arial Unicode MS" pitchFamily="34" charset="-128"/>
                  <a:ea typeface="Arial Unicode MS" pitchFamily="34" charset="-128"/>
                  <a:cs typeface="Arial Unicode MS" pitchFamily="34" charset="-128"/>
                </a:rPr>
                <a:t>Dŗɖhāśva</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(14) </a:t>
              </a:r>
              <a:r>
                <a:rPr lang="en-US" sz="1200" i="1" dirty="0" err="1" smtClean="0">
                  <a:latin typeface="Arial Unicode MS" pitchFamily="34" charset="-128"/>
                  <a:ea typeface="Arial Unicode MS" pitchFamily="34" charset="-128"/>
                  <a:cs typeface="Arial Unicode MS" pitchFamily="34" charset="-128"/>
                </a:rPr>
                <a:t>Pramoda</a:t>
              </a:r>
              <a:r>
                <a:rPr lang="en-US" sz="1200" dirty="0" smtClean="0">
                  <a:latin typeface="Arial Unicode MS" pitchFamily="34" charset="-128"/>
                  <a:ea typeface="Arial Unicode MS" pitchFamily="34" charset="-128"/>
                  <a:cs typeface="Arial Unicode MS" pitchFamily="34" charset="-128"/>
                </a:rPr>
                <a:t>, (15) </a:t>
              </a:r>
              <a:r>
                <a:rPr lang="en-US" sz="1200" i="1" dirty="0" smtClean="0">
                  <a:latin typeface="Arial Unicode MS" pitchFamily="34" charset="-128"/>
                  <a:ea typeface="Arial Unicode MS" pitchFamily="34" charset="-128"/>
                  <a:cs typeface="Arial Unicode MS" pitchFamily="34" charset="-128"/>
                </a:rPr>
                <a:t>Haryaśva</a:t>
              </a:r>
              <a:r>
                <a:rPr lang="en-US" sz="1200" dirty="0" smtClean="0">
                  <a:latin typeface="Arial Unicode MS" pitchFamily="34" charset="-128"/>
                  <a:ea typeface="Arial Unicode MS" pitchFamily="34" charset="-128"/>
                  <a:cs typeface="Arial Unicode MS" pitchFamily="34" charset="-128"/>
                </a:rPr>
                <a:t>-1, (16) </a:t>
              </a:r>
              <a:r>
                <a:rPr lang="en-US" sz="1200" i="1" dirty="0" err="1" smtClean="0">
                  <a:latin typeface="Arial Unicode MS" pitchFamily="34" charset="-128"/>
                  <a:ea typeface="Arial Unicode MS" pitchFamily="34" charset="-128"/>
                  <a:cs typeface="Arial Unicode MS" pitchFamily="34" charset="-128"/>
                </a:rPr>
                <a:t>Nikumbha</a:t>
              </a:r>
              <a:r>
                <a:rPr lang="en-US" sz="1200" dirty="0" smtClean="0">
                  <a:latin typeface="Arial Unicode MS" pitchFamily="34" charset="-128"/>
                  <a:ea typeface="Arial Unicode MS" pitchFamily="34" charset="-128"/>
                  <a:cs typeface="Arial Unicode MS" pitchFamily="34" charset="-128"/>
                </a:rPr>
                <a:t>, (17) </a:t>
              </a:r>
              <a:r>
                <a:rPr lang="en-US" sz="1200" i="1" dirty="0" err="1" smtClean="0">
                  <a:latin typeface="Arial Unicode MS" pitchFamily="34" charset="-128"/>
                  <a:ea typeface="Arial Unicode MS" pitchFamily="34" charset="-128"/>
                  <a:cs typeface="Arial Unicode MS" pitchFamily="34" charset="-128"/>
                </a:rPr>
                <a:t>Samhatāśva</a:t>
              </a:r>
              <a:r>
                <a:rPr lang="en-US" sz="1200" dirty="0" smtClean="0">
                  <a:latin typeface="Arial Unicode MS" pitchFamily="34" charset="-128"/>
                  <a:ea typeface="Arial Unicode MS" pitchFamily="34" charset="-128"/>
                  <a:cs typeface="Arial Unicode MS" pitchFamily="34" charset="-128"/>
                </a:rPr>
                <a:t>, (18) </a:t>
              </a:r>
              <a:r>
                <a:rPr lang="en-US" sz="1200" i="1" dirty="0" err="1" smtClean="0">
                  <a:latin typeface="Arial Unicode MS" pitchFamily="34" charset="-128"/>
                  <a:ea typeface="Arial Unicode MS" pitchFamily="34" charset="-128"/>
                  <a:cs typeface="Arial Unicode MS" pitchFamily="34" charset="-128"/>
                </a:rPr>
                <a:t>Kŗśāśva</a:t>
              </a:r>
              <a:r>
                <a:rPr lang="en-US" sz="1200" dirty="0" smtClean="0">
                  <a:latin typeface="Arial Unicode MS" pitchFamily="34" charset="-128"/>
                  <a:ea typeface="Arial Unicode MS" pitchFamily="34" charset="-128"/>
                  <a:cs typeface="Arial Unicode MS" pitchFamily="34" charset="-128"/>
                </a:rPr>
                <a:t>, (19) </a:t>
              </a:r>
              <a:r>
                <a:rPr lang="en-US" sz="1200" i="1" dirty="0" err="1" smtClean="0">
                  <a:latin typeface="Arial Unicode MS" pitchFamily="34" charset="-128"/>
                  <a:ea typeface="Arial Unicode MS" pitchFamily="34" charset="-128"/>
                  <a:cs typeface="Arial Unicode MS" pitchFamily="34" charset="-128"/>
                </a:rPr>
                <a:t>Prasenajita</a:t>
              </a:r>
              <a:r>
                <a:rPr lang="en-US" sz="1200" dirty="0" smtClean="0">
                  <a:latin typeface="Arial Unicode MS" pitchFamily="34" charset="-128"/>
                  <a:ea typeface="Arial Unicode MS" pitchFamily="34" charset="-128"/>
                  <a:cs typeface="Arial Unicode MS" pitchFamily="34" charset="-128"/>
                </a:rPr>
                <a:t>, (20) </a:t>
              </a:r>
              <a:r>
                <a:rPr lang="en-US" sz="1200" i="1" dirty="0" smtClean="0">
                  <a:latin typeface="Arial Unicode MS" pitchFamily="34" charset="-128"/>
                  <a:ea typeface="Arial Unicode MS" pitchFamily="34" charset="-128"/>
                  <a:cs typeface="Arial Unicode MS" pitchFamily="34" charset="-128"/>
                </a:rPr>
                <a:t>Yuvanāśva</a:t>
              </a:r>
              <a:r>
                <a:rPr lang="en-US" sz="1200" dirty="0" smtClean="0">
                  <a:latin typeface="Arial Unicode MS" pitchFamily="34" charset="-128"/>
                  <a:ea typeface="Arial Unicode MS" pitchFamily="34" charset="-128"/>
                  <a:cs typeface="Arial Unicode MS" pitchFamily="34" charset="-128"/>
                </a:rPr>
                <a:t>-2, </a:t>
              </a:r>
            </a:p>
            <a:p>
              <a:pPr marL="228600" indent="-228600"/>
              <a:r>
                <a:rPr lang="en-US" sz="1200" dirty="0" smtClean="0">
                  <a:latin typeface="Arial Unicode MS" pitchFamily="34" charset="-128"/>
                  <a:ea typeface="Arial Unicode MS" pitchFamily="34" charset="-128"/>
                  <a:cs typeface="Arial Unicode MS" pitchFamily="34" charset="-128"/>
                </a:rPr>
                <a:t>(21) </a:t>
              </a:r>
              <a:r>
                <a:rPr lang="en-US" sz="1200" i="1" dirty="0" err="1" smtClean="0">
                  <a:latin typeface="Arial Unicode MS" pitchFamily="34" charset="-128"/>
                  <a:ea typeface="Arial Unicode MS" pitchFamily="34" charset="-128"/>
                  <a:cs typeface="Arial Unicode MS" pitchFamily="34" charset="-128"/>
                </a:rPr>
                <a:t>Māndhātā</a:t>
              </a:r>
              <a:r>
                <a:rPr lang="en-US" sz="1200" dirty="0" smtClean="0">
                  <a:latin typeface="Arial Unicode MS" pitchFamily="34" charset="-128"/>
                  <a:ea typeface="Arial Unicode MS" pitchFamily="34" charset="-128"/>
                  <a:cs typeface="Arial Unicode MS" pitchFamily="34" charset="-128"/>
                </a:rPr>
                <a:t>-About his kingdom saying was famous that sun always sets and rises in his kingdom (</a:t>
              </a:r>
              <a:r>
                <a:rPr lang="en-US" sz="1200" i="1" dirty="0" err="1" smtClean="0">
                  <a:latin typeface="Arial Unicode MS" pitchFamily="34" charset="-128"/>
                  <a:ea typeface="Arial Unicode MS" pitchFamily="34" charset="-128"/>
                  <a:cs typeface="Arial Unicode MS" pitchFamily="34" charset="-128"/>
                </a:rPr>
                <a:t>Vāyu</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88/68, </a:t>
              </a:r>
              <a:r>
                <a:rPr lang="en-US" sz="1200" i="1" dirty="0" err="1" smtClean="0">
                  <a:latin typeface="Arial Unicode MS" pitchFamily="34" charset="-128"/>
                  <a:ea typeface="Arial Unicode MS" pitchFamily="34" charset="-128"/>
                  <a:cs typeface="Arial Unicode MS" pitchFamily="34" charset="-128"/>
                </a:rPr>
                <a:t>Vişņu</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dirty="0" smtClean="0">
                  <a:latin typeface="Arial Unicode MS" pitchFamily="34" charset="-128"/>
                  <a:ea typeface="Arial Unicode MS" pitchFamily="34" charset="-128"/>
                  <a:cs typeface="Arial Unicode MS" pitchFamily="34" charset="-128"/>
                </a:rPr>
                <a:t> 4/2/65, </a:t>
              </a:r>
              <a:r>
                <a:rPr lang="en-US" sz="1200" i="1" dirty="0" err="1" smtClean="0">
                  <a:latin typeface="Arial Unicode MS" pitchFamily="34" charset="-128"/>
                  <a:ea typeface="Arial Unicode MS" pitchFamily="34" charset="-128"/>
                  <a:cs typeface="Arial Unicode MS" pitchFamily="34" charset="-128"/>
                </a:rPr>
                <a:t>Mahābhārata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Droņa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parva</a:t>
              </a:r>
              <a:r>
                <a:rPr lang="en-US" sz="1200" dirty="0" smtClean="0">
                  <a:latin typeface="Arial Unicode MS" pitchFamily="34" charset="-128"/>
                  <a:ea typeface="Arial Unicode MS" pitchFamily="34" charset="-128"/>
                  <a:cs typeface="Arial Unicode MS" pitchFamily="34" charset="-128"/>
                </a:rPr>
                <a:t>  62/11). Subordinate kings were-</a:t>
              </a:r>
              <a:r>
                <a:rPr lang="en-US" sz="1200" i="1" dirty="0" err="1" smtClean="0">
                  <a:latin typeface="Arial Unicode MS" pitchFamily="34" charset="-128"/>
                  <a:ea typeface="Arial Unicode MS" pitchFamily="34" charset="-128"/>
                  <a:cs typeface="Arial Unicode MS" pitchFamily="34" charset="-128"/>
                </a:rPr>
                <a:t>Angāra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Gāndhāra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Marutta</a:t>
              </a:r>
              <a:r>
                <a:rPr lang="en-US" sz="1200" i="1" dirty="0" smtClean="0">
                  <a:latin typeface="Arial Unicode MS" pitchFamily="34" charset="-128"/>
                  <a:ea typeface="Arial Unicode MS" pitchFamily="34" charset="-128"/>
                  <a:cs typeface="Arial Unicode MS" pitchFamily="34" charset="-128"/>
                </a:rPr>
                <a:t>, </a:t>
              </a:r>
            </a:p>
            <a:p>
              <a:pPr marL="228600" indent="-228600"/>
              <a:r>
                <a:rPr lang="en-US" sz="1200" i="1" dirty="0" err="1" smtClean="0">
                  <a:latin typeface="Arial Unicode MS" pitchFamily="34" charset="-128"/>
                  <a:ea typeface="Arial Unicode MS" pitchFamily="34" charset="-128"/>
                  <a:cs typeface="Arial Unicode MS" pitchFamily="34" charset="-128"/>
                </a:rPr>
                <a:t>Asita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Asita-Dhanvā</a:t>
              </a:r>
              <a:r>
                <a:rPr lang="en-US" sz="1200" dirty="0" smtClean="0">
                  <a:latin typeface="Arial Unicode MS" pitchFamily="34" charset="-128"/>
                  <a:ea typeface="Arial Unicode MS" pitchFamily="34" charset="-128"/>
                  <a:cs typeface="Arial Unicode MS" pitchFamily="34" charset="-128"/>
                </a:rPr>
                <a:t> in </a:t>
              </a:r>
              <a:r>
                <a:rPr lang="en-US" sz="1200" i="1" dirty="0" err="1" smtClean="0">
                  <a:latin typeface="Arial Unicode MS" pitchFamily="34" charset="-128"/>
                  <a:ea typeface="Arial Unicode MS" pitchFamily="34" charset="-128"/>
                  <a:cs typeface="Arial Unicode MS" pitchFamily="34" charset="-128"/>
                </a:rPr>
                <a:t>Śatapatha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brāhmaņa</a:t>
              </a:r>
              <a:r>
                <a:rPr lang="en-US" sz="1200" dirty="0" smtClean="0">
                  <a:latin typeface="Arial Unicode MS" pitchFamily="34" charset="-128"/>
                  <a:ea typeface="Arial Unicode MS" pitchFamily="34" charset="-128"/>
                  <a:cs typeface="Arial Unicode MS" pitchFamily="34" charset="-128"/>
                </a:rPr>
                <a:t> 13/4/3/12 was an </a:t>
              </a:r>
              <a:r>
                <a:rPr lang="en-US" sz="1200" i="1" dirty="0" err="1" smtClean="0">
                  <a:latin typeface="Arial Unicode MS" pitchFamily="34" charset="-128"/>
                  <a:ea typeface="Arial Unicode MS" pitchFamily="34" charset="-128"/>
                  <a:cs typeface="Arial Unicode MS" pitchFamily="34" charset="-128"/>
                </a:rPr>
                <a:t>Asura</a:t>
              </a:r>
              <a:r>
                <a:rPr lang="en-US" sz="1200" dirty="0" smtClean="0">
                  <a:latin typeface="Arial Unicode MS" pitchFamily="34" charset="-128"/>
                  <a:ea typeface="Arial Unicode MS" pitchFamily="34" charset="-128"/>
                  <a:cs typeface="Arial Unicode MS" pitchFamily="34" charset="-128"/>
                </a:rPr>
                <a:t> king-not Dionysus but his predecessor), </a:t>
              </a:r>
              <a:r>
                <a:rPr lang="en-US" sz="1200" i="1" dirty="0" smtClean="0">
                  <a:latin typeface="Arial Unicode MS" pitchFamily="34" charset="-128"/>
                  <a:ea typeface="Arial Unicode MS" pitchFamily="34" charset="-128"/>
                  <a:cs typeface="Arial Unicode MS" pitchFamily="34" charset="-128"/>
                </a:rPr>
                <a:t>Gaya</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i="1" dirty="0" err="1" smtClean="0">
                  <a:latin typeface="Arial Unicode MS" pitchFamily="34" charset="-128"/>
                  <a:ea typeface="Arial Unicode MS" pitchFamily="34" charset="-128"/>
                  <a:cs typeface="Arial Unicode MS" pitchFamily="34" charset="-128"/>
                </a:rPr>
                <a:t>Anga-Bŗhadratha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Janamejaya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Sudhanvā</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Nŗga</a:t>
              </a:r>
              <a:r>
                <a:rPr lang="en-US" sz="1200" dirty="0" smtClean="0">
                  <a:latin typeface="Arial Unicode MS" pitchFamily="34" charset="-128"/>
                  <a:ea typeface="Arial Unicode MS" pitchFamily="34" charset="-128"/>
                  <a:cs typeface="Arial Unicode MS" pitchFamily="34" charset="-128"/>
                </a:rPr>
                <a:t>.   His 3 sons ruled different states, and main line continued at </a:t>
              </a:r>
            </a:p>
            <a:p>
              <a:pPr marL="228600" indent="-228600"/>
              <a:r>
                <a:rPr lang="en-US" sz="1200" i="1" dirty="0" err="1" smtClean="0">
                  <a:latin typeface="Arial Unicode MS" pitchFamily="34" charset="-128"/>
                  <a:ea typeface="Arial Unicode MS" pitchFamily="34" charset="-128"/>
                  <a:cs typeface="Arial Unicode MS" pitchFamily="34" charset="-128"/>
                </a:rPr>
                <a:t>Ayodhyā</a:t>
              </a:r>
              <a:r>
                <a:rPr lang="en-US" sz="1200" dirty="0" smtClean="0">
                  <a:latin typeface="Arial Unicode MS" pitchFamily="34" charset="-128"/>
                  <a:ea typeface="Arial Unicode MS" pitchFamily="34" charset="-128"/>
                  <a:cs typeface="Arial Unicode MS" pitchFamily="34" charset="-128"/>
                </a:rPr>
                <a:t>. (22) </a:t>
              </a:r>
              <a:r>
                <a:rPr lang="en-US" sz="1200" i="1" dirty="0" err="1" smtClean="0">
                  <a:latin typeface="Arial Unicode MS" pitchFamily="34" charset="-128"/>
                  <a:ea typeface="Arial Unicode MS" pitchFamily="34" charset="-128"/>
                  <a:cs typeface="Arial Unicode MS" pitchFamily="34" charset="-128"/>
                </a:rPr>
                <a:t>Purukutsa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(23) </a:t>
              </a:r>
              <a:r>
                <a:rPr lang="en-US" sz="1200" i="1" dirty="0" err="1" smtClean="0">
                  <a:latin typeface="Arial Unicode MS" pitchFamily="34" charset="-128"/>
                  <a:ea typeface="Arial Unicode MS" pitchFamily="34" charset="-128"/>
                  <a:cs typeface="Arial Unicode MS" pitchFamily="34" charset="-128"/>
                </a:rPr>
                <a:t>Trasadasyu</a:t>
              </a:r>
              <a:r>
                <a:rPr lang="en-US" sz="1200" dirty="0" smtClean="0">
                  <a:latin typeface="Arial Unicode MS" pitchFamily="34" charset="-128"/>
                  <a:ea typeface="Arial Unicode MS" pitchFamily="34" charset="-128"/>
                  <a:cs typeface="Arial Unicode MS" pitchFamily="34" charset="-128"/>
                </a:rPr>
                <a:t> (24) </a:t>
              </a:r>
              <a:r>
                <a:rPr lang="en-US" sz="1200" i="1" dirty="0" err="1" smtClean="0">
                  <a:latin typeface="Arial Unicode MS" pitchFamily="34" charset="-128"/>
                  <a:ea typeface="Arial Unicode MS" pitchFamily="34" charset="-128"/>
                  <a:cs typeface="Arial Unicode MS" pitchFamily="34" charset="-128"/>
                </a:rPr>
                <a:t>Sambhūta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(25) </a:t>
              </a:r>
              <a:r>
                <a:rPr lang="en-US" sz="1200" i="1" dirty="0" err="1" smtClean="0">
                  <a:latin typeface="Arial Unicode MS" pitchFamily="34" charset="-128"/>
                  <a:ea typeface="Arial Unicode MS" pitchFamily="34" charset="-128"/>
                  <a:cs typeface="Arial Unicode MS" pitchFamily="34" charset="-128"/>
                </a:rPr>
                <a:t>Anaraņya</a:t>
              </a:r>
              <a:r>
                <a:rPr lang="en-US" sz="1200" dirty="0" smtClean="0">
                  <a:latin typeface="Arial Unicode MS" pitchFamily="34" charset="-128"/>
                  <a:ea typeface="Arial Unicode MS" pitchFamily="34" charset="-128"/>
                  <a:cs typeface="Arial Unicode MS" pitchFamily="34" charset="-128"/>
                </a:rPr>
                <a:t> (26) </a:t>
              </a:r>
              <a:r>
                <a:rPr lang="en-US" sz="1200" i="1" dirty="0" err="1" smtClean="0">
                  <a:latin typeface="Arial Unicode MS" pitchFamily="34" charset="-128"/>
                  <a:ea typeface="Arial Unicode MS" pitchFamily="34" charset="-128"/>
                  <a:cs typeface="Arial Unicode MS" pitchFamily="34" charset="-128"/>
                </a:rPr>
                <a:t>Trasadaśva</a:t>
              </a:r>
              <a:r>
                <a:rPr lang="en-US" sz="1200" dirty="0" smtClean="0">
                  <a:latin typeface="Arial Unicode MS" pitchFamily="34" charset="-128"/>
                  <a:ea typeface="Arial Unicode MS" pitchFamily="34" charset="-128"/>
                  <a:cs typeface="Arial Unicode MS" pitchFamily="34" charset="-128"/>
                </a:rPr>
                <a:t>, (27) Haryaśva-2, </a:t>
              </a:r>
            </a:p>
            <a:p>
              <a:pPr marL="228600" indent="-228600"/>
              <a:r>
                <a:rPr lang="en-US" sz="1200" dirty="0" smtClean="0">
                  <a:latin typeface="Arial Unicode MS" pitchFamily="34" charset="-128"/>
                  <a:ea typeface="Arial Unicode MS" pitchFamily="34" charset="-128"/>
                  <a:cs typeface="Arial Unicode MS" pitchFamily="34" charset="-128"/>
                </a:rPr>
                <a:t>(28) </a:t>
              </a:r>
              <a:r>
                <a:rPr lang="en-US" sz="1200" i="1" dirty="0" err="1" smtClean="0">
                  <a:latin typeface="Arial Unicode MS" pitchFamily="34" charset="-128"/>
                  <a:ea typeface="Arial Unicode MS" pitchFamily="34" charset="-128"/>
                  <a:cs typeface="Arial Unicode MS" pitchFamily="34" charset="-128"/>
                </a:rPr>
                <a:t>Vasumāna</a:t>
              </a:r>
              <a:r>
                <a:rPr lang="en-US" sz="1200" dirty="0" smtClean="0">
                  <a:latin typeface="Arial Unicode MS" pitchFamily="34" charset="-128"/>
                  <a:ea typeface="Arial Unicode MS" pitchFamily="34" charset="-128"/>
                  <a:cs typeface="Arial Unicode MS" pitchFamily="34" charset="-128"/>
                </a:rPr>
                <a:t>, (29) </a:t>
              </a:r>
              <a:r>
                <a:rPr lang="en-US" sz="1200" i="1" dirty="0" err="1" smtClean="0">
                  <a:latin typeface="Arial Unicode MS" pitchFamily="34" charset="-128"/>
                  <a:ea typeface="Arial Unicode MS" pitchFamily="34" charset="-128"/>
                  <a:cs typeface="Arial Unicode MS" pitchFamily="34" charset="-128"/>
                </a:rPr>
                <a:t>Tridhanvā</a:t>
              </a:r>
              <a:r>
                <a:rPr lang="en-US" sz="1200" dirty="0" smtClean="0">
                  <a:latin typeface="Arial Unicode MS" pitchFamily="34" charset="-128"/>
                  <a:ea typeface="Arial Unicode MS" pitchFamily="34" charset="-128"/>
                  <a:cs typeface="Arial Unicode MS" pitchFamily="34" charset="-128"/>
                </a:rPr>
                <a:t>, (30) </a:t>
              </a:r>
              <a:r>
                <a:rPr lang="en-US" sz="1200" i="1" dirty="0" err="1" smtClean="0">
                  <a:latin typeface="Arial Unicode MS" pitchFamily="34" charset="-128"/>
                  <a:ea typeface="Arial Unicode MS" pitchFamily="34" charset="-128"/>
                  <a:cs typeface="Arial Unicode MS" pitchFamily="34" charset="-128"/>
                </a:rPr>
                <a:t>Tryāruņa</a:t>
              </a:r>
              <a:r>
                <a:rPr lang="en-US" sz="1200" dirty="0" smtClean="0">
                  <a:latin typeface="Arial Unicode MS" pitchFamily="34" charset="-128"/>
                  <a:ea typeface="Arial Unicode MS" pitchFamily="34" charset="-128"/>
                  <a:cs typeface="Arial Unicode MS" pitchFamily="34" charset="-128"/>
                </a:rPr>
                <a:t>, (31) </a:t>
              </a:r>
              <a:r>
                <a:rPr lang="en-US" sz="1200" i="1" dirty="0" err="1" smtClean="0">
                  <a:latin typeface="Arial Unicode MS" pitchFamily="34" charset="-128"/>
                  <a:ea typeface="Arial Unicode MS" pitchFamily="34" charset="-128"/>
                  <a:cs typeface="Arial Unicode MS" pitchFamily="34" charset="-128"/>
                </a:rPr>
                <a:t>Satyavrata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or </a:t>
              </a:r>
              <a:r>
                <a:rPr lang="en-US" sz="1200" i="1" dirty="0" err="1" smtClean="0">
                  <a:latin typeface="Arial Unicode MS" pitchFamily="34" charset="-128"/>
                  <a:ea typeface="Arial Unicode MS" pitchFamily="34" charset="-128"/>
                  <a:cs typeface="Arial Unicode MS" pitchFamily="34" charset="-128"/>
                </a:rPr>
                <a:t>Triśanku</a:t>
              </a:r>
              <a:r>
                <a:rPr lang="en-US" sz="1200" dirty="0" smtClean="0">
                  <a:latin typeface="Arial Unicode MS" pitchFamily="34" charset="-128"/>
                  <a:ea typeface="Arial Unicode MS" pitchFamily="34" charset="-128"/>
                  <a:cs typeface="Arial Unicode MS" pitchFamily="34" charset="-128"/>
                </a:rPr>
                <a:t>-He was being set by </a:t>
              </a:r>
              <a:r>
                <a:rPr lang="en-US" sz="1200" i="1" dirty="0" err="1" smtClean="0">
                  <a:latin typeface="Arial Unicode MS" pitchFamily="34" charset="-128"/>
                  <a:ea typeface="Arial Unicode MS" pitchFamily="34" charset="-128"/>
                  <a:cs typeface="Arial Unicode MS" pitchFamily="34" charset="-128"/>
                </a:rPr>
                <a:t>yajña</a:t>
              </a:r>
              <a:r>
                <a:rPr lang="en-US" sz="1200" dirty="0" smtClean="0">
                  <a:latin typeface="Arial Unicode MS" pitchFamily="34" charset="-128"/>
                  <a:ea typeface="Arial Unicode MS" pitchFamily="34" charset="-128"/>
                  <a:cs typeface="Arial Unicode MS" pitchFamily="34" charset="-128"/>
                </a:rPr>
                <a:t> of </a:t>
              </a:r>
              <a:r>
                <a:rPr lang="en-US" sz="1200" i="1" dirty="0" err="1" smtClean="0">
                  <a:latin typeface="Arial Unicode MS" pitchFamily="34" charset="-128"/>
                  <a:ea typeface="Arial Unicode MS" pitchFamily="34" charset="-128"/>
                  <a:cs typeface="Arial Unicode MS" pitchFamily="34" charset="-128"/>
                </a:rPr>
                <a:t>Viśvāmitra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to </a:t>
              </a:r>
              <a:r>
                <a:rPr lang="en-US" sz="1200" i="1" dirty="0" err="1" smtClean="0">
                  <a:latin typeface="Arial Unicode MS" pitchFamily="34" charset="-128"/>
                  <a:ea typeface="Arial Unicode MS" pitchFamily="34" charset="-128"/>
                  <a:cs typeface="Arial Unicode MS" pitchFamily="34" charset="-128"/>
                </a:rPr>
                <a:t>Svarga</a:t>
              </a:r>
              <a:r>
                <a:rPr lang="en-US" sz="1200" dirty="0" smtClean="0">
                  <a:latin typeface="Arial Unicode MS" pitchFamily="34" charset="-128"/>
                  <a:ea typeface="Arial Unicode MS" pitchFamily="34" charset="-128"/>
                  <a:cs typeface="Arial Unicode MS" pitchFamily="34" charset="-128"/>
                </a:rPr>
                <a:t>, but was  stopped midway by </a:t>
              </a:r>
              <a:r>
                <a:rPr lang="en-US" sz="1200" i="1" dirty="0" err="1" smtClean="0">
                  <a:latin typeface="Arial Unicode MS" pitchFamily="34" charset="-128"/>
                  <a:ea typeface="Arial Unicode MS" pitchFamily="34" charset="-128"/>
                  <a:cs typeface="Arial Unicode MS" pitchFamily="34" charset="-128"/>
                </a:rPr>
                <a:t>Indra</a:t>
              </a:r>
              <a:r>
                <a:rPr lang="en-US" sz="1200" dirty="0" smtClean="0">
                  <a:latin typeface="Arial Unicode MS" pitchFamily="34" charset="-128"/>
                  <a:ea typeface="Arial Unicode MS" pitchFamily="34" charset="-128"/>
                  <a:cs typeface="Arial Unicode MS" pitchFamily="34" charset="-128"/>
                </a:rPr>
                <a:t>. (32) </a:t>
              </a:r>
              <a:r>
                <a:rPr lang="en-US" sz="1200" i="1" dirty="0" err="1" smtClean="0">
                  <a:latin typeface="Arial Unicode MS" pitchFamily="34" charset="-128"/>
                  <a:ea typeface="Arial Unicode MS" pitchFamily="34" charset="-128"/>
                  <a:cs typeface="Arial Unicode MS" pitchFamily="34" charset="-128"/>
                </a:rPr>
                <a:t>Hariśchandra</a:t>
              </a:r>
              <a:r>
                <a:rPr lang="en-US" sz="1200" dirty="0" smtClean="0">
                  <a:latin typeface="Arial Unicode MS" pitchFamily="34" charset="-128"/>
                  <a:ea typeface="Arial Unicode MS" pitchFamily="34" charset="-128"/>
                  <a:cs typeface="Arial Unicode MS" pitchFamily="34" charset="-128"/>
                </a:rPr>
                <a:t>-He donated entire kingdom to</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Viśvāmitra</a:t>
              </a:r>
              <a:r>
                <a:rPr lang="en-US" sz="1200" dirty="0" smtClean="0">
                  <a:latin typeface="Arial Unicode MS" pitchFamily="34" charset="-128"/>
                  <a:ea typeface="Arial Unicode MS" pitchFamily="34" charset="-128"/>
                  <a:cs typeface="Arial Unicode MS" pitchFamily="34" charset="-128"/>
                </a:rPr>
                <a:t> and </a:t>
              </a:r>
            </a:p>
            <a:p>
              <a:pPr marL="228600" indent="-228600"/>
              <a:r>
                <a:rPr lang="en-US" sz="1200" dirty="0" smtClean="0">
                  <a:latin typeface="Arial Unicode MS" pitchFamily="34" charset="-128"/>
                  <a:ea typeface="Arial Unicode MS" pitchFamily="34" charset="-128"/>
                  <a:cs typeface="Arial Unicode MS" pitchFamily="34" charset="-128"/>
                </a:rPr>
                <a:t>worked as </a:t>
              </a:r>
              <a:r>
                <a:rPr lang="en-US" sz="1200" i="1" dirty="0" err="1" smtClean="0">
                  <a:latin typeface="Arial Unicode MS" pitchFamily="34" charset="-128"/>
                  <a:ea typeface="Arial Unicode MS" pitchFamily="34" charset="-128"/>
                  <a:cs typeface="Arial Unicode MS" pitchFamily="34" charset="-128"/>
                </a:rPr>
                <a:t>chāņɖāla</a:t>
              </a:r>
              <a:r>
                <a:rPr lang="en-US" sz="1200" dirty="0" smtClean="0">
                  <a:latin typeface="Arial Unicode MS" pitchFamily="34" charset="-128"/>
                  <a:ea typeface="Arial Unicode MS" pitchFamily="34" charset="-128"/>
                  <a:cs typeface="Arial Unicode MS" pitchFamily="34" charset="-128"/>
                </a:rPr>
                <a:t> at </a:t>
              </a:r>
              <a:r>
                <a:rPr lang="en-US" sz="1200" i="1" dirty="0" err="1" smtClean="0">
                  <a:latin typeface="Arial Unicode MS" pitchFamily="34" charset="-128"/>
                  <a:ea typeface="Arial Unicode MS" pitchFamily="34" charset="-128"/>
                  <a:cs typeface="Arial Unicode MS" pitchFamily="34" charset="-128"/>
                </a:rPr>
                <a:t>Kāśī</a:t>
              </a:r>
              <a:r>
                <a:rPr lang="en-US" sz="1200" dirty="0" smtClean="0">
                  <a:latin typeface="Arial Unicode MS" pitchFamily="34" charset="-128"/>
                  <a:ea typeface="Arial Unicode MS" pitchFamily="34" charset="-128"/>
                  <a:cs typeface="Arial Unicode MS" pitchFamily="34" charset="-128"/>
                </a:rPr>
                <a:t>. (33) </a:t>
              </a:r>
              <a:r>
                <a:rPr lang="en-US" sz="1200" i="1" dirty="0" err="1" smtClean="0">
                  <a:latin typeface="Arial Unicode MS" pitchFamily="34" charset="-128"/>
                  <a:ea typeface="Arial Unicode MS" pitchFamily="34" charset="-128"/>
                  <a:cs typeface="Arial Unicode MS" pitchFamily="34" charset="-128"/>
                </a:rPr>
                <a:t>Rohitāśva</a:t>
              </a:r>
              <a:r>
                <a:rPr lang="en-US" sz="1200" dirty="0" smtClean="0">
                  <a:latin typeface="Arial Unicode MS" pitchFamily="34" charset="-128"/>
                  <a:ea typeface="Arial Unicode MS" pitchFamily="34" charset="-128"/>
                  <a:cs typeface="Arial Unicode MS" pitchFamily="34" charset="-128"/>
                </a:rPr>
                <a:t>, (34)</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Harita</a:t>
              </a:r>
              <a:r>
                <a:rPr lang="en-US" sz="1200" dirty="0" smtClean="0">
                  <a:latin typeface="Arial Unicode MS" pitchFamily="34" charset="-128"/>
                  <a:ea typeface="Arial Unicode MS" pitchFamily="34" charset="-128"/>
                  <a:cs typeface="Arial Unicode MS" pitchFamily="34" charset="-128"/>
                </a:rPr>
                <a:t>, (35) </a:t>
              </a:r>
              <a:r>
                <a:rPr lang="en-US" sz="1200" i="1" dirty="0" err="1" smtClean="0">
                  <a:latin typeface="Arial Unicode MS" pitchFamily="34" charset="-128"/>
                  <a:ea typeface="Arial Unicode MS" pitchFamily="34" charset="-128"/>
                  <a:cs typeface="Arial Unicode MS" pitchFamily="34" charset="-128"/>
                </a:rPr>
                <a:t>Chañchu</a:t>
              </a:r>
              <a:r>
                <a:rPr lang="en-US" sz="1200" dirty="0" smtClean="0">
                  <a:latin typeface="Arial Unicode MS" pitchFamily="34" charset="-128"/>
                  <a:ea typeface="Arial Unicode MS" pitchFamily="34" charset="-128"/>
                  <a:cs typeface="Arial Unicode MS" pitchFamily="34" charset="-128"/>
                </a:rPr>
                <a:t>, (36) </a:t>
              </a:r>
              <a:r>
                <a:rPr lang="en-US" sz="1200" i="1" dirty="0" err="1" smtClean="0">
                  <a:latin typeface="Arial Unicode MS" pitchFamily="34" charset="-128"/>
                  <a:ea typeface="Arial Unicode MS" pitchFamily="34" charset="-128"/>
                  <a:cs typeface="Arial Unicode MS" pitchFamily="34" charset="-128"/>
                </a:rPr>
                <a:t>Vijaya</a:t>
              </a:r>
              <a:r>
                <a:rPr lang="en-US" sz="1200" dirty="0" smtClean="0">
                  <a:latin typeface="Arial Unicode MS" pitchFamily="34" charset="-128"/>
                  <a:ea typeface="Arial Unicode MS" pitchFamily="34" charset="-128"/>
                  <a:cs typeface="Arial Unicode MS" pitchFamily="34" charset="-128"/>
                </a:rPr>
                <a:t>, (37) </a:t>
              </a:r>
              <a:r>
                <a:rPr lang="en-US" sz="1200" i="1" dirty="0" err="1" smtClean="0">
                  <a:latin typeface="Arial Unicode MS" pitchFamily="34" charset="-128"/>
                  <a:ea typeface="Arial Unicode MS" pitchFamily="34" charset="-128"/>
                  <a:cs typeface="Arial Unicode MS" pitchFamily="34" charset="-128"/>
                </a:rPr>
                <a:t>Ruruka</a:t>
              </a:r>
              <a:r>
                <a:rPr lang="en-US" sz="1200" dirty="0" smtClean="0">
                  <a:latin typeface="Arial Unicode MS" pitchFamily="34" charset="-128"/>
                  <a:ea typeface="Arial Unicode MS" pitchFamily="34" charset="-128"/>
                  <a:cs typeface="Arial Unicode MS" pitchFamily="34" charset="-128"/>
                </a:rPr>
                <a:t>, (38) </a:t>
              </a:r>
              <a:r>
                <a:rPr lang="en-US" sz="1200" i="1" dirty="0" err="1" smtClean="0">
                  <a:latin typeface="Arial Unicode MS" pitchFamily="34" charset="-128"/>
                  <a:ea typeface="Arial Unicode MS" pitchFamily="34" charset="-128"/>
                  <a:cs typeface="Arial Unicode MS" pitchFamily="34" charset="-128"/>
                </a:rPr>
                <a:t>Vŗka</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(39) </a:t>
              </a:r>
              <a:r>
                <a:rPr lang="en-US" sz="1200" i="1" dirty="0" err="1" smtClean="0">
                  <a:latin typeface="Arial Unicode MS" pitchFamily="34" charset="-128"/>
                  <a:ea typeface="Arial Unicode MS" pitchFamily="34" charset="-128"/>
                  <a:cs typeface="Arial Unicode MS" pitchFamily="34" charset="-128"/>
                </a:rPr>
                <a:t>Bāhu</a:t>
              </a:r>
              <a:r>
                <a:rPr lang="en-US" sz="1200" dirty="0" smtClean="0">
                  <a:latin typeface="Arial Unicode MS" pitchFamily="34" charset="-128"/>
                  <a:ea typeface="Arial Unicode MS" pitchFamily="34" charset="-128"/>
                  <a:cs typeface="Arial Unicode MS" pitchFamily="34" charset="-128"/>
                </a:rPr>
                <a:t>-He was defeated and killed in combined attack of </a:t>
              </a:r>
              <a:r>
                <a:rPr lang="en-US" sz="1200" i="1" dirty="0" err="1" smtClean="0">
                  <a:latin typeface="Arial Unicode MS" pitchFamily="34" charset="-128"/>
                  <a:ea typeface="Arial Unicode MS" pitchFamily="34" charset="-128"/>
                  <a:cs typeface="Arial Unicode MS" pitchFamily="34" charset="-128"/>
                </a:rPr>
                <a:t>Yavana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Kāmboja</a:t>
              </a:r>
              <a:r>
                <a:rPr lang="en-US" sz="1200" dirty="0" smtClean="0">
                  <a:latin typeface="Arial Unicode MS" pitchFamily="34" charset="-128"/>
                  <a:ea typeface="Arial Unicode MS" pitchFamily="34" charset="-128"/>
                  <a:cs typeface="Arial Unicode MS" pitchFamily="34" charset="-128"/>
                </a:rPr>
                <a:t>, etc in 6,777 BC. </a:t>
              </a:r>
            </a:p>
            <a:p>
              <a:pPr marL="228600" indent="-228600"/>
              <a:r>
                <a:rPr lang="en-US" sz="1200" dirty="0" smtClean="0">
                  <a:latin typeface="Arial Unicode MS" pitchFamily="34" charset="-128"/>
                  <a:ea typeface="Arial Unicode MS" pitchFamily="34" charset="-128"/>
                  <a:cs typeface="Arial Unicode MS" pitchFamily="34" charset="-128"/>
                </a:rPr>
                <a:t>(40) </a:t>
              </a:r>
              <a:r>
                <a:rPr lang="en-US" sz="1200" i="1" dirty="0" err="1" smtClean="0">
                  <a:latin typeface="Arial Unicode MS" pitchFamily="34" charset="-128"/>
                  <a:ea typeface="Arial Unicode MS" pitchFamily="34" charset="-128"/>
                  <a:cs typeface="Arial Unicode MS" pitchFamily="34" charset="-128"/>
                </a:rPr>
                <a:t>Sagara</a:t>
              </a:r>
              <a:r>
                <a:rPr lang="en-US" sz="1200" dirty="0" smtClean="0">
                  <a:latin typeface="Arial Unicode MS" pitchFamily="34" charset="-128"/>
                  <a:ea typeface="Arial Unicode MS" pitchFamily="34" charset="-128"/>
                  <a:cs typeface="Arial Unicode MS" pitchFamily="34" charset="-128"/>
                </a:rPr>
                <a:t>-He took back the whole empire and spread influence over seas due to which they were called </a:t>
              </a:r>
              <a:r>
                <a:rPr lang="en-US" sz="1200" i="1" dirty="0" err="1" smtClean="0">
                  <a:latin typeface="Arial Unicode MS" pitchFamily="34" charset="-128"/>
                  <a:ea typeface="Arial Unicode MS" pitchFamily="34" charset="-128"/>
                  <a:cs typeface="Arial Unicode MS" pitchFamily="34" charset="-128"/>
                </a:rPr>
                <a:t>sāgara</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He punished Persians by making their beard goat-shaped and expelled </a:t>
              </a:r>
              <a:r>
                <a:rPr lang="en-US" sz="1200" i="1" dirty="0" err="1" smtClean="0">
                  <a:latin typeface="Arial Unicode MS" pitchFamily="34" charset="-128"/>
                  <a:ea typeface="Arial Unicode MS" pitchFamily="34" charset="-128"/>
                  <a:cs typeface="Arial Unicode MS" pitchFamily="34" charset="-128"/>
                </a:rPr>
                <a:t>Yavanas</a:t>
              </a:r>
              <a:r>
                <a:rPr lang="en-US" sz="1200" dirty="0" smtClean="0">
                  <a:latin typeface="Arial Unicode MS" pitchFamily="34" charset="-128"/>
                  <a:ea typeface="Arial Unicode MS" pitchFamily="34" charset="-128"/>
                  <a:cs typeface="Arial Unicode MS" pitchFamily="34" charset="-128"/>
                </a:rPr>
                <a:t> from Arab when the settled in </a:t>
              </a:r>
            </a:p>
            <a:p>
              <a:pPr marL="228600" indent="-228600"/>
              <a:r>
                <a:rPr lang="en-US" sz="1200" dirty="0" smtClean="0">
                  <a:latin typeface="Arial Unicode MS" pitchFamily="34" charset="-128"/>
                  <a:ea typeface="Arial Unicode MS" pitchFamily="34" charset="-128"/>
                  <a:cs typeface="Arial Unicode MS" pitchFamily="34" charset="-128"/>
                </a:rPr>
                <a:t>Greece which was called Ionia (Herodotus). His 60,000 sons were burnt by sage </a:t>
              </a:r>
              <a:r>
                <a:rPr lang="en-US" sz="1200" i="1" dirty="0" err="1" smtClean="0">
                  <a:latin typeface="Arial Unicode MS" pitchFamily="34" charset="-128"/>
                  <a:ea typeface="Arial Unicode MS" pitchFamily="34" charset="-128"/>
                  <a:cs typeface="Arial Unicode MS" pitchFamily="34" charset="-128"/>
                </a:rPr>
                <a:t>Kapila</a:t>
              </a:r>
              <a:r>
                <a:rPr lang="en-US" sz="1200" dirty="0" smtClean="0">
                  <a:latin typeface="Arial Unicode MS" pitchFamily="34" charset="-128"/>
                  <a:ea typeface="Arial Unicode MS" pitchFamily="34" charset="-128"/>
                  <a:cs typeface="Arial Unicode MS" pitchFamily="34" charset="-128"/>
                </a:rPr>
                <a:t>, who might have been author </a:t>
              </a:r>
            </a:p>
            <a:p>
              <a:pPr marL="228600" indent="-228600"/>
              <a:r>
                <a:rPr lang="en-US" sz="1200" dirty="0" smtClean="0">
                  <a:latin typeface="Arial Unicode MS" pitchFamily="34" charset="-128"/>
                  <a:ea typeface="Arial Unicode MS" pitchFamily="34" charset="-128"/>
                  <a:cs typeface="Arial Unicode MS" pitchFamily="34" charset="-128"/>
                </a:rPr>
                <a:t>of </a:t>
              </a:r>
              <a:r>
                <a:rPr lang="en-US" sz="1200" i="1" dirty="0" err="1" smtClean="0">
                  <a:latin typeface="Arial Unicode MS" pitchFamily="34" charset="-128"/>
                  <a:ea typeface="Arial Unicode MS" pitchFamily="34" charset="-128"/>
                  <a:cs typeface="Arial Unicode MS" pitchFamily="34" charset="-128"/>
                </a:rPr>
                <a:t>Sānkhya-sūtras</a:t>
              </a:r>
              <a:r>
                <a:rPr lang="en-US" sz="1200" dirty="0" smtClean="0">
                  <a:latin typeface="Arial Unicode MS" pitchFamily="34" charset="-128"/>
                  <a:ea typeface="Arial Unicode MS" pitchFamily="34" charset="-128"/>
                  <a:cs typeface="Arial Unicode MS" pitchFamily="34" charset="-128"/>
                </a:rPr>
                <a:t>. In </a:t>
              </a:r>
              <a:r>
                <a:rPr lang="en-US" sz="1200" i="1" dirty="0" err="1" smtClean="0">
                  <a:latin typeface="Arial Unicode MS" pitchFamily="34" charset="-128"/>
                  <a:ea typeface="Arial Unicode MS" pitchFamily="34" charset="-128"/>
                  <a:cs typeface="Arial Unicode MS" pitchFamily="34" charset="-128"/>
                </a:rPr>
                <a:t>Gītā</a:t>
              </a:r>
              <a:r>
                <a:rPr lang="en-US" sz="1200" dirty="0" smtClean="0">
                  <a:latin typeface="Arial Unicode MS" pitchFamily="34" charset="-128"/>
                  <a:ea typeface="Arial Unicode MS" pitchFamily="34" charset="-128"/>
                  <a:cs typeface="Arial Unicode MS" pitchFamily="34" charset="-128"/>
                </a:rPr>
                <a:t>, he has been named as foremost </a:t>
              </a:r>
              <a:r>
                <a:rPr lang="en-US" sz="1200" i="1" dirty="0" err="1" smtClean="0">
                  <a:latin typeface="Arial Unicode MS" pitchFamily="34" charset="-128"/>
                  <a:ea typeface="Arial Unicode MS" pitchFamily="34" charset="-128"/>
                  <a:cs typeface="Arial Unicode MS" pitchFamily="34" charset="-128"/>
                </a:rPr>
                <a:t>Siddha</a:t>
              </a:r>
              <a:r>
                <a:rPr lang="en-US" sz="1200" dirty="0" smtClean="0">
                  <a:latin typeface="Arial Unicode MS" pitchFamily="34" charset="-128"/>
                  <a:ea typeface="Arial Unicode MS" pitchFamily="34" charset="-128"/>
                  <a:cs typeface="Arial Unicode MS" pitchFamily="34" charset="-128"/>
                </a:rPr>
                <a:t> and </a:t>
              </a:r>
              <a:r>
                <a:rPr lang="en-US" sz="1200" i="1" dirty="0" err="1" smtClean="0">
                  <a:latin typeface="Arial Unicode MS" pitchFamily="34" charset="-128"/>
                  <a:ea typeface="Arial Unicode MS" pitchFamily="34" charset="-128"/>
                  <a:cs typeface="Arial Unicode MS" pitchFamily="34" charset="-128"/>
                </a:rPr>
                <a:t>Sūrya-siddhānta</a:t>
              </a:r>
              <a:r>
                <a:rPr lang="en-US" sz="1200" dirty="0" smtClean="0">
                  <a:latin typeface="Arial Unicode MS" pitchFamily="34" charset="-128"/>
                  <a:ea typeface="Arial Unicode MS" pitchFamily="34" charset="-128"/>
                  <a:cs typeface="Arial Unicode MS" pitchFamily="34" charset="-128"/>
                </a:rPr>
                <a:t>, chapter 12 tells </a:t>
              </a:r>
            </a:p>
            <a:p>
              <a:pPr marL="228600" indent="-228600"/>
              <a:r>
                <a:rPr lang="en-US" sz="1200" i="1" dirty="0" err="1" smtClean="0">
                  <a:latin typeface="Arial Unicode MS" pitchFamily="34" charset="-128"/>
                  <a:ea typeface="Arial Unicode MS" pitchFamily="34" charset="-128"/>
                  <a:cs typeface="Arial Unicode MS" pitchFamily="34" charset="-128"/>
                </a:rPr>
                <a:t>Siddhapura</a:t>
              </a:r>
              <a:r>
                <a:rPr lang="en-US" sz="1200" dirty="0" smtClean="0">
                  <a:latin typeface="Arial Unicode MS" pitchFamily="34" charset="-128"/>
                  <a:ea typeface="Arial Unicode MS" pitchFamily="34" charset="-128"/>
                  <a:cs typeface="Arial Unicode MS" pitchFamily="34" charset="-128"/>
                </a:rPr>
                <a:t> at 180</a:t>
              </a:r>
              <a:r>
                <a:rPr lang="en-US" sz="1200" baseline="30000" dirty="0" smtClean="0">
                  <a:latin typeface="Arial Unicode MS" pitchFamily="34" charset="-128"/>
                  <a:ea typeface="Arial Unicode MS" pitchFamily="34" charset="-128"/>
                  <a:cs typeface="Arial Unicode MS" pitchFamily="34" charset="-128"/>
                </a:rPr>
                <a:t>0</a:t>
              </a:r>
              <a:r>
                <a:rPr lang="en-US" sz="1200" dirty="0" smtClean="0">
                  <a:latin typeface="Arial Unicode MS" pitchFamily="34" charset="-128"/>
                  <a:ea typeface="Arial Unicode MS" pitchFamily="34" charset="-128"/>
                  <a:cs typeface="Arial Unicode MS" pitchFamily="34" charset="-128"/>
                </a:rPr>
                <a:t> east of Ujjain, so many persons take his place at California (assumed to be </a:t>
              </a:r>
              <a:r>
                <a:rPr lang="en-US" sz="1200" i="1" dirty="0" err="1" smtClean="0">
                  <a:latin typeface="Arial Unicode MS" pitchFamily="34" charset="-128"/>
                  <a:ea typeface="Arial Unicode MS" pitchFamily="34" charset="-128"/>
                  <a:cs typeface="Arial Unicode MS" pitchFamily="34" charset="-128"/>
                </a:rPr>
                <a:t>Kapilāraņya</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(41) </a:t>
              </a:r>
              <a:r>
                <a:rPr lang="en-US" sz="1200" i="1" dirty="0" err="1" smtClean="0">
                  <a:latin typeface="Arial Unicode MS" pitchFamily="34" charset="-128"/>
                  <a:ea typeface="Arial Unicode MS" pitchFamily="34" charset="-128"/>
                  <a:cs typeface="Arial Unicode MS" pitchFamily="34" charset="-128"/>
                </a:rPr>
                <a:t>Asamañjasa</a:t>
              </a:r>
              <a:r>
                <a:rPr lang="en-US" sz="1200" dirty="0" smtClean="0">
                  <a:latin typeface="Arial Unicode MS" pitchFamily="34" charset="-128"/>
                  <a:ea typeface="Arial Unicode MS" pitchFamily="34" charset="-128"/>
                  <a:cs typeface="Arial Unicode MS" pitchFamily="34" charset="-128"/>
                </a:rPr>
                <a:t> was expelled. (42) </a:t>
              </a:r>
              <a:r>
                <a:rPr lang="en-US" sz="1200" i="1" dirty="0" err="1" smtClean="0">
                  <a:latin typeface="Arial Unicode MS" pitchFamily="34" charset="-128"/>
                  <a:ea typeface="Arial Unicode MS" pitchFamily="34" charset="-128"/>
                  <a:cs typeface="Arial Unicode MS" pitchFamily="34" charset="-128"/>
                </a:rPr>
                <a:t>Anśumāna</a:t>
              </a:r>
              <a:r>
                <a:rPr lang="en-US" sz="1200" dirty="0" smtClean="0">
                  <a:latin typeface="Arial Unicode MS" pitchFamily="34" charset="-128"/>
                  <a:ea typeface="Arial Unicode MS" pitchFamily="34" charset="-128"/>
                  <a:cs typeface="Arial Unicode MS" pitchFamily="34" charset="-128"/>
                </a:rPr>
                <a:t>-grandson of </a:t>
              </a:r>
              <a:r>
                <a:rPr lang="en-US" sz="1200" i="1" dirty="0" err="1" smtClean="0">
                  <a:latin typeface="Arial Unicode MS" pitchFamily="34" charset="-128"/>
                  <a:ea typeface="Arial Unicode MS" pitchFamily="34" charset="-128"/>
                  <a:cs typeface="Arial Unicode MS" pitchFamily="34" charset="-128"/>
                </a:rPr>
                <a:t>Sagara</a:t>
              </a:r>
              <a:r>
                <a:rPr lang="en-US" sz="1200" dirty="0" smtClean="0">
                  <a:latin typeface="Arial Unicode MS" pitchFamily="34" charset="-128"/>
                  <a:ea typeface="Arial Unicode MS" pitchFamily="34" charset="-128"/>
                  <a:cs typeface="Arial Unicode MS" pitchFamily="34" charset="-128"/>
                </a:rPr>
                <a:t> became king. (43) </a:t>
              </a:r>
              <a:r>
                <a:rPr lang="en-US" sz="1200" i="1" dirty="0" err="1" smtClean="0">
                  <a:latin typeface="Arial Unicode MS" pitchFamily="34" charset="-128"/>
                  <a:ea typeface="Arial Unicode MS" pitchFamily="34" charset="-128"/>
                  <a:cs typeface="Arial Unicode MS" pitchFamily="34" charset="-128"/>
                </a:rPr>
                <a:t>Dilīpa</a:t>
              </a:r>
              <a:r>
                <a:rPr lang="en-US" sz="1200" dirty="0" smtClean="0">
                  <a:latin typeface="Arial Unicode MS" pitchFamily="34" charset="-128"/>
                  <a:ea typeface="Arial Unicode MS" pitchFamily="34" charset="-128"/>
                  <a:cs typeface="Arial Unicode MS" pitchFamily="34" charset="-128"/>
                </a:rPr>
                <a:t>, (44) </a:t>
              </a:r>
              <a:r>
                <a:rPr lang="en-US" sz="1200" i="1" dirty="0" err="1" smtClean="0">
                  <a:latin typeface="Arial Unicode MS" pitchFamily="34" charset="-128"/>
                  <a:ea typeface="Arial Unicode MS" pitchFamily="34" charset="-128"/>
                  <a:cs typeface="Arial Unicode MS" pitchFamily="34" charset="-128"/>
                </a:rPr>
                <a:t>Bhagīratha</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succeeded in bringing </a:t>
              </a:r>
              <a:r>
                <a:rPr lang="en-US" sz="1200" i="1" dirty="0" err="1" smtClean="0">
                  <a:latin typeface="Arial Unicode MS" pitchFamily="34" charset="-128"/>
                  <a:ea typeface="Arial Unicode MS" pitchFamily="34" charset="-128"/>
                  <a:cs typeface="Arial Unicode MS" pitchFamily="34" charset="-128"/>
                </a:rPr>
                <a:t>Gangā</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from</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Himālaya</a:t>
              </a:r>
              <a:r>
                <a:rPr lang="en-US" sz="1200" dirty="0" smtClean="0">
                  <a:latin typeface="Arial Unicode MS" pitchFamily="34" charset="-128"/>
                  <a:ea typeface="Arial Unicode MS" pitchFamily="34" charset="-128"/>
                  <a:cs typeface="Arial Unicode MS" pitchFamily="34" charset="-128"/>
                </a:rPr>
                <a:t> which was called </a:t>
              </a:r>
              <a:r>
                <a:rPr lang="en-US" sz="1200" i="1" dirty="0" err="1" smtClean="0">
                  <a:latin typeface="Arial Unicode MS" pitchFamily="34" charset="-128"/>
                  <a:ea typeface="Arial Unicode MS" pitchFamily="34" charset="-128"/>
                  <a:cs typeface="Arial Unicode MS" pitchFamily="34" charset="-128"/>
                </a:rPr>
                <a:t>Bhāgīrathī</a:t>
              </a:r>
              <a:r>
                <a:rPr lang="en-US" sz="1200" dirty="0" smtClean="0">
                  <a:latin typeface="Arial Unicode MS" pitchFamily="34" charset="-128"/>
                  <a:ea typeface="Arial Unicode MS" pitchFamily="34" charset="-128"/>
                  <a:cs typeface="Arial Unicode MS" pitchFamily="34" charset="-128"/>
                </a:rPr>
                <a:t>. (45) </a:t>
              </a:r>
              <a:r>
                <a:rPr lang="en-US" sz="1200" i="1" dirty="0" err="1" smtClean="0">
                  <a:latin typeface="Arial Unicode MS" pitchFamily="34" charset="-128"/>
                  <a:ea typeface="Arial Unicode MS" pitchFamily="34" charset="-128"/>
                  <a:cs typeface="Arial Unicode MS" pitchFamily="34" charset="-128"/>
                </a:rPr>
                <a:t>Śruta</a:t>
              </a:r>
              <a:r>
                <a:rPr lang="en-US" sz="1200" dirty="0" smtClean="0">
                  <a:latin typeface="Arial Unicode MS" pitchFamily="34" charset="-128"/>
                  <a:ea typeface="Arial Unicode MS" pitchFamily="34" charset="-128"/>
                  <a:cs typeface="Arial Unicode MS" pitchFamily="34" charset="-128"/>
                </a:rPr>
                <a:t>, (46) </a:t>
              </a:r>
              <a:r>
                <a:rPr lang="en-US" sz="1200" i="1" dirty="0" err="1" smtClean="0">
                  <a:latin typeface="Arial Unicode MS" pitchFamily="34" charset="-128"/>
                  <a:ea typeface="Arial Unicode MS" pitchFamily="34" charset="-128"/>
                  <a:cs typeface="Arial Unicode MS" pitchFamily="34" charset="-128"/>
                </a:rPr>
                <a:t>Nābhāga</a:t>
              </a:r>
              <a:r>
                <a:rPr lang="en-US" sz="1200" dirty="0" smtClean="0">
                  <a:latin typeface="Arial Unicode MS" pitchFamily="34" charset="-128"/>
                  <a:ea typeface="Arial Unicode MS" pitchFamily="34" charset="-128"/>
                  <a:cs typeface="Arial Unicode MS" pitchFamily="34" charset="-128"/>
                </a:rPr>
                <a:t>-was a relation, </a:t>
              </a:r>
            </a:p>
            <a:p>
              <a:pPr marL="228600" indent="-228600"/>
              <a:r>
                <a:rPr lang="en-US" sz="1200" dirty="0" smtClean="0">
                  <a:latin typeface="Arial Unicode MS" pitchFamily="34" charset="-128"/>
                  <a:ea typeface="Arial Unicode MS" pitchFamily="34" charset="-128"/>
                  <a:cs typeface="Arial Unicode MS" pitchFamily="34" charset="-128"/>
                </a:rPr>
                <a:t>not son. (47) </a:t>
              </a:r>
              <a:r>
                <a:rPr lang="en-US" sz="1200" i="1" dirty="0" smtClean="0">
                  <a:latin typeface="Arial Unicode MS" pitchFamily="34" charset="-128"/>
                  <a:ea typeface="Arial Unicode MS" pitchFamily="34" charset="-128"/>
                  <a:cs typeface="Arial Unicode MS" pitchFamily="34" charset="-128"/>
                </a:rPr>
                <a:t>Ambarīşa</a:t>
              </a:r>
              <a:r>
                <a:rPr lang="en-US" sz="1200" dirty="0" smtClean="0">
                  <a:latin typeface="Arial Unicode MS" pitchFamily="34" charset="-128"/>
                  <a:ea typeface="Arial Unicode MS" pitchFamily="34" charset="-128"/>
                  <a:cs typeface="Arial Unicode MS" pitchFamily="34" charset="-128"/>
                </a:rPr>
                <a:t>-2, (48) </a:t>
              </a:r>
              <a:r>
                <a:rPr lang="en-US" sz="1200" i="1" dirty="0" err="1" smtClean="0">
                  <a:latin typeface="Arial Unicode MS" pitchFamily="34" charset="-128"/>
                  <a:ea typeface="Arial Unicode MS" pitchFamily="34" charset="-128"/>
                  <a:cs typeface="Arial Unicode MS" pitchFamily="34" charset="-128"/>
                </a:rPr>
                <a:t>Sindhu</a:t>
              </a:r>
              <a:r>
                <a:rPr lang="en-US" sz="1200" dirty="0" smtClean="0">
                  <a:latin typeface="Arial Unicode MS" pitchFamily="34" charset="-128"/>
                  <a:ea typeface="Arial Unicode MS" pitchFamily="34" charset="-128"/>
                  <a:cs typeface="Arial Unicode MS" pitchFamily="34" charset="-128"/>
                </a:rPr>
                <a:t>, (49) </a:t>
              </a:r>
              <a:r>
                <a:rPr lang="en-US" sz="1200" i="1" dirty="0" err="1" smtClean="0">
                  <a:latin typeface="Arial Unicode MS" pitchFamily="34" charset="-128"/>
                  <a:ea typeface="Arial Unicode MS" pitchFamily="34" charset="-128"/>
                  <a:cs typeface="Arial Unicode MS" pitchFamily="34" charset="-128"/>
                </a:rPr>
                <a:t>Ayutāyu</a:t>
              </a:r>
              <a:r>
                <a:rPr lang="en-US" sz="1200" dirty="0" smtClean="0">
                  <a:latin typeface="Arial Unicode MS" pitchFamily="34" charset="-128"/>
                  <a:ea typeface="Arial Unicode MS" pitchFamily="34" charset="-128"/>
                  <a:cs typeface="Arial Unicode MS" pitchFamily="34" charset="-128"/>
                </a:rPr>
                <a:t>, (50) </a:t>
              </a:r>
              <a:r>
                <a:rPr lang="en-US" sz="1200" i="1" dirty="0" err="1" smtClean="0">
                  <a:latin typeface="Arial Unicode MS" pitchFamily="34" charset="-128"/>
                  <a:ea typeface="Arial Unicode MS" pitchFamily="34" charset="-128"/>
                  <a:cs typeface="Arial Unicode MS" pitchFamily="34" charset="-128"/>
                </a:rPr>
                <a:t>Ŗtuparņa</a:t>
              </a:r>
              <a:r>
                <a:rPr lang="en-US" sz="1200" dirty="0" smtClean="0">
                  <a:latin typeface="Arial Unicode MS" pitchFamily="34" charset="-128"/>
                  <a:ea typeface="Arial Unicode MS" pitchFamily="34" charset="-128"/>
                  <a:cs typeface="Arial Unicode MS" pitchFamily="34" charset="-128"/>
                </a:rPr>
                <a:t>, (51) </a:t>
              </a:r>
              <a:r>
                <a:rPr lang="en-US" sz="1200" i="1" dirty="0" err="1" smtClean="0">
                  <a:latin typeface="Arial Unicode MS" pitchFamily="34" charset="-128"/>
                  <a:ea typeface="Arial Unicode MS" pitchFamily="34" charset="-128"/>
                  <a:cs typeface="Arial Unicode MS" pitchFamily="34" charset="-128"/>
                </a:rPr>
                <a:t>Sarvakāma</a:t>
              </a:r>
              <a:r>
                <a:rPr lang="en-US" sz="1200" dirty="0" smtClean="0">
                  <a:latin typeface="Arial Unicode MS" pitchFamily="34" charset="-128"/>
                  <a:ea typeface="Arial Unicode MS" pitchFamily="34" charset="-128"/>
                  <a:cs typeface="Arial Unicode MS" pitchFamily="34" charset="-128"/>
                </a:rPr>
                <a:t>, (52) </a:t>
              </a:r>
              <a:r>
                <a:rPr lang="en-US" sz="1200" i="1" dirty="0" err="1" smtClean="0">
                  <a:latin typeface="Arial Unicode MS" pitchFamily="34" charset="-128"/>
                  <a:ea typeface="Arial Unicode MS" pitchFamily="34" charset="-128"/>
                  <a:cs typeface="Arial Unicode MS" pitchFamily="34" charset="-128"/>
                </a:rPr>
                <a:t>Sudāsa</a:t>
              </a:r>
              <a:r>
                <a:rPr lang="en-US" sz="1200" dirty="0" smtClean="0">
                  <a:latin typeface="Arial Unicode MS" pitchFamily="34" charset="-128"/>
                  <a:ea typeface="Arial Unicode MS" pitchFamily="34" charset="-128"/>
                  <a:cs typeface="Arial Unicode MS" pitchFamily="34" charset="-128"/>
                </a:rPr>
                <a:t>, (53) </a:t>
              </a:r>
              <a:r>
                <a:rPr lang="en-US" sz="1200" i="1" dirty="0" err="1" smtClean="0">
                  <a:latin typeface="Arial Unicode MS" pitchFamily="34" charset="-128"/>
                  <a:ea typeface="Arial Unicode MS" pitchFamily="34" charset="-128"/>
                  <a:cs typeface="Arial Unicode MS" pitchFamily="34" charset="-128"/>
                </a:rPr>
                <a:t>Kalmāşa</a:t>
              </a:r>
              <a:r>
                <a:rPr lang="en-US" sz="1200" dirty="0" smtClean="0">
                  <a:latin typeface="Arial Unicode MS" pitchFamily="34" charset="-128"/>
                  <a:ea typeface="Arial Unicode MS" pitchFamily="34" charset="-128"/>
                  <a:cs typeface="Arial Unicode MS" pitchFamily="34" charset="-128"/>
                </a:rPr>
                <a:t>-</a:t>
              </a:r>
            </a:p>
            <a:p>
              <a:pPr marL="228600" indent="-228600"/>
              <a:r>
                <a:rPr lang="en-US" sz="1200" i="1" dirty="0" err="1" smtClean="0">
                  <a:latin typeface="Arial Unicode MS" pitchFamily="34" charset="-128"/>
                  <a:ea typeface="Arial Unicode MS" pitchFamily="34" charset="-128"/>
                  <a:cs typeface="Arial Unicode MS" pitchFamily="34" charset="-128"/>
                </a:rPr>
                <a:t>pāda</a:t>
              </a:r>
              <a:r>
                <a:rPr lang="en-US" sz="1200" dirty="0" smtClean="0">
                  <a:latin typeface="Arial Unicode MS" pitchFamily="34" charset="-128"/>
                  <a:ea typeface="Arial Unicode MS" pitchFamily="34" charset="-128"/>
                  <a:cs typeface="Arial Unicode MS" pitchFamily="34" charset="-128"/>
                </a:rPr>
                <a:t> (His feet became black due to curse of</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Śakti</a:t>
              </a:r>
              <a:r>
                <a:rPr lang="en-US" sz="1200" dirty="0" smtClean="0">
                  <a:latin typeface="Arial Unicode MS" pitchFamily="34" charset="-128"/>
                  <a:ea typeface="Arial Unicode MS" pitchFamily="34" charset="-128"/>
                  <a:cs typeface="Arial Unicode MS" pitchFamily="34" charset="-128"/>
                </a:rPr>
                <a:t>, son of </a:t>
              </a:r>
              <a:r>
                <a:rPr lang="en-US" sz="1200" i="1" dirty="0" err="1" smtClean="0">
                  <a:latin typeface="Arial Unicode MS" pitchFamily="34" charset="-128"/>
                  <a:ea typeface="Arial Unicode MS" pitchFamily="34" charset="-128"/>
                  <a:cs typeface="Arial Unicode MS" pitchFamily="34" charset="-128"/>
                </a:rPr>
                <a:t>Vasişţha</a:t>
              </a:r>
              <a:r>
                <a:rPr lang="en-US" sz="1200" dirty="0" smtClean="0">
                  <a:latin typeface="Arial Unicode MS" pitchFamily="34" charset="-128"/>
                  <a:ea typeface="Arial Unicode MS" pitchFamily="34" charset="-128"/>
                  <a:cs typeface="Arial Unicode MS" pitchFamily="34" charset="-128"/>
                </a:rPr>
                <a:t>), (54) </a:t>
              </a:r>
              <a:r>
                <a:rPr lang="en-US" sz="1200" i="1" dirty="0" err="1" smtClean="0">
                  <a:latin typeface="Arial Unicode MS" pitchFamily="34" charset="-128"/>
                  <a:ea typeface="Arial Unicode MS" pitchFamily="34" charset="-128"/>
                  <a:cs typeface="Arial Unicode MS" pitchFamily="34" charset="-128"/>
                </a:rPr>
                <a:t>Aśmaka</a:t>
              </a:r>
              <a:r>
                <a:rPr lang="en-US" sz="1200" dirty="0" smtClean="0">
                  <a:latin typeface="Arial Unicode MS" pitchFamily="34" charset="-128"/>
                  <a:ea typeface="Arial Unicode MS" pitchFamily="34" charset="-128"/>
                  <a:cs typeface="Arial Unicode MS" pitchFamily="34" charset="-128"/>
                </a:rPr>
                <a:t>, (55) </a:t>
              </a:r>
              <a:r>
                <a:rPr lang="en-US" sz="1200" i="1" dirty="0" err="1" smtClean="0">
                  <a:latin typeface="Arial Unicode MS" pitchFamily="34" charset="-128"/>
                  <a:ea typeface="Arial Unicode MS" pitchFamily="34" charset="-128"/>
                  <a:cs typeface="Arial Unicode MS" pitchFamily="34" charset="-128"/>
                </a:rPr>
                <a:t>Urukāma</a:t>
              </a:r>
              <a:r>
                <a:rPr lang="en-US" sz="1200" dirty="0" smtClean="0">
                  <a:latin typeface="Arial Unicode MS" pitchFamily="34" charset="-128"/>
                  <a:ea typeface="Arial Unicode MS" pitchFamily="34" charset="-128"/>
                  <a:cs typeface="Arial Unicode MS" pitchFamily="34" charset="-128"/>
                </a:rPr>
                <a:t>, (56) </a:t>
              </a:r>
              <a:r>
                <a:rPr lang="en-US" sz="1200" i="1" dirty="0" err="1" smtClean="0">
                  <a:latin typeface="Arial Unicode MS" pitchFamily="34" charset="-128"/>
                  <a:ea typeface="Arial Unicode MS" pitchFamily="34" charset="-128"/>
                  <a:cs typeface="Arial Unicode MS" pitchFamily="34" charset="-128"/>
                </a:rPr>
                <a:t>Mūlaka</a:t>
              </a:r>
              <a:r>
                <a:rPr lang="en-US" sz="1200" dirty="0" smtClean="0">
                  <a:latin typeface="Arial Unicode MS" pitchFamily="34" charset="-128"/>
                  <a:ea typeface="Arial Unicode MS" pitchFamily="34" charset="-128"/>
                  <a:cs typeface="Arial Unicode MS" pitchFamily="34" charset="-128"/>
                </a:rPr>
                <a:t>-He </a:t>
              </a:r>
            </a:p>
            <a:p>
              <a:pPr marL="228600" indent="-228600"/>
              <a:r>
                <a:rPr lang="en-US" sz="1200" dirty="0" smtClean="0">
                  <a:latin typeface="Arial Unicode MS" pitchFamily="34" charset="-128"/>
                  <a:ea typeface="Arial Unicode MS" pitchFamily="34" charset="-128"/>
                  <a:cs typeface="Arial Unicode MS" pitchFamily="34" charset="-128"/>
                </a:rPr>
                <a:t>was at time of </a:t>
              </a:r>
              <a:r>
                <a:rPr lang="en-US" sz="1200" i="1" dirty="0" err="1" smtClean="0">
                  <a:latin typeface="Arial Unicode MS" pitchFamily="34" charset="-128"/>
                  <a:ea typeface="Arial Unicode MS" pitchFamily="34" charset="-128"/>
                  <a:cs typeface="Arial Unicode MS" pitchFamily="34" charset="-128"/>
                </a:rPr>
                <a:t>Paraśurāma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and was hidden among women for saving him, so he was named </a:t>
              </a:r>
              <a:r>
                <a:rPr lang="en-US" sz="1200" i="1" dirty="0" err="1" smtClean="0">
                  <a:latin typeface="Arial Unicode MS" pitchFamily="34" charset="-128"/>
                  <a:ea typeface="Arial Unicode MS" pitchFamily="34" charset="-128"/>
                  <a:cs typeface="Arial Unicode MS" pitchFamily="34" charset="-128"/>
                </a:rPr>
                <a:t>Nārī-kavacha</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(57) </a:t>
              </a:r>
              <a:r>
                <a:rPr lang="en-US" sz="1200" i="1" dirty="0" err="1" smtClean="0">
                  <a:latin typeface="Arial Unicode MS" pitchFamily="34" charset="-128"/>
                  <a:ea typeface="Arial Unicode MS" pitchFamily="34" charset="-128"/>
                  <a:cs typeface="Arial Unicode MS" pitchFamily="34" charset="-128"/>
                </a:rPr>
                <a:t>Śataratha</a:t>
              </a:r>
              <a:r>
                <a:rPr lang="en-US" sz="1200" dirty="0" smtClean="0">
                  <a:latin typeface="Arial Unicode MS" pitchFamily="34" charset="-128"/>
                  <a:ea typeface="Arial Unicode MS" pitchFamily="34" charset="-128"/>
                  <a:cs typeface="Arial Unicode MS" pitchFamily="34" charset="-128"/>
                </a:rPr>
                <a:t>, (58) </a:t>
              </a:r>
              <a:r>
                <a:rPr lang="en-US" sz="1200" i="1" dirty="0" err="1" smtClean="0">
                  <a:latin typeface="Arial Unicode MS" pitchFamily="34" charset="-128"/>
                  <a:ea typeface="Arial Unicode MS" pitchFamily="34" charset="-128"/>
                  <a:cs typeface="Arial Unicode MS" pitchFamily="34" charset="-128"/>
                </a:rPr>
                <a:t>Iɖaviɖa</a:t>
              </a:r>
              <a:r>
                <a:rPr lang="en-US" sz="1200" dirty="0" smtClean="0">
                  <a:latin typeface="Arial Unicode MS" pitchFamily="34" charset="-128"/>
                  <a:ea typeface="Arial Unicode MS" pitchFamily="34" charset="-128"/>
                  <a:cs typeface="Arial Unicode MS" pitchFamily="34" charset="-128"/>
                </a:rPr>
                <a:t>, (59) </a:t>
              </a:r>
              <a:r>
                <a:rPr lang="en-US" sz="1200" i="1" dirty="0" err="1" smtClean="0">
                  <a:latin typeface="Arial Unicode MS" pitchFamily="34" charset="-128"/>
                  <a:ea typeface="Arial Unicode MS" pitchFamily="34" charset="-128"/>
                  <a:cs typeface="Arial Unicode MS" pitchFamily="34" charset="-128"/>
                </a:rPr>
                <a:t>Kŗśakarma</a:t>
              </a:r>
              <a:r>
                <a:rPr lang="en-US" sz="1200" dirty="0" smtClean="0">
                  <a:latin typeface="Arial Unicode MS" pitchFamily="34" charset="-128"/>
                  <a:ea typeface="Arial Unicode MS" pitchFamily="34" charset="-128"/>
                  <a:cs typeface="Arial Unicode MS" pitchFamily="34" charset="-128"/>
                </a:rPr>
                <a:t>, (60) </a:t>
              </a:r>
              <a:r>
                <a:rPr lang="en-US" sz="1200" i="1" dirty="0" err="1" smtClean="0">
                  <a:latin typeface="Arial Unicode MS" pitchFamily="34" charset="-128"/>
                  <a:ea typeface="Arial Unicode MS" pitchFamily="34" charset="-128"/>
                  <a:cs typeface="Arial Unicode MS" pitchFamily="34" charset="-128"/>
                </a:rPr>
                <a:t>Sarvakāma</a:t>
              </a:r>
              <a:r>
                <a:rPr lang="en-US" sz="1200" dirty="0" smtClean="0">
                  <a:latin typeface="Arial Unicode MS" pitchFamily="34" charset="-128"/>
                  <a:ea typeface="Arial Unicode MS" pitchFamily="34" charset="-128"/>
                  <a:cs typeface="Arial Unicode MS" pitchFamily="34" charset="-128"/>
                </a:rPr>
                <a:t>, (61) </a:t>
              </a:r>
              <a:r>
                <a:rPr lang="en-US" sz="1200" i="1" dirty="0" err="1" smtClean="0">
                  <a:latin typeface="Arial Unicode MS" pitchFamily="34" charset="-128"/>
                  <a:ea typeface="Arial Unicode MS" pitchFamily="34" charset="-128"/>
                  <a:cs typeface="Arial Unicode MS" pitchFamily="34" charset="-128"/>
                </a:rPr>
                <a:t>Anarāya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(or </a:t>
              </a:r>
              <a:r>
                <a:rPr lang="en-US" sz="1200" i="1" dirty="0" err="1" smtClean="0">
                  <a:latin typeface="Arial Unicode MS" pitchFamily="34" charset="-128"/>
                  <a:ea typeface="Arial Unicode MS" pitchFamily="34" charset="-128"/>
                  <a:cs typeface="Arial Unicode MS" pitchFamily="34" charset="-128"/>
                </a:rPr>
                <a:t>Anaraņya</a:t>
              </a:r>
              <a:r>
                <a:rPr lang="en-US" sz="1200" dirty="0" smtClean="0">
                  <a:latin typeface="Arial Unicode MS" pitchFamily="34" charset="-128"/>
                  <a:ea typeface="Arial Unicode MS" pitchFamily="34" charset="-128"/>
                  <a:cs typeface="Arial Unicode MS" pitchFamily="34" charset="-128"/>
                </a:rPr>
                <a:t>), (62) </a:t>
              </a:r>
              <a:r>
                <a:rPr lang="en-US" sz="1200" i="1" dirty="0" err="1" smtClean="0">
                  <a:latin typeface="Arial Unicode MS" pitchFamily="34" charset="-128"/>
                  <a:ea typeface="Arial Unicode MS" pitchFamily="34" charset="-128"/>
                  <a:cs typeface="Arial Unicode MS" pitchFamily="34" charset="-128"/>
                </a:rPr>
                <a:t>Nighna</a:t>
              </a:r>
              <a:r>
                <a:rPr lang="en-US" sz="1200" dirty="0" smtClean="0">
                  <a:latin typeface="Arial Unicode MS" pitchFamily="34" charset="-128"/>
                  <a:ea typeface="Arial Unicode MS" pitchFamily="34" charset="-128"/>
                  <a:cs typeface="Arial Unicode MS" pitchFamily="34" charset="-128"/>
                </a:rPr>
                <a:t>, (63) </a:t>
              </a:r>
            </a:p>
            <a:p>
              <a:pPr marL="228600" indent="-228600"/>
              <a:r>
                <a:rPr lang="en-US" sz="1200" i="1" dirty="0" err="1" smtClean="0">
                  <a:latin typeface="Arial Unicode MS" pitchFamily="34" charset="-128"/>
                  <a:ea typeface="Arial Unicode MS" pitchFamily="34" charset="-128"/>
                  <a:cs typeface="Arial Unicode MS" pitchFamily="34" charset="-128"/>
                </a:rPr>
                <a:t>Anamitra</a:t>
              </a:r>
              <a:r>
                <a:rPr lang="en-US" sz="1200" dirty="0" smtClean="0">
                  <a:latin typeface="Arial Unicode MS" pitchFamily="34" charset="-128"/>
                  <a:ea typeface="Arial Unicode MS" pitchFamily="34" charset="-128"/>
                  <a:cs typeface="Arial Unicode MS" pitchFamily="34" charset="-128"/>
                </a:rPr>
                <a:t> or </a:t>
              </a:r>
              <a:r>
                <a:rPr lang="en-US" sz="1200" i="1" dirty="0" smtClean="0">
                  <a:latin typeface="Arial Unicode MS" pitchFamily="34" charset="-128"/>
                  <a:ea typeface="Arial Unicode MS" pitchFamily="34" charset="-128"/>
                  <a:cs typeface="Arial Unicode MS" pitchFamily="34" charset="-128"/>
                </a:rPr>
                <a:t>Raghu</a:t>
              </a:r>
              <a:r>
                <a:rPr lang="en-US" sz="1200" dirty="0" smtClean="0">
                  <a:latin typeface="Arial Unicode MS" pitchFamily="34" charset="-128"/>
                  <a:ea typeface="Arial Unicode MS" pitchFamily="34" charset="-128"/>
                  <a:cs typeface="Arial Unicode MS" pitchFamily="34" charset="-128"/>
                </a:rPr>
                <a:t>-1, (64) </a:t>
              </a:r>
              <a:r>
                <a:rPr lang="en-US" sz="1200" i="1" dirty="0" err="1" smtClean="0">
                  <a:latin typeface="Arial Unicode MS" pitchFamily="34" charset="-128"/>
                  <a:ea typeface="Arial Unicode MS" pitchFamily="34" charset="-128"/>
                  <a:cs typeface="Arial Unicode MS" pitchFamily="34" charset="-128"/>
                </a:rPr>
                <a:t>Dulīɖuha</a:t>
              </a:r>
              <a:r>
                <a:rPr lang="en-US" sz="1200" dirty="0" smtClean="0">
                  <a:latin typeface="Arial Unicode MS" pitchFamily="34" charset="-128"/>
                  <a:ea typeface="Arial Unicode MS" pitchFamily="34" charset="-128"/>
                  <a:cs typeface="Arial Unicode MS" pitchFamily="34" charset="-128"/>
                </a:rPr>
                <a:t>, (65)</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Viśvamahat</a:t>
              </a:r>
              <a:r>
                <a:rPr lang="en-US" sz="1200" dirty="0" smtClean="0">
                  <a:latin typeface="Arial Unicode MS" pitchFamily="34" charset="-128"/>
                  <a:ea typeface="Arial Unicode MS" pitchFamily="34" charset="-128"/>
                  <a:cs typeface="Arial Unicode MS" pitchFamily="34" charset="-128"/>
                </a:rPr>
                <a:t>, (66) </a:t>
              </a:r>
              <a:r>
                <a:rPr lang="en-US" sz="1200" i="1" dirty="0" err="1" smtClean="0">
                  <a:latin typeface="Arial Unicode MS" pitchFamily="34" charset="-128"/>
                  <a:ea typeface="Arial Unicode MS" pitchFamily="34" charset="-128"/>
                  <a:cs typeface="Arial Unicode MS" pitchFamily="34" charset="-128"/>
                </a:rPr>
                <a:t>Dilīpa</a:t>
              </a:r>
              <a:r>
                <a:rPr lang="en-US" sz="1200" dirty="0" smtClean="0">
                  <a:latin typeface="Arial Unicode MS" pitchFamily="34" charset="-128"/>
                  <a:ea typeface="Arial Unicode MS" pitchFamily="34" charset="-128"/>
                  <a:cs typeface="Arial Unicode MS" pitchFamily="34" charset="-128"/>
                </a:rPr>
                <a:t>. (67) </a:t>
              </a:r>
              <a:r>
                <a:rPr lang="en-US" sz="1200" i="1" dirty="0" smtClean="0">
                  <a:latin typeface="Arial Unicode MS" pitchFamily="34" charset="-128"/>
                  <a:ea typeface="Arial Unicode MS" pitchFamily="34" charset="-128"/>
                  <a:cs typeface="Arial Unicode MS" pitchFamily="34" charset="-128"/>
                </a:rPr>
                <a:t>Raghu</a:t>
              </a:r>
              <a:r>
                <a:rPr lang="en-US" sz="1200" dirty="0" smtClean="0">
                  <a:latin typeface="Arial Unicode MS" pitchFamily="34" charset="-128"/>
                  <a:ea typeface="Arial Unicode MS" pitchFamily="34" charset="-128"/>
                  <a:cs typeface="Arial Unicode MS" pitchFamily="34" charset="-128"/>
                </a:rPr>
                <a:t>-2-He is the hero of </a:t>
              </a:r>
              <a:r>
                <a:rPr lang="en-US" sz="1200" i="1" dirty="0" err="1" smtClean="0">
                  <a:latin typeface="Arial Unicode MS" pitchFamily="34" charset="-128"/>
                  <a:ea typeface="Arial Unicode MS" pitchFamily="34" charset="-128"/>
                  <a:cs typeface="Arial Unicode MS" pitchFamily="34" charset="-128"/>
                </a:rPr>
                <a:t>Raghuvamśa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epic of </a:t>
              </a:r>
              <a:r>
                <a:rPr lang="en-US" sz="1200" i="1" dirty="0" err="1" smtClean="0">
                  <a:latin typeface="Arial Unicode MS" pitchFamily="34" charset="-128"/>
                  <a:ea typeface="Arial Unicode MS" pitchFamily="34" charset="-128"/>
                  <a:cs typeface="Arial Unicode MS" pitchFamily="34" charset="-128"/>
                </a:rPr>
                <a:t>Kālidāsa</a:t>
              </a:r>
              <a:r>
                <a:rPr lang="en-US" sz="1200" dirty="0" smtClean="0">
                  <a:latin typeface="Arial Unicode MS" pitchFamily="34" charset="-128"/>
                  <a:ea typeface="Arial Unicode MS" pitchFamily="34" charset="-128"/>
                  <a:cs typeface="Arial Unicode MS" pitchFamily="34" charset="-128"/>
                </a:rPr>
                <a:t>. On his name, the clan was called </a:t>
              </a:r>
              <a:r>
                <a:rPr lang="en-US" sz="1200" i="1" dirty="0" err="1" smtClean="0">
                  <a:latin typeface="Arial Unicode MS" pitchFamily="34" charset="-128"/>
                  <a:ea typeface="Arial Unicode MS" pitchFamily="34" charset="-128"/>
                  <a:cs typeface="Arial Unicode MS" pitchFamily="34" charset="-128"/>
                </a:rPr>
                <a:t>Raghuvamśa</a:t>
              </a:r>
              <a:r>
                <a:rPr lang="en-US" sz="1200" dirty="0" smtClean="0">
                  <a:latin typeface="Arial Unicode MS" pitchFamily="34" charset="-128"/>
                  <a:ea typeface="Arial Unicode MS" pitchFamily="34" charset="-128"/>
                  <a:cs typeface="Arial Unicode MS" pitchFamily="34" charset="-128"/>
                </a:rPr>
                <a:t>. Whole of ancient India was under him. </a:t>
              </a:r>
            </a:p>
            <a:p>
              <a:pPr marL="228600" indent="-228600"/>
              <a:r>
                <a:rPr lang="en-US" sz="1200" dirty="0" smtClean="0">
                  <a:latin typeface="Arial Unicode MS" pitchFamily="34" charset="-128"/>
                  <a:ea typeface="Arial Unicode MS" pitchFamily="34" charset="-128"/>
                  <a:cs typeface="Arial Unicode MS" pitchFamily="34" charset="-128"/>
                </a:rPr>
                <a:t>(68) </a:t>
              </a:r>
              <a:r>
                <a:rPr lang="en-US" sz="1200" i="1" dirty="0" err="1" smtClean="0">
                  <a:latin typeface="Arial Unicode MS" pitchFamily="34" charset="-128"/>
                  <a:ea typeface="Arial Unicode MS" pitchFamily="34" charset="-128"/>
                  <a:cs typeface="Arial Unicode MS" pitchFamily="34" charset="-128"/>
                </a:rPr>
                <a:t>Aja</a:t>
              </a:r>
              <a:r>
                <a:rPr lang="en-US" sz="1200" dirty="0" smtClean="0">
                  <a:latin typeface="Arial Unicode MS" pitchFamily="34" charset="-128"/>
                  <a:ea typeface="Arial Unicode MS" pitchFamily="34" charset="-128"/>
                  <a:cs typeface="Arial Unicode MS" pitchFamily="34" charset="-128"/>
                </a:rPr>
                <a:t>, (69) </a:t>
              </a:r>
              <a:r>
                <a:rPr lang="en-US" sz="1200" i="1" dirty="0" err="1" smtClean="0">
                  <a:latin typeface="Arial Unicode MS" pitchFamily="34" charset="-128"/>
                  <a:ea typeface="Arial Unicode MS" pitchFamily="34" charset="-128"/>
                  <a:cs typeface="Arial Unicode MS" pitchFamily="34" charset="-128"/>
                </a:rPr>
                <a:t>Daśaratha</a:t>
              </a:r>
              <a:r>
                <a:rPr lang="en-US" sz="1200" dirty="0" smtClean="0">
                  <a:latin typeface="Arial Unicode MS" pitchFamily="34" charset="-128"/>
                  <a:ea typeface="Arial Unicode MS" pitchFamily="34" charset="-128"/>
                  <a:cs typeface="Arial Unicode MS" pitchFamily="34" charset="-128"/>
                </a:rPr>
                <a:t>,  (70) </a:t>
              </a:r>
              <a:r>
                <a:rPr lang="en-US" sz="1200" i="1" dirty="0" err="1" smtClean="0">
                  <a:latin typeface="Arial Unicode MS" pitchFamily="34" charset="-128"/>
                  <a:ea typeface="Arial Unicode MS" pitchFamily="34" charset="-128"/>
                  <a:cs typeface="Arial Unicode MS" pitchFamily="34" charset="-128"/>
                </a:rPr>
                <a:t>Rāma</a:t>
              </a:r>
              <a:r>
                <a:rPr lang="en-US" sz="1200" dirty="0" smtClean="0">
                  <a:latin typeface="Arial Unicode MS" pitchFamily="34" charset="-128"/>
                  <a:ea typeface="Arial Unicode MS" pitchFamily="34" charset="-128"/>
                  <a:cs typeface="Arial Unicode MS" pitchFamily="34" charset="-128"/>
                </a:rPr>
                <a:t> was his most famous son (4433-4372 BC) who killed </a:t>
              </a:r>
              <a:r>
                <a:rPr lang="en-US" sz="1200" i="1" dirty="0" err="1" smtClean="0">
                  <a:latin typeface="Arial Unicode MS" pitchFamily="34" charset="-128"/>
                  <a:ea typeface="Arial Unicode MS" pitchFamily="34" charset="-128"/>
                  <a:cs typeface="Arial Unicode MS" pitchFamily="34" charset="-128"/>
                </a:rPr>
                <a:t>Rāvaņa</a:t>
              </a:r>
              <a:r>
                <a:rPr lang="en-US" sz="1200" dirty="0" smtClean="0">
                  <a:latin typeface="Arial Unicode MS" pitchFamily="34" charset="-128"/>
                  <a:ea typeface="Arial Unicode MS" pitchFamily="34" charset="-128"/>
                  <a:cs typeface="Arial Unicode MS" pitchFamily="34" charset="-128"/>
                </a:rPr>
                <a:t> and set up world </a:t>
              </a:r>
            </a:p>
            <a:p>
              <a:pPr marL="228600" indent="-228600"/>
              <a:r>
                <a:rPr lang="en-US" sz="1200" dirty="0" smtClean="0">
                  <a:latin typeface="Arial Unicode MS" pitchFamily="34" charset="-128"/>
                  <a:ea typeface="Arial Unicode MS" pitchFamily="34" charset="-128"/>
                  <a:cs typeface="Arial Unicode MS" pitchFamily="34" charset="-128"/>
                </a:rPr>
                <a:t>empire. His rule is still considered standard for propriety.</a:t>
              </a:r>
              <a:endParaRPr lang="en-IN" sz="1200"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3276600" y="152400"/>
              <a:ext cx="1189749" cy="307777"/>
            </a:xfrm>
            <a:prstGeom prst="rect">
              <a:avLst/>
            </a:prstGeom>
            <a:noFill/>
          </p:spPr>
          <p:txBody>
            <a:bodyPr wrap="none" rtlCol="0">
              <a:spAutoFit/>
            </a:bodyPr>
            <a:lstStyle/>
            <a:p>
              <a:r>
                <a:rPr lang="en-US" sz="1400" b="1" i="1" dirty="0" err="1" smtClean="0">
                  <a:latin typeface="Arial Unicode MS" pitchFamily="34" charset="-128"/>
                  <a:ea typeface="Arial Unicode MS" pitchFamily="34" charset="-128"/>
                  <a:cs typeface="Arial Unicode MS" pitchFamily="34" charset="-128"/>
                </a:rPr>
                <a:t>Sūrya-vanśa</a:t>
              </a:r>
              <a:endParaRPr lang="en-IN" sz="1400" dirty="0"/>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85800" y="152400"/>
            <a:ext cx="8042586" cy="4181296"/>
            <a:chOff x="685800" y="152400"/>
            <a:chExt cx="8042586" cy="4181296"/>
          </a:xfrm>
        </p:grpSpPr>
        <p:sp>
          <p:nvSpPr>
            <p:cNvPr id="2" name="TextBox 1"/>
            <p:cNvSpPr txBox="1"/>
            <p:nvPr/>
          </p:nvSpPr>
          <p:spPr>
            <a:xfrm>
              <a:off x="685800" y="609600"/>
              <a:ext cx="8042586" cy="3724096"/>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(71) </a:t>
              </a:r>
              <a:r>
                <a:rPr lang="en-US" sz="1400" i="1" dirty="0" err="1" smtClean="0">
                  <a:latin typeface="Arial Unicode MS" pitchFamily="34" charset="-128"/>
                  <a:ea typeface="Arial Unicode MS" pitchFamily="34" charset="-128"/>
                  <a:cs typeface="Arial Unicode MS" pitchFamily="34" charset="-128"/>
                </a:rPr>
                <a:t>Kuśa</a:t>
              </a:r>
              <a:r>
                <a:rPr lang="en-US" sz="1400" dirty="0" smtClean="0">
                  <a:latin typeface="Arial Unicode MS" pitchFamily="34" charset="-128"/>
                  <a:ea typeface="Arial Unicode MS" pitchFamily="34" charset="-128"/>
                  <a:cs typeface="Arial Unicode MS" pitchFamily="34" charset="-128"/>
                </a:rPr>
                <a:t>, (72) </a:t>
              </a:r>
              <a:r>
                <a:rPr lang="en-US" sz="1400" i="1" dirty="0" err="1" smtClean="0">
                  <a:latin typeface="Arial Unicode MS" pitchFamily="34" charset="-128"/>
                  <a:ea typeface="Arial Unicode MS" pitchFamily="34" charset="-128"/>
                  <a:cs typeface="Arial Unicode MS" pitchFamily="34" charset="-128"/>
                </a:rPr>
                <a:t>Atithi</a:t>
              </a:r>
              <a:r>
                <a:rPr lang="en-US" sz="1400" dirty="0" smtClean="0">
                  <a:latin typeface="Arial Unicode MS" pitchFamily="34" charset="-128"/>
                  <a:ea typeface="Arial Unicode MS" pitchFamily="34" charset="-128"/>
                  <a:cs typeface="Arial Unicode MS" pitchFamily="34" charset="-128"/>
                </a:rPr>
                <a:t>, (73) </a:t>
              </a:r>
              <a:r>
                <a:rPr lang="en-US" sz="1400" i="1" dirty="0" err="1" smtClean="0">
                  <a:latin typeface="Arial Unicode MS" pitchFamily="34" charset="-128"/>
                  <a:ea typeface="Arial Unicode MS" pitchFamily="34" charset="-128"/>
                  <a:cs typeface="Arial Unicode MS" pitchFamily="34" charset="-128"/>
                </a:rPr>
                <a:t>Nişadha</a:t>
              </a:r>
              <a:r>
                <a:rPr lang="en-US" sz="1400" dirty="0" smtClean="0">
                  <a:latin typeface="Arial Unicode MS" pitchFamily="34" charset="-128"/>
                  <a:ea typeface="Arial Unicode MS" pitchFamily="34" charset="-128"/>
                  <a:cs typeface="Arial Unicode MS" pitchFamily="34" charset="-128"/>
                </a:rPr>
                <a:t>, (74) </a:t>
              </a:r>
              <a:r>
                <a:rPr lang="en-US" sz="1400" i="1" dirty="0" err="1" smtClean="0">
                  <a:latin typeface="Arial Unicode MS" pitchFamily="34" charset="-128"/>
                  <a:ea typeface="Arial Unicode MS" pitchFamily="34" charset="-128"/>
                  <a:cs typeface="Arial Unicode MS" pitchFamily="34" charset="-128"/>
                </a:rPr>
                <a:t>Nala</a:t>
              </a:r>
              <a:r>
                <a:rPr lang="en-US" sz="1400" dirty="0" smtClean="0">
                  <a:latin typeface="Arial Unicode MS" pitchFamily="34" charset="-128"/>
                  <a:ea typeface="Arial Unicode MS" pitchFamily="34" charset="-128"/>
                  <a:cs typeface="Arial Unicode MS" pitchFamily="34" charset="-128"/>
                </a:rPr>
                <a:t> (different from famous </a:t>
              </a:r>
              <a:r>
                <a:rPr lang="en-US" sz="1400" i="1" dirty="0" err="1" smtClean="0">
                  <a:latin typeface="Arial Unicode MS" pitchFamily="34" charset="-128"/>
                  <a:ea typeface="Arial Unicode MS" pitchFamily="34" charset="-128"/>
                  <a:cs typeface="Arial Unicode MS" pitchFamily="34" charset="-128"/>
                </a:rPr>
                <a:t>Nala</a:t>
              </a:r>
              <a:r>
                <a:rPr lang="en-US" sz="1400" dirty="0" smtClean="0">
                  <a:latin typeface="Arial Unicode MS" pitchFamily="34" charset="-128"/>
                  <a:ea typeface="Arial Unicode MS" pitchFamily="34" charset="-128"/>
                  <a:cs typeface="Arial Unicode MS" pitchFamily="34" charset="-128"/>
                </a:rPr>
                <a:t> of </a:t>
              </a:r>
              <a:r>
                <a:rPr lang="en-US" sz="1400" i="1" dirty="0" err="1" smtClean="0">
                  <a:latin typeface="Arial Unicode MS" pitchFamily="34" charset="-128"/>
                  <a:ea typeface="Arial Unicode MS" pitchFamily="34" charset="-128"/>
                  <a:cs typeface="Arial Unicode MS" pitchFamily="34" charset="-128"/>
                </a:rPr>
                <a:t>Nişadha</a:t>
              </a:r>
              <a:r>
                <a:rPr lang="en-US" sz="1400" dirty="0" smtClean="0">
                  <a:latin typeface="Arial Unicode MS" pitchFamily="34" charset="-128"/>
                  <a:ea typeface="Arial Unicode MS" pitchFamily="34" charset="-128"/>
                  <a:cs typeface="Arial Unicode MS" pitchFamily="34" charset="-128"/>
                </a:rPr>
                <a:t>), (75) </a:t>
              </a:r>
              <a:r>
                <a:rPr lang="en-US" sz="1400" i="1" dirty="0" err="1" smtClean="0">
                  <a:latin typeface="Arial Unicode MS" pitchFamily="34" charset="-128"/>
                  <a:ea typeface="Arial Unicode MS" pitchFamily="34" charset="-128"/>
                  <a:cs typeface="Arial Unicode MS" pitchFamily="34" charset="-128"/>
                </a:rPr>
                <a:t>Nabha</a:t>
              </a:r>
              <a:r>
                <a:rPr lang="en-US" sz="1400" dirty="0" smtClean="0">
                  <a:latin typeface="Arial Unicode MS" pitchFamily="34" charset="-128"/>
                  <a:ea typeface="Arial Unicode MS" pitchFamily="34" charset="-128"/>
                  <a:cs typeface="Arial Unicode MS" pitchFamily="34" charset="-128"/>
                </a:rPr>
                <a:t>,</a:t>
              </a:r>
            </a:p>
            <a:p>
              <a:r>
                <a:rPr lang="en-US" sz="1400" dirty="0" smtClean="0">
                  <a:latin typeface="Arial Unicode MS" pitchFamily="34" charset="-128"/>
                  <a:ea typeface="Arial Unicode MS" pitchFamily="34" charset="-128"/>
                  <a:cs typeface="Arial Unicode MS" pitchFamily="34" charset="-128"/>
                </a:rPr>
                <a:t>(76) </a:t>
              </a:r>
              <a:r>
                <a:rPr lang="en-US" sz="1400" i="1" dirty="0" err="1" smtClean="0">
                  <a:latin typeface="Arial Unicode MS" pitchFamily="34" charset="-128"/>
                  <a:ea typeface="Arial Unicode MS" pitchFamily="34" charset="-128"/>
                  <a:cs typeface="Arial Unicode MS" pitchFamily="34" charset="-128"/>
                </a:rPr>
                <a:t>Puņɖarīka</a:t>
              </a:r>
              <a:r>
                <a:rPr lang="en-US" sz="1400" dirty="0" smtClean="0">
                  <a:latin typeface="Arial Unicode MS" pitchFamily="34" charset="-128"/>
                  <a:ea typeface="Arial Unicode MS" pitchFamily="34" charset="-128"/>
                  <a:cs typeface="Arial Unicode MS" pitchFamily="34" charset="-128"/>
                </a:rPr>
                <a:t>, (77) </a:t>
              </a:r>
              <a:r>
                <a:rPr lang="en-US" sz="1400" i="1" dirty="0" err="1" smtClean="0">
                  <a:latin typeface="Arial Unicode MS" pitchFamily="34" charset="-128"/>
                  <a:ea typeface="Arial Unicode MS" pitchFamily="34" charset="-128"/>
                  <a:cs typeface="Arial Unicode MS" pitchFamily="34" charset="-128"/>
                </a:rPr>
                <a:t>Kśemadhanvā</a:t>
              </a:r>
              <a:r>
                <a:rPr lang="en-US" sz="1400" dirty="0" smtClean="0">
                  <a:latin typeface="Arial Unicode MS" pitchFamily="34" charset="-128"/>
                  <a:ea typeface="Arial Unicode MS" pitchFamily="34" charset="-128"/>
                  <a:cs typeface="Arial Unicode MS" pitchFamily="34" charset="-128"/>
                </a:rPr>
                <a:t>, (78) </a:t>
              </a:r>
              <a:r>
                <a:rPr lang="en-US" sz="1400" i="1" dirty="0" err="1" smtClean="0">
                  <a:latin typeface="Arial Unicode MS" pitchFamily="34" charset="-128"/>
                  <a:ea typeface="Arial Unicode MS" pitchFamily="34" charset="-128"/>
                  <a:cs typeface="Arial Unicode MS" pitchFamily="34" charset="-128"/>
                </a:rPr>
                <a:t>Devānīka</a:t>
              </a:r>
              <a:r>
                <a:rPr lang="en-US" sz="1400" dirty="0" smtClean="0">
                  <a:latin typeface="Arial Unicode MS" pitchFamily="34" charset="-128"/>
                  <a:ea typeface="Arial Unicode MS" pitchFamily="34" charset="-128"/>
                  <a:cs typeface="Arial Unicode MS" pitchFamily="34" charset="-128"/>
                </a:rPr>
                <a:t>, (79) </a:t>
              </a:r>
              <a:r>
                <a:rPr lang="en-US" sz="1400" i="1" dirty="0" err="1" smtClean="0">
                  <a:latin typeface="Arial Unicode MS" pitchFamily="34" charset="-128"/>
                  <a:ea typeface="Arial Unicode MS" pitchFamily="34" charset="-128"/>
                  <a:cs typeface="Arial Unicode MS" pitchFamily="34" charset="-128"/>
                </a:rPr>
                <a:t>Ahinagu</a:t>
              </a:r>
              <a:r>
                <a:rPr lang="en-US" sz="1400" dirty="0" smtClean="0">
                  <a:latin typeface="Arial Unicode MS" pitchFamily="34" charset="-128"/>
                  <a:ea typeface="Arial Unicode MS" pitchFamily="34" charset="-128"/>
                  <a:cs typeface="Arial Unicode MS" pitchFamily="34" charset="-128"/>
                </a:rPr>
                <a:t>, (80) </a:t>
              </a:r>
              <a:r>
                <a:rPr lang="en-US" sz="1400" i="1" dirty="0" err="1" smtClean="0">
                  <a:latin typeface="Arial Unicode MS" pitchFamily="34" charset="-128"/>
                  <a:ea typeface="Arial Unicode MS" pitchFamily="34" charset="-128"/>
                  <a:cs typeface="Arial Unicode MS" pitchFamily="34" charset="-128"/>
                </a:rPr>
                <a:t>Ruru</a:t>
              </a:r>
              <a:r>
                <a:rPr lang="en-US" sz="1400" dirty="0" smtClean="0">
                  <a:latin typeface="Arial Unicode MS" pitchFamily="34" charset="-128"/>
                  <a:ea typeface="Arial Unicode MS" pitchFamily="34" charset="-128"/>
                  <a:cs typeface="Arial Unicode MS" pitchFamily="34" charset="-128"/>
                </a:rPr>
                <a:t>, (81) </a:t>
              </a:r>
              <a:r>
                <a:rPr lang="en-US" sz="1400" i="1" dirty="0" err="1" smtClean="0">
                  <a:latin typeface="Arial Unicode MS" pitchFamily="34" charset="-128"/>
                  <a:ea typeface="Arial Unicode MS" pitchFamily="34" charset="-128"/>
                  <a:cs typeface="Arial Unicode MS" pitchFamily="34" charset="-128"/>
                </a:rPr>
                <a:t>Pariyātra</a:t>
              </a:r>
              <a:r>
                <a:rPr lang="en-US" sz="1400" dirty="0" smtClean="0">
                  <a:latin typeface="Arial Unicode MS" pitchFamily="34" charset="-128"/>
                  <a:ea typeface="Arial Unicode MS" pitchFamily="34" charset="-128"/>
                  <a:cs typeface="Arial Unicode MS" pitchFamily="34" charset="-128"/>
                </a:rPr>
                <a:t>, (82) </a:t>
              </a:r>
            </a:p>
            <a:p>
              <a:r>
                <a:rPr lang="en-US" sz="1400" i="1" dirty="0" err="1" smtClean="0">
                  <a:latin typeface="Arial Unicode MS" pitchFamily="34" charset="-128"/>
                  <a:ea typeface="Arial Unicode MS" pitchFamily="34" charset="-128"/>
                  <a:cs typeface="Arial Unicode MS" pitchFamily="34" charset="-128"/>
                </a:rPr>
                <a:t>Śala</a:t>
              </a:r>
              <a:r>
                <a:rPr lang="en-US" sz="1400" dirty="0" smtClean="0">
                  <a:latin typeface="Arial Unicode MS" pitchFamily="34" charset="-128"/>
                  <a:ea typeface="Arial Unicode MS" pitchFamily="34" charset="-128"/>
                  <a:cs typeface="Arial Unicode MS" pitchFamily="34" charset="-128"/>
                </a:rPr>
                <a:t>, (83) </a:t>
              </a:r>
              <a:r>
                <a:rPr lang="en-US" sz="1400" i="1" dirty="0" err="1" smtClean="0">
                  <a:latin typeface="Arial Unicode MS" pitchFamily="34" charset="-128"/>
                  <a:ea typeface="Arial Unicode MS" pitchFamily="34" charset="-128"/>
                  <a:cs typeface="Arial Unicode MS" pitchFamily="34" charset="-128"/>
                </a:rPr>
                <a:t>Dala</a:t>
              </a:r>
              <a:r>
                <a:rPr lang="en-US" sz="1400" dirty="0" smtClean="0">
                  <a:latin typeface="Arial Unicode MS" pitchFamily="34" charset="-128"/>
                  <a:ea typeface="Arial Unicode MS" pitchFamily="34" charset="-128"/>
                  <a:cs typeface="Arial Unicode MS" pitchFamily="34" charset="-128"/>
                </a:rPr>
                <a:t>, (84) </a:t>
              </a:r>
              <a:r>
                <a:rPr lang="en-US" sz="1400" i="1" dirty="0" err="1" smtClean="0">
                  <a:latin typeface="Arial Unicode MS" pitchFamily="34" charset="-128"/>
                  <a:ea typeface="Arial Unicode MS" pitchFamily="34" charset="-128"/>
                  <a:cs typeface="Arial Unicode MS" pitchFamily="34" charset="-128"/>
                </a:rPr>
                <a:t>Bala</a:t>
              </a:r>
              <a:r>
                <a:rPr lang="en-US" sz="1400" dirty="0" smtClean="0">
                  <a:latin typeface="Arial Unicode MS" pitchFamily="34" charset="-128"/>
                  <a:ea typeface="Arial Unicode MS" pitchFamily="34" charset="-128"/>
                  <a:cs typeface="Arial Unicode MS" pitchFamily="34" charset="-128"/>
                </a:rPr>
                <a:t>, (85) </a:t>
              </a:r>
              <a:r>
                <a:rPr lang="en-US" sz="1400" i="1" dirty="0" err="1" smtClean="0">
                  <a:latin typeface="Arial Unicode MS" pitchFamily="34" charset="-128"/>
                  <a:ea typeface="Arial Unicode MS" pitchFamily="34" charset="-128"/>
                  <a:cs typeface="Arial Unicode MS" pitchFamily="34" charset="-128"/>
                </a:rPr>
                <a:t>Uktha</a:t>
              </a:r>
              <a:r>
                <a:rPr lang="en-US" sz="1400" dirty="0" smtClean="0">
                  <a:latin typeface="Arial Unicode MS" pitchFamily="34" charset="-128"/>
                  <a:ea typeface="Arial Unicode MS" pitchFamily="34" charset="-128"/>
                  <a:cs typeface="Arial Unicode MS" pitchFamily="34" charset="-128"/>
                </a:rPr>
                <a:t>, (86) </a:t>
              </a:r>
              <a:r>
                <a:rPr lang="en-US" sz="1400" i="1" dirty="0" err="1" smtClean="0">
                  <a:latin typeface="Arial Unicode MS" pitchFamily="34" charset="-128"/>
                  <a:ea typeface="Arial Unicode MS" pitchFamily="34" charset="-128"/>
                  <a:cs typeface="Arial Unicode MS" pitchFamily="34" charset="-128"/>
                </a:rPr>
                <a:t>Sahasrāśva</a:t>
              </a:r>
              <a:r>
                <a:rPr lang="en-US" sz="1400" dirty="0" smtClean="0">
                  <a:latin typeface="Arial Unicode MS" pitchFamily="34" charset="-128"/>
                  <a:ea typeface="Arial Unicode MS" pitchFamily="34" charset="-128"/>
                  <a:cs typeface="Arial Unicode MS" pitchFamily="34" charset="-128"/>
                </a:rPr>
                <a:t>, (87) </a:t>
              </a:r>
              <a:r>
                <a:rPr lang="en-US" sz="1400" i="1" dirty="0" err="1" smtClean="0">
                  <a:latin typeface="Arial Unicode MS" pitchFamily="34" charset="-128"/>
                  <a:ea typeface="Arial Unicode MS" pitchFamily="34" charset="-128"/>
                  <a:cs typeface="Arial Unicode MS" pitchFamily="34" charset="-128"/>
                </a:rPr>
                <a:t>Chandrāvaloka</a:t>
              </a:r>
              <a:r>
                <a:rPr lang="en-US" sz="1400" dirty="0" smtClean="0">
                  <a:latin typeface="Arial Unicode MS" pitchFamily="34" charset="-128"/>
                  <a:ea typeface="Arial Unicode MS" pitchFamily="34" charset="-128"/>
                  <a:cs typeface="Arial Unicode MS" pitchFamily="34" charset="-128"/>
                </a:rPr>
                <a:t>, (88) </a:t>
              </a:r>
              <a:r>
                <a:rPr lang="en-US" sz="1400" i="1" dirty="0" err="1" smtClean="0">
                  <a:latin typeface="Arial Unicode MS" pitchFamily="34" charset="-128"/>
                  <a:ea typeface="Arial Unicode MS" pitchFamily="34" charset="-128"/>
                  <a:cs typeface="Arial Unicode MS" pitchFamily="34" charset="-128"/>
                </a:rPr>
                <a:t>Tārāpīɖa</a:t>
              </a:r>
              <a:r>
                <a:rPr lang="en-US" sz="1400" dirty="0" smtClean="0">
                  <a:latin typeface="Arial Unicode MS" pitchFamily="34" charset="-128"/>
                  <a:ea typeface="Arial Unicode MS" pitchFamily="34" charset="-128"/>
                  <a:cs typeface="Arial Unicode MS" pitchFamily="34" charset="-128"/>
                </a:rPr>
                <a:t>, (89) </a:t>
              </a:r>
            </a:p>
            <a:p>
              <a:r>
                <a:rPr lang="en-US" sz="1400" i="1" dirty="0" err="1" smtClean="0">
                  <a:latin typeface="Arial Unicode MS" pitchFamily="34" charset="-128"/>
                  <a:ea typeface="Arial Unicode MS" pitchFamily="34" charset="-128"/>
                  <a:cs typeface="Arial Unicode MS" pitchFamily="34" charset="-128"/>
                </a:rPr>
                <a:t>Chandragiri</a:t>
              </a:r>
              <a:r>
                <a:rPr lang="en-US" sz="1400" dirty="0" smtClean="0">
                  <a:latin typeface="Arial Unicode MS" pitchFamily="34" charset="-128"/>
                  <a:ea typeface="Arial Unicode MS" pitchFamily="34" charset="-128"/>
                  <a:cs typeface="Arial Unicode MS" pitchFamily="34" charset="-128"/>
                </a:rPr>
                <a:t>, (90) </a:t>
              </a:r>
              <a:r>
                <a:rPr lang="en-US" sz="1400" i="1" dirty="0" err="1" smtClean="0">
                  <a:latin typeface="Arial Unicode MS" pitchFamily="34" charset="-128"/>
                  <a:ea typeface="Arial Unicode MS" pitchFamily="34" charset="-128"/>
                  <a:cs typeface="Arial Unicode MS" pitchFamily="34" charset="-128"/>
                </a:rPr>
                <a:t>Bhānuchandra</a:t>
              </a:r>
              <a:r>
                <a:rPr lang="en-US" sz="1400" dirty="0" smtClean="0">
                  <a:latin typeface="Arial Unicode MS" pitchFamily="34" charset="-128"/>
                  <a:ea typeface="Arial Unicode MS" pitchFamily="34" charset="-128"/>
                  <a:cs typeface="Arial Unicode MS" pitchFamily="34" charset="-128"/>
                </a:rPr>
                <a:t>, or, </a:t>
              </a:r>
              <a:r>
                <a:rPr lang="en-US" sz="1400" i="1" dirty="0" err="1" smtClean="0">
                  <a:latin typeface="Arial Unicode MS" pitchFamily="34" charset="-128"/>
                  <a:ea typeface="Arial Unicode MS" pitchFamily="34" charset="-128"/>
                  <a:cs typeface="Arial Unicode MS" pitchFamily="34" charset="-128"/>
                </a:rPr>
                <a:t>Bhānumitra</a:t>
              </a:r>
              <a:r>
                <a:rPr lang="en-US" sz="1400" dirty="0" smtClean="0">
                  <a:latin typeface="Arial Unicode MS" pitchFamily="34" charset="-128"/>
                  <a:ea typeface="Arial Unicode MS" pitchFamily="34" charset="-128"/>
                  <a:cs typeface="Arial Unicode MS" pitchFamily="34" charset="-128"/>
                </a:rPr>
                <a:t>, (91) </a:t>
              </a:r>
              <a:r>
                <a:rPr lang="en-US" sz="1400" i="1" dirty="0" err="1" smtClean="0">
                  <a:latin typeface="Arial Unicode MS" pitchFamily="34" charset="-128"/>
                  <a:ea typeface="Arial Unicode MS" pitchFamily="34" charset="-128"/>
                  <a:cs typeface="Arial Unicode MS" pitchFamily="34" charset="-128"/>
                </a:rPr>
                <a:t>Śrutāyu</a:t>
              </a:r>
              <a:r>
                <a:rPr lang="en-US" sz="1400" dirty="0" smtClean="0">
                  <a:latin typeface="Arial Unicode MS" pitchFamily="34" charset="-128"/>
                  <a:ea typeface="Arial Unicode MS" pitchFamily="34" charset="-128"/>
                  <a:cs typeface="Arial Unicode MS" pitchFamily="34" charset="-128"/>
                </a:rPr>
                <a:t>, (92) </a:t>
              </a:r>
              <a:r>
                <a:rPr lang="en-US" sz="1400" i="1" dirty="0" err="1" smtClean="0">
                  <a:latin typeface="Arial Unicode MS" pitchFamily="34" charset="-128"/>
                  <a:ea typeface="Arial Unicode MS" pitchFamily="34" charset="-128"/>
                  <a:cs typeface="Arial Unicode MS" pitchFamily="34" charset="-128"/>
                </a:rPr>
                <a:t>Ulūka</a:t>
              </a:r>
              <a:r>
                <a:rPr lang="en-US" sz="1400" dirty="0" smtClean="0">
                  <a:latin typeface="Arial Unicode MS" pitchFamily="34" charset="-128"/>
                  <a:ea typeface="Arial Unicode MS" pitchFamily="34" charset="-128"/>
                  <a:cs typeface="Arial Unicode MS" pitchFamily="34" charset="-128"/>
                </a:rPr>
                <a:t>, (93) </a:t>
              </a:r>
              <a:r>
                <a:rPr lang="en-US" sz="1400" i="1" dirty="0" err="1" smtClean="0">
                  <a:latin typeface="Arial Unicode MS" pitchFamily="34" charset="-128"/>
                  <a:ea typeface="Arial Unicode MS" pitchFamily="34" charset="-128"/>
                  <a:cs typeface="Arial Unicode MS" pitchFamily="34" charset="-128"/>
                </a:rPr>
                <a:t>Unnābha</a:t>
              </a:r>
              <a:r>
                <a:rPr lang="en-US" sz="1400" dirty="0" smtClean="0">
                  <a:latin typeface="Arial Unicode MS" pitchFamily="34" charset="-128"/>
                  <a:ea typeface="Arial Unicode MS" pitchFamily="34" charset="-128"/>
                  <a:cs typeface="Arial Unicode MS" pitchFamily="34" charset="-128"/>
                </a:rPr>
                <a:t>, (94) </a:t>
              </a:r>
            </a:p>
            <a:p>
              <a:r>
                <a:rPr lang="en-US" sz="1400" i="1" dirty="0" err="1" smtClean="0">
                  <a:latin typeface="Arial Unicode MS" pitchFamily="34" charset="-128"/>
                  <a:ea typeface="Arial Unicode MS" pitchFamily="34" charset="-128"/>
                  <a:cs typeface="Arial Unicode MS" pitchFamily="34" charset="-128"/>
                </a:rPr>
                <a:t>Vajranābha</a:t>
              </a:r>
              <a:r>
                <a:rPr lang="en-US" sz="1400" dirty="0" smtClean="0">
                  <a:latin typeface="Arial Unicode MS" pitchFamily="34" charset="-128"/>
                  <a:ea typeface="Arial Unicode MS" pitchFamily="34" charset="-128"/>
                  <a:cs typeface="Arial Unicode MS" pitchFamily="34" charset="-128"/>
                </a:rPr>
                <a:t>, (95) </a:t>
              </a:r>
              <a:r>
                <a:rPr lang="en-US" sz="1400" i="1" dirty="0" err="1" smtClean="0">
                  <a:latin typeface="Arial Unicode MS" pitchFamily="34" charset="-128"/>
                  <a:ea typeface="Arial Unicode MS" pitchFamily="34" charset="-128"/>
                  <a:cs typeface="Arial Unicode MS" pitchFamily="34" charset="-128"/>
                </a:rPr>
                <a:t>Śankhana</a:t>
              </a:r>
              <a:r>
                <a:rPr lang="en-US" sz="1400" dirty="0" smtClean="0">
                  <a:latin typeface="Arial Unicode MS" pitchFamily="34" charset="-128"/>
                  <a:ea typeface="Arial Unicode MS" pitchFamily="34" charset="-128"/>
                  <a:cs typeface="Arial Unicode MS" pitchFamily="34" charset="-128"/>
                </a:rPr>
                <a:t>, (96) </a:t>
              </a:r>
              <a:r>
                <a:rPr lang="en-US" sz="1400" i="1" dirty="0" err="1" smtClean="0">
                  <a:latin typeface="Arial Unicode MS" pitchFamily="34" charset="-128"/>
                  <a:ea typeface="Arial Unicode MS" pitchFamily="34" charset="-128"/>
                  <a:cs typeface="Arial Unicode MS" pitchFamily="34" charset="-128"/>
                </a:rPr>
                <a:t>Vyuşitāśva</a:t>
              </a:r>
              <a:r>
                <a:rPr lang="en-US" sz="1400" dirty="0" smtClean="0">
                  <a:latin typeface="Arial Unicode MS" pitchFamily="34" charset="-128"/>
                  <a:ea typeface="Arial Unicode MS" pitchFamily="34" charset="-128"/>
                  <a:cs typeface="Arial Unicode MS" pitchFamily="34" charset="-128"/>
                </a:rPr>
                <a:t>, (98) </a:t>
              </a:r>
              <a:r>
                <a:rPr lang="en-US" sz="1400" i="1" dirty="0" err="1" smtClean="0">
                  <a:latin typeface="Arial Unicode MS" pitchFamily="34" charset="-128"/>
                  <a:ea typeface="Arial Unicode MS" pitchFamily="34" charset="-128"/>
                  <a:cs typeface="Arial Unicode MS" pitchFamily="34" charset="-128"/>
                </a:rPr>
                <a:t>Hiraņya</a:t>
              </a:r>
              <a:r>
                <a:rPr lang="en-US" sz="1400" i="1" dirty="0" smtClean="0">
                  <a:latin typeface="Arial Unicode MS" pitchFamily="34" charset="-128"/>
                  <a:ea typeface="Arial Unicode MS" pitchFamily="34" charset="-128"/>
                  <a:cs typeface="Arial Unicode MS" pitchFamily="34" charset="-128"/>
                </a:rPr>
                <a:t>-</a:t>
              </a:r>
              <a:r>
                <a:rPr lang="en-US" sz="1400" i="1" dirty="0" err="1" smtClean="0">
                  <a:latin typeface="Arial Unicode MS" pitchFamily="34" charset="-128"/>
                  <a:ea typeface="Arial Unicode MS" pitchFamily="34" charset="-128"/>
                  <a:cs typeface="Arial Unicode MS" pitchFamily="34" charset="-128"/>
                </a:rPr>
                <a:t>nābha</a:t>
              </a:r>
              <a:r>
                <a:rPr lang="en-US" sz="1400" dirty="0" smtClean="0">
                  <a:latin typeface="Arial Unicode MS" pitchFamily="34" charset="-128"/>
                  <a:ea typeface="Arial Unicode MS" pitchFamily="34" charset="-128"/>
                  <a:cs typeface="Arial Unicode MS" pitchFamily="34" charset="-128"/>
                </a:rPr>
                <a:t>-He learnt </a:t>
              </a:r>
              <a:r>
                <a:rPr lang="en-US" sz="1400" i="1" dirty="0" smtClean="0">
                  <a:latin typeface="Arial Unicode MS" pitchFamily="34" charset="-128"/>
                  <a:ea typeface="Arial Unicode MS" pitchFamily="34" charset="-128"/>
                  <a:cs typeface="Arial Unicode MS" pitchFamily="34" charset="-128"/>
                </a:rPr>
                <a:t>yoga</a:t>
              </a:r>
              <a:r>
                <a:rPr lang="en-US" sz="1400" dirty="0" smtClean="0">
                  <a:latin typeface="Arial Unicode MS" pitchFamily="34" charset="-128"/>
                  <a:ea typeface="Arial Unicode MS" pitchFamily="34" charset="-128"/>
                  <a:cs typeface="Arial Unicode MS" pitchFamily="34" charset="-128"/>
                </a:rPr>
                <a:t> from </a:t>
              </a:r>
              <a:r>
                <a:rPr lang="en-US" sz="1400" i="1" dirty="0" err="1" smtClean="0">
                  <a:latin typeface="Arial Unicode MS" pitchFamily="34" charset="-128"/>
                  <a:ea typeface="Arial Unicode MS" pitchFamily="34" charset="-128"/>
                  <a:cs typeface="Arial Unicode MS" pitchFamily="34" charset="-128"/>
                </a:rPr>
                <a:t>Yājñavalkya</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and spread it. (99) </a:t>
              </a:r>
              <a:r>
                <a:rPr lang="en-US" sz="1400" i="1" dirty="0" err="1" smtClean="0">
                  <a:latin typeface="Arial Unicode MS" pitchFamily="34" charset="-128"/>
                  <a:ea typeface="Arial Unicode MS" pitchFamily="34" charset="-128"/>
                  <a:cs typeface="Arial Unicode MS" pitchFamily="34" charset="-128"/>
                </a:rPr>
                <a:t>Kauśalya</a:t>
              </a:r>
              <a:r>
                <a:rPr lang="en-US" sz="1400" dirty="0" smtClean="0">
                  <a:latin typeface="Arial Unicode MS" pitchFamily="34" charset="-128"/>
                  <a:ea typeface="Arial Unicode MS" pitchFamily="34" charset="-128"/>
                  <a:cs typeface="Arial Unicode MS" pitchFamily="34" charset="-128"/>
                </a:rPr>
                <a:t>, (100) </a:t>
              </a:r>
              <a:r>
                <a:rPr lang="en-US" sz="1400" i="1" dirty="0" err="1" smtClean="0">
                  <a:latin typeface="Arial Unicode MS" pitchFamily="34" charset="-128"/>
                  <a:ea typeface="Arial Unicode MS" pitchFamily="34" charset="-128"/>
                  <a:cs typeface="Arial Unicode MS" pitchFamily="34" charset="-128"/>
                </a:rPr>
                <a:t>Brahmişţha</a:t>
              </a:r>
              <a:r>
                <a:rPr lang="en-US" sz="1400" dirty="0" smtClean="0">
                  <a:latin typeface="Arial Unicode MS" pitchFamily="34" charset="-128"/>
                  <a:ea typeface="Arial Unicode MS" pitchFamily="34" charset="-128"/>
                  <a:cs typeface="Arial Unicode MS" pitchFamily="34" charset="-128"/>
                </a:rPr>
                <a:t>, (101) </a:t>
              </a:r>
              <a:r>
                <a:rPr lang="en-US" sz="1400" i="1" dirty="0" smtClean="0">
                  <a:latin typeface="Arial Unicode MS" pitchFamily="34" charset="-128"/>
                  <a:ea typeface="Arial Unicode MS" pitchFamily="34" charset="-128"/>
                  <a:cs typeface="Arial Unicode MS" pitchFamily="34" charset="-128"/>
                </a:rPr>
                <a:t>Putra</a:t>
              </a:r>
              <a:r>
                <a:rPr lang="en-US" sz="1400" dirty="0" smtClean="0">
                  <a:latin typeface="Arial Unicode MS" pitchFamily="34" charset="-128"/>
                  <a:ea typeface="Arial Unicode MS" pitchFamily="34" charset="-128"/>
                  <a:cs typeface="Arial Unicode MS" pitchFamily="34" charset="-128"/>
                </a:rPr>
                <a:t>, (102) </a:t>
              </a:r>
              <a:r>
                <a:rPr lang="en-US" sz="1400" i="1" dirty="0" err="1" smtClean="0">
                  <a:latin typeface="Arial Unicode MS" pitchFamily="34" charset="-128"/>
                  <a:ea typeface="Arial Unicode MS" pitchFamily="34" charset="-128"/>
                  <a:cs typeface="Arial Unicode MS" pitchFamily="34" charset="-128"/>
                </a:rPr>
                <a:t>Puņya</a:t>
              </a:r>
              <a:r>
                <a:rPr lang="en-US" sz="1400" dirty="0" smtClean="0">
                  <a:latin typeface="Arial Unicode MS" pitchFamily="34" charset="-128"/>
                  <a:ea typeface="Arial Unicode MS" pitchFamily="34" charset="-128"/>
                  <a:cs typeface="Arial Unicode MS" pitchFamily="34" charset="-128"/>
                </a:rPr>
                <a:t>, (103) </a:t>
              </a:r>
              <a:r>
                <a:rPr lang="en-US" sz="1400" i="1" dirty="0" err="1" smtClean="0">
                  <a:latin typeface="Arial Unicode MS" pitchFamily="34" charset="-128"/>
                  <a:ea typeface="Arial Unicode MS" pitchFamily="34" charset="-128"/>
                  <a:cs typeface="Arial Unicode MS" pitchFamily="34" charset="-128"/>
                </a:rPr>
                <a:t>Arthasiddhi</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(104) </a:t>
              </a:r>
              <a:r>
                <a:rPr lang="en-US" sz="1400" i="1" dirty="0" err="1" smtClean="0">
                  <a:latin typeface="Arial Unicode MS" pitchFamily="34" charset="-128"/>
                  <a:ea typeface="Arial Unicode MS" pitchFamily="34" charset="-128"/>
                  <a:cs typeface="Arial Unicode MS" pitchFamily="34" charset="-128"/>
                </a:rPr>
                <a:t>Sudarśana</a:t>
              </a:r>
              <a:r>
                <a:rPr lang="en-US" sz="1400" dirty="0" smtClean="0">
                  <a:latin typeface="Arial Unicode MS" pitchFamily="34" charset="-128"/>
                  <a:ea typeface="Arial Unicode MS" pitchFamily="34" charset="-128"/>
                  <a:cs typeface="Arial Unicode MS" pitchFamily="34" charset="-128"/>
                </a:rPr>
                <a:t>, (105) </a:t>
              </a:r>
              <a:r>
                <a:rPr lang="en-US" sz="1400" i="1" dirty="0" err="1" smtClean="0">
                  <a:latin typeface="Arial Unicode MS" pitchFamily="34" charset="-128"/>
                  <a:ea typeface="Arial Unicode MS" pitchFamily="34" charset="-128"/>
                  <a:cs typeface="Arial Unicode MS" pitchFamily="34" charset="-128"/>
                </a:rPr>
                <a:t>Agnivarņa</a:t>
              </a:r>
              <a:r>
                <a:rPr lang="en-US" sz="1400" dirty="0" smtClean="0">
                  <a:latin typeface="Arial Unicode MS" pitchFamily="34" charset="-128"/>
                  <a:ea typeface="Arial Unicode MS" pitchFamily="34" charset="-128"/>
                  <a:cs typeface="Arial Unicode MS" pitchFamily="34" charset="-128"/>
                </a:rPr>
                <a:t>, (106) </a:t>
              </a:r>
              <a:r>
                <a:rPr lang="en-US" sz="1400" i="1" dirty="0" err="1" smtClean="0">
                  <a:latin typeface="Arial Unicode MS" pitchFamily="34" charset="-128"/>
                  <a:ea typeface="Arial Unicode MS" pitchFamily="34" charset="-128"/>
                  <a:cs typeface="Arial Unicode MS" pitchFamily="34" charset="-128"/>
                </a:rPr>
                <a:t>Śīghraga</a:t>
              </a:r>
              <a:r>
                <a:rPr lang="en-US" sz="1400" dirty="0" smtClean="0">
                  <a:latin typeface="Arial Unicode MS" pitchFamily="34" charset="-128"/>
                  <a:ea typeface="Arial Unicode MS" pitchFamily="34" charset="-128"/>
                  <a:cs typeface="Arial Unicode MS" pitchFamily="34" charset="-128"/>
                </a:rPr>
                <a:t>, (107) </a:t>
              </a:r>
              <a:r>
                <a:rPr lang="en-US" sz="1400" i="1" dirty="0" err="1" smtClean="0">
                  <a:latin typeface="Arial Unicode MS" pitchFamily="34" charset="-128"/>
                  <a:ea typeface="Arial Unicode MS" pitchFamily="34" charset="-128"/>
                  <a:cs typeface="Arial Unicode MS" pitchFamily="34" charset="-128"/>
                </a:rPr>
                <a:t>Maru</a:t>
              </a:r>
              <a:r>
                <a:rPr lang="en-US" sz="1400" dirty="0" smtClean="0">
                  <a:latin typeface="Arial Unicode MS" pitchFamily="34" charset="-128"/>
                  <a:ea typeface="Arial Unicode MS" pitchFamily="34" charset="-128"/>
                  <a:cs typeface="Arial Unicode MS" pitchFamily="34" charset="-128"/>
                </a:rPr>
                <a:t>, (108)</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Prasuśruta</a:t>
              </a:r>
              <a:r>
                <a:rPr lang="en-US" sz="1400" dirty="0" smtClean="0">
                  <a:latin typeface="Arial Unicode MS" pitchFamily="34" charset="-128"/>
                  <a:ea typeface="Arial Unicode MS" pitchFamily="34" charset="-128"/>
                  <a:cs typeface="Arial Unicode MS" pitchFamily="34" charset="-128"/>
                </a:rPr>
                <a:t>, (109) </a:t>
              </a:r>
              <a:r>
                <a:rPr lang="en-US" sz="1400" i="1" dirty="0" err="1" smtClean="0">
                  <a:latin typeface="Arial Unicode MS" pitchFamily="34" charset="-128"/>
                  <a:ea typeface="Arial Unicode MS" pitchFamily="34" charset="-128"/>
                  <a:cs typeface="Arial Unicode MS" pitchFamily="34" charset="-128"/>
                </a:rPr>
                <a:t>Sandhi</a:t>
              </a:r>
              <a:r>
                <a:rPr lang="en-US" sz="1400" i="1" dirty="0" smtClean="0">
                  <a:latin typeface="Arial Unicode MS" pitchFamily="34" charset="-128"/>
                  <a:ea typeface="Arial Unicode MS" pitchFamily="34" charset="-128"/>
                  <a:cs typeface="Arial Unicode MS" pitchFamily="34" charset="-128"/>
                </a:rPr>
                <a:t>,</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(110) </a:t>
              </a:r>
              <a:r>
                <a:rPr lang="en-US" sz="1400" i="1" dirty="0" err="1" smtClean="0">
                  <a:latin typeface="Arial Unicode MS" pitchFamily="34" charset="-128"/>
                  <a:ea typeface="Arial Unicode MS" pitchFamily="34" charset="-128"/>
                  <a:cs typeface="Arial Unicode MS" pitchFamily="34" charset="-128"/>
                </a:rPr>
                <a:t>Pramarşaņa</a:t>
              </a:r>
              <a:r>
                <a:rPr lang="en-US" sz="1400" dirty="0" smtClean="0">
                  <a:latin typeface="Arial Unicode MS" pitchFamily="34" charset="-128"/>
                  <a:ea typeface="Arial Unicode MS" pitchFamily="34" charset="-128"/>
                  <a:cs typeface="Arial Unicode MS" pitchFamily="34" charset="-128"/>
                </a:rPr>
                <a:t>, (111) </a:t>
              </a:r>
              <a:r>
                <a:rPr lang="en-US" sz="1400" i="1" dirty="0" err="1" smtClean="0">
                  <a:latin typeface="Arial Unicode MS" pitchFamily="34" charset="-128"/>
                  <a:ea typeface="Arial Unicode MS" pitchFamily="34" charset="-128"/>
                  <a:cs typeface="Arial Unicode MS" pitchFamily="34" charset="-128"/>
                </a:rPr>
                <a:t>Mahasvān</a:t>
              </a:r>
              <a:r>
                <a:rPr lang="en-US" sz="1400" dirty="0" smtClean="0">
                  <a:latin typeface="Arial Unicode MS" pitchFamily="34" charset="-128"/>
                  <a:ea typeface="Arial Unicode MS" pitchFamily="34" charset="-128"/>
                  <a:cs typeface="Arial Unicode MS" pitchFamily="34" charset="-128"/>
                </a:rPr>
                <a:t>, (112) </a:t>
              </a:r>
              <a:r>
                <a:rPr lang="en-US" sz="1400" i="1" dirty="0" err="1" smtClean="0">
                  <a:latin typeface="Arial Unicode MS" pitchFamily="34" charset="-128"/>
                  <a:ea typeface="Arial Unicode MS" pitchFamily="34" charset="-128"/>
                  <a:cs typeface="Arial Unicode MS" pitchFamily="34" charset="-128"/>
                </a:rPr>
                <a:t>Sahasvān</a:t>
              </a:r>
              <a:r>
                <a:rPr lang="en-US" sz="1400" dirty="0" smtClean="0">
                  <a:latin typeface="Arial Unicode MS" pitchFamily="34" charset="-128"/>
                  <a:ea typeface="Arial Unicode MS" pitchFamily="34" charset="-128"/>
                  <a:cs typeface="Arial Unicode MS" pitchFamily="34" charset="-128"/>
                </a:rPr>
                <a:t>, (113) </a:t>
              </a:r>
              <a:r>
                <a:rPr lang="en-US" sz="1400" i="1" dirty="0" err="1" smtClean="0">
                  <a:latin typeface="Arial Unicode MS" pitchFamily="34" charset="-128"/>
                  <a:ea typeface="Arial Unicode MS" pitchFamily="34" charset="-128"/>
                  <a:cs typeface="Arial Unicode MS" pitchFamily="34" charset="-128"/>
                </a:rPr>
                <a:t>Viśvabhava</a:t>
              </a:r>
              <a:r>
                <a:rPr lang="en-US" sz="1400" dirty="0" smtClean="0">
                  <a:latin typeface="Arial Unicode MS" pitchFamily="34" charset="-128"/>
                  <a:ea typeface="Arial Unicode MS" pitchFamily="34" charset="-128"/>
                  <a:cs typeface="Arial Unicode MS" pitchFamily="34" charset="-128"/>
                </a:rPr>
                <a:t>, (114) </a:t>
              </a:r>
              <a:r>
                <a:rPr lang="en-US" sz="1400" i="1" dirty="0" err="1" smtClean="0">
                  <a:latin typeface="Arial Unicode MS" pitchFamily="34" charset="-128"/>
                  <a:ea typeface="Arial Unicode MS" pitchFamily="34" charset="-128"/>
                  <a:cs typeface="Arial Unicode MS" pitchFamily="34" charset="-128"/>
                </a:rPr>
                <a:t>Viśvasva</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(115)</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Prasenajita</a:t>
              </a:r>
              <a:r>
                <a:rPr lang="en-US" sz="1400" dirty="0" smtClean="0">
                  <a:latin typeface="Arial Unicode MS" pitchFamily="34" charset="-128"/>
                  <a:ea typeface="Arial Unicode MS" pitchFamily="34" charset="-128"/>
                  <a:cs typeface="Arial Unicode MS" pitchFamily="34" charset="-128"/>
                </a:rPr>
                <a:t>, (116) </a:t>
              </a:r>
              <a:r>
                <a:rPr lang="en-US" sz="1400" i="1" dirty="0" err="1" smtClean="0">
                  <a:latin typeface="Arial Unicode MS" pitchFamily="34" charset="-128"/>
                  <a:ea typeface="Arial Unicode MS" pitchFamily="34" charset="-128"/>
                  <a:cs typeface="Arial Unicode MS" pitchFamily="34" charset="-128"/>
                </a:rPr>
                <a:t>Takśaka</a:t>
              </a:r>
              <a:r>
                <a:rPr lang="en-US" sz="1400" dirty="0" smtClean="0">
                  <a:latin typeface="Arial Unicode MS" pitchFamily="34" charset="-128"/>
                  <a:ea typeface="Arial Unicode MS" pitchFamily="34" charset="-128"/>
                  <a:cs typeface="Arial Unicode MS" pitchFamily="34" charset="-128"/>
                </a:rPr>
                <a:t>, (117) </a:t>
              </a:r>
              <a:r>
                <a:rPr lang="en-US" sz="1400" i="1" dirty="0" err="1" smtClean="0">
                  <a:latin typeface="Arial Unicode MS" pitchFamily="34" charset="-128"/>
                  <a:ea typeface="Arial Unicode MS" pitchFamily="34" charset="-128"/>
                  <a:cs typeface="Arial Unicode MS" pitchFamily="34" charset="-128"/>
                </a:rPr>
                <a:t>Bŗhadbala</a:t>
              </a:r>
              <a:r>
                <a:rPr lang="en-US" sz="1400" dirty="0" smtClean="0">
                  <a:latin typeface="Arial Unicode MS" pitchFamily="34" charset="-128"/>
                  <a:ea typeface="Arial Unicode MS" pitchFamily="34" charset="-128"/>
                  <a:cs typeface="Arial Unicode MS" pitchFamily="34" charset="-128"/>
                </a:rPr>
                <a:t>-He was killed in</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Mahābhārata</a:t>
              </a:r>
              <a:r>
                <a:rPr lang="en-US" sz="1400" dirty="0" smtClean="0">
                  <a:latin typeface="Arial Unicode MS" pitchFamily="34" charset="-128"/>
                  <a:ea typeface="Arial Unicode MS" pitchFamily="34" charset="-128"/>
                  <a:cs typeface="Arial Unicode MS" pitchFamily="34" charset="-128"/>
                </a:rPr>
                <a:t> war (3139 BC) </a:t>
              </a:r>
            </a:p>
            <a:p>
              <a:r>
                <a:rPr lang="en-US" sz="1400" dirty="0" smtClean="0">
                  <a:latin typeface="Arial Unicode MS" pitchFamily="34" charset="-128"/>
                  <a:ea typeface="Arial Unicode MS" pitchFamily="34" charset="-128"/>
                  <a:cs typeface="Arial Unicode MS" pitchFamily="34" charset="-128"/>
                </a:rPr>
                <a:t>by </a:t>
              </a:r>
              <a:r>
                <a:rPr lang="en-US" sz="1400" i="1" dirty="0" err="1" smtClean="0">
                  <a:latin typeface="Arial Unicode MS" pitchFamily="34" charset="-128"/>
                  <a:ea typeface="Arial Unicode MS" pitchFamily="34" charset="-128"/>
                  <a:cs typeface="Arial Unicode MS" pitchFamily="34" charset="-128"/>
                </a:rPr>
                <a:t>Abhimanyu</a:t>
              </a:r>
              <a:r>
                <a:rPr lang="en-US" sz="1400" dirty="0" smtClean="0">
                  <a:latin typeface="Arial Unicode MS" pitchFamily="34" charset="-128"/>
                  <a:ea typeface="Arial Unicode MS" pitchFamily="34" charset="-128"/>
                  <a:cs typeface="Arial Unicode MS" pitchFamily="34" charset="-128"/>
                </a:rPr>
                <a:t>, son of </a:t>
              </a:r>
              <a:r>
                <a:rPr lang="en-US" sz="1400" i="1" dirty="0" err="1" smtClean="0">
                  <a:latin typeface="Arial Unicode MS" pitchFamily="34" charset="-128"/>
                  <a:ea typeface="Arial Unicode MS" pitchFamily="34" charset="-128"/>
                  <a:cs typeface="Arial Unicode MS" pitchFamily="34" charset="-128"/>
                </a:rPr>
                <a:t>Arjuna</a:t>
              </a:r>
              <a:r>
                <a:rPr lang="en-US" sz="1400" dirty="0" smtClean="0">
                  <a:latin typeface="Arial Unicode MS" pitchFamily="34" charset="-128"/>
                  <a:ea typeface="Arial Unicode MS" pitchFamily="34" charset="-128"/>
                  <a:cs typeface="Arial Unicode MS" pitchFamily="34" charset="-128"/>
                </a:rPr>
                <a:t>.</a:t>
              </a:r>
              <a:endParaRPr lang="en-IN" sz="1400" dirty="0" smtClean="0">
                <a:latin typeface="Arial Unicode MS" pitchFamily="34" charset="-128"/>
                <a:ea typeface="Arial Unicode MS" pitchFamily="34" charset="-128"/>
                <a:cs typeface="Arial Unicode MS" pitchFamily="34" charset="-128"/>
              </a:endParaRPr>
            </a:p>
            <a:p>
              <a:r>
                <a:rPr lang="en-US" sz="1400" dirty="0" smtClean="0">
                  <a:latin typeface="Arial Unicode MS" pitchFamily="34" charset="-128"/>
                  <a:ea typeface="Arial Unicode MS" pitchFamily="34" charset="-128"/>
                  <a:cs typeface="Arial Unicode MS" pitchFamily="34" charset="-128"/>
                </a:rPr>
                <a:t>After </a:t>
              </a:r>
              <a:r>
                <a:rPr lang="en-US" sz="1400" i="1" dirty="0" err="1" smtClean="0">
                  <a:latin typeface="Arial Unicode MS" pitchFamily="34" charset="-128"/>
                  <a:ea typeface="Arial Unicode MS" pitchFamily="34" charset="-128"/>
                  <a:cs typeface="Arial Unicode MS" pitchFamily="34" charset="-128"/>
                </a:rPr>
                <a:t>Mahābhārata</a:t>
              </a:r>
              <a:r>
                <a:rPr lang="en-US" sz="1400" dirty="0" smtClean="0">
                  <a:latin typeface="Arial Unicode MS" pitchFamily="34" charset="-128"/>
                  <a:ea typeface="Arial Unicode MS" pitchFamily="34" charset="-128"/>
                  <a:cs typeface="Arial Unicode MS" pitchFamily="34" charset="-128"/>
                </a:rPr>
                <a:t>-(1) </a:t>
              </a:r>
              <a:r>
                <a:rPr lang="en-US" sz="1400" i="1" dirty="0" err="1" smtClean="0">
                  <a:latin typeface="Arial Unicode MS" pitchFamily="34" charset="-128"/>
                  <a:ea typeface="Arial Unicode MS" pitchFamily="34" charset="-128"/>
                  <a:cs typeface="Arial Unicode MS" pitchFamily="34" charset="-128"/>
                </a:rPr>
                <a:t>Bŗhatkśaņa</a:t>
              </a:r>
              <a:r>
                <a:rPr lang="en-US" sz="1400" dirty="0" smtClean="0">
                  <a:latin typeface="Arial Unicode MS" pitchFamily="34" charset="-128"/>
                  <a:ea typeface="Arial Unicode MS" pitchFamily="34" charset="-128"/>
                  <a:cs typeface="Arial Unicode MS" pitchFamily="34" charset="-128"/>
                </a:rPr>
                <a:t>, (2) </a:t>
              </a:r>
              <a:r>
                <a:rPr lang="en-US" sz="1400" i="1" dirty="0" err="1" smtClean="0">
                  <a:latin typeface="Arial Unicode MS" pitchFamily="34" charset="-128"/>
                  <a:ea typeface="Arial Unicode MS" pitchFamily="34" charset="-128"/>
                  <a:cs typeface="Arial Unicode MS" pitchFamily="34" charset="-128"/>
                </a:rPr>
                <a:t>Uruyakśa</a:t>
              </a:r>
              <a:r>
                <a:rPr lang="en-US" sz="1400" dirty="0" smtClean="0">
                  <a:latin typeface="Arial Unicode MS" pitchFamily="34" charset="-128"/>
                  <a:ea typeface="Arial Unicode MS" pitchFamily="34" charset="-128"/>
                  <a:cs typeface="Arial Unicode MS" pitchFamily="34" charset="-128"/>
                </a:rPr>
                <a:t>, (3) </a:t>
              </a:r>
              <a:r>
                <a:rPr lang="en-US" sz="1400" i="1" dirty="0" err="1" smtClean="0">
                  <a:latin typeface="Arial Unicode MS" pitchFamily="34" charset="-128"/>
                  <a:ea typeface="Arial Unicode MS" pitchFamily="34" charset="-128"/>
                  <a:cs typeface="Arial Unicode MS" pitchFamily="34" charset="-128"/>
                </a:rPr>
                <a:t>Vatsavyūha</a:t>
              </a:r>
              <a:r>
                <a:rPr lang="en-US" sz="1400" dirty="0" smtClean="0">
                  <a:latin typeface="Arial Unicode MS" pitchFamily="34" charset="-128"/>
                  <a:ea typeface="Arial Unicode MS" pitchFamily="34" charset="-128"/>
                  <a:cs typeface="Arial Unicode MS" pitchFamily="34" charset="-128"/>
                </a:rPr>
                <a:t>, (4) </a:t>
              </a:r>
              <a:r>
                <a:rPr lang="en-US" sz="1400" i="1" dirty="0" err="1" smtClean="0">
                  <a:latin typeface="Arial Unicode MS" pitchFamily="34" charset="-128"/>
                  <a:ea typeface="Arial Unicode MS" pitchFamily="34" charset="-128"/>
                  <a:cs typeface="Arial Unicode MS" pitchFamily="34" charset="-128"/>
                </a:rPr>
                <a:t>Prativyoma</a:t>
              </a:r>
              <a:r>
                <a:rPr lang="en-US" sz="1400" dirty="0" smtClean="0">
                  <a:latin typeface="Arial Unicode MS" pitchFamily="34" charset="-128"/>
                  <a:ea typeface="Arial Unicode MS" pitchFamily="34" charset="-128"/>
                  <a:cs typeface="Arial Unicode MS" pitchFamily="34" charset="-128"/>
                </a:rPr>
                <a:t>, (5) </a:t>
              </a:r>
              <a:r>
                <a:rPr lang="en-US" sz="1400" i="1" dirty="0" err="1" smtClean="0">
                  <a:latin typeface="Arial Unicode MS" pitchFamily="34" charset="-128"/>
                  <a:ea typeface="Arial Unicode MS" pitchFamily="34" charset="-128"/>
                  <a:cs typeface="Arial Unicode MS" pitchFamily="34" charset="-128"/>
                </a:rPr>
                <a:t>Divākara</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(6) </a:t>
              </a:r>
              <a:r>
                <a:rPr lang="en-US" sz="1400" i="1" dirty="0" err="1" smtClean="0">
                  <a:latin typeface="Arial Unicode MS" pitchFamily="34" charset="-128"/>
                  <a:ea typeface="Arial Unicode MS" pitchFamily="34" charset="-128"/>
                  <a:cs typeface="Arial Unicode MS" pitchFamily="34" charset="-128"/>
                </a:rPr>
                <a:t>Sahadeva</a:t>
              </a:r>
              <a:r>
                <a:rPr lang="en-US" sz="1400" dirty="0" smtClean="0">
                  <a:latin typeface="Arial Unicode MS" pitchFamily="34" charset="-128"/>
                  <a:ea typeface="Arial Unicode MS" pitchFamily="34" charset="-128"/>
                  <a:cs typeface="Arial Unicode MS" pitchFamily="34" charset="-128"/>
                </a:rPr>
                <a:t>, (7) </a:t>
              </a:r>
              <a:r>
                <a:rPr lang="en-US" sz="1400" i="1" dirty="0" err="1" smtClean="0">
                  <a:latin typeface="Arial Unicode MS" pitchFamily="34" charset="-128"/>
                  <a:ea typeface="Arial Unicode MS" pitchFamily="34" charset="-128"/>
                  <a:cs typeface="Arial Unicode MS" pitchFamily="34" charset="-128"/>
                </a:rPr>
                <a:t>Bŗhadśva</a:t>
              </a:r>
              <a:r>
                <a:rPr lang="en-US" sz="1400" dirty="0" smtClean="0">
                  <a:latin typeface="Arial Unicode MS" pitchFamily="34" charset="-128"/>
                  <a:ea typeface="Arial Unicode MS" pitchFamily="34" charset="-128"/>
                  <a:cs typeface="Arial Unicode MS" pitchFamily="34" charset="-128"/>
                </a:rPr>
                <a:t>, (8) </a:t>
              </a:r>
              <a:r>
                <a:rPr lang="en-US" sz="1400" i="1" dirty="0" err="1" smtClean="0">
                  <a:latin typeface="Arial Unicode MS" pitchFamily="34" charset="-128"/>
                  <a:ea typeface="Arial Unicode MS" pitchFamily="34" charset="-128"/>
                  <a:cs typeface="Arial Unicode MS" pitchFamily="34" charset="-128"/>
                </a:rPr>
                <a:t>Bhānuratha</a:t>
              </a:r>
              <a:r>
                <a:rPr lang="en-US" sz="1400" dirty="0" smtClean="0">
                  <a:latin typeface="Arial Unicode MS" pitchFamily="34" charset="-128"/>
                  <a:ea typeface="Arial Unicode MS" pitchFamily="34" charset="-128"/>
                  <a:cs typeface="Arial Unicode MS" pitchFamily="34" charset="-128"/>
                </a:rPr>
                <a:t>, (9) </a:t>
              </a:r>
              <a:r>
                <a:rPr lang="en-US" sz="1400" i="1" dirty="0" err="1" smtClean="0">
                  <a:latin typeface="Arial Unicode MS" pitchFamily="34" charset="-128"/>
                  <a:ea typeface="Arial Unicode MS" pitchFamily="34" charset="-128"/>
                  <a:cs typeface="Arial Unicode MS" pitchFamily="34" charset="-128"/>
                </a:rPr>
                <a:t>Pratitasva</a:t>
              </a:r>
              <a:r>
                <a:rPr lang="en-US" sz="1400" dirty="0" smtClean="0">
                  <a:latin typeface="Arial Unicode MS" pitchFamily="34" charset="-128"/>
                  <a:ea typeface="Arial Unicode MS" pitchFamily="34" charset="-128"/>
                  <a:cs typeface="Arial Unicode MS" pitchFamily="34" charset="-128"/>
                </a:rPr>
                <a:t>, (10) </a:t>
              </a:r>
              <a:r>
                <a:rPr lang="en-US" sz="1400" i="1" dirty="0" err="1" smtClean="0">
                  <a:latin typeface="Arial Unicode MS" pitchFamily="34" charset="-128"/>
                  <a:ea typeface="Arial Unicode MS" pitchFamily="34" charset="-128"/>
                  <a:cs typeface="Arial Unicode MS" pitchFamily="34" charset="-128"/>
                </a:rPr>
                <a:t>Supratīka</a:t>
              </a:r>
              <a:r>
                <a:rPr lang="en-US" sz="1400" dirty="0" smtClean="0">
                  <a:latin typeface="Arial Unicode MS" pitchFamily="34" charset="-128"/>
                  <a:ea typeface="Arial Unicode MS" pitchFamily="34" charset="-128"/>
                  <a:cs typeface="Arial Unicode MS" pitchFamily="34" charset="-128"/>
                </a:rPr>
                <a:t>, (11) </a:t>
              </a:r>
              <a:r>
                <a:rPr lang="en-US" sz="1400" i="1" dirty="0" err="1" smtClean="0">
                  <a:latin typeface="Arial Unicode MS" pitchFamily="34" charset="-128"/>
                  <a:ea typeface="Arial Unicode MS" pitchFamily="34" charset="-128"/>
                  <a:cs typeface="Arial Unicode MS" pitchFamily="34" charset="-128"/>
                </a:rPr>
                <a:t>Marudeva</a:t>
              </a:r>
              <a:r>
                <a:rPr lang="en-US" sz="1400" dirty="0" smtClean="0">
                  <a:latin typeface="Arial Unicode MS" pitchFamily="34" charset="-128"/>
                  <a:ea typeface="Arial Unicode MS" pitchFamily="34" charset="-128"/>
                  <a:cs typeface="Arial Unicode MS" pitchFamily="34" charset="-128"/>
                </a:rPr>
                <a:t>, (12) </a:t>
              </a:r>
            </a:p>
            <a:p>
              <a:r>
                <a:rPr lang="en-US" sz="1400" i="1" dirty="0" err="1" smtClean="0">
                  <a:latin typeface="Arial Unicode MS" pitchFamily="34" charset="-128"/>
                  <a:ea typeface="Arial Unicode MS" pitchFamily="34" charset="-128"/>
                  <a:cs typeface="Arial Unicode MS" pitchFamily="34" charset="-128"/>
                </a:rPr>
                <a:t>Sunakśatra</a:t>
              </a:r>
              <a:r>
                <a:rPr lang="en-US" sz="1400" dirty="0" smtClean="0">
                  <a:latin typeface="Arial Unicode MS" pitchFamily="34" charset="-128"/>
                  <a:ea typeface="Arial Unicode MS" pitchFamily="34" charset="-128"/>
                  <a:cs typeface="Arial Unicode MS" pitchFamily="34" charset="-128"/>
                </a:rPr>
                <a:t>, (13) </a:t>
              </a:r>
              <a:r>
                <a:rPr lang="en-US" sz="1400" i="1" dirty="0" err="1" smtClean="0">
                  <a:latin typeface="Arial Unicode MS" pitchFamily="34" charset="-128"/>
                  <a:ea typeface="Arial Unicode MS" pitchFamily="34" charset="-128"/>
                  <a:cs typeface="Arial Unicode MS" pitchFamily="34" charset="-128"/>
                </a:rPr>
                <a:t>Kinnara</a:t>
              </a:r>
              <a:r>
                <a:rPr lang="en-US" sz="1400" dirty="0" smtClean="0">
                  <a:latin typeface="Arial Unicode MS" pitchFamily="34" charset="-128"/>
                  <a:ea typeface="Arial Unicode MS" pitchFamily="34" charset="-128"/>
                  <a:cs typeface="Arial Unicode MS" pitchFamily="34" charset="-128"/>
                </a:rPr>
                <a:t>, (14) </a:t>
              </a:r>
              <a:r>
                <a:rPr lang="en-US" sz="1400" i="1" dirty="0" err="1" smtClean="0">
                  <a:latin typeface="Arial Unicode MS" pitchFamily="34" charset="-128"/>
                  <a:ea typeface="Arial Unicode MS" pitchFamily="34" charset="-128"/>
                  <a:cs typeface="Arial Unicode MS" pitchFamily="34" charset="-128"/>
                </a:rPr>
                <a:t>Antarikśa</a:t>
              </a:r>
              <a:r>
                <a:rPr lang="en-US" sz="1400" dirty="0" smtClean="0">
                  <a:latin typeface="Arial Unicode MS" pitchFamily="34" charset="-128"/>
                  <a:ea typeface="Arial Unicode MS" pitchFamily="34" charset="-128"/>
                  <a:cs typeface="Arial Unicode MS" pitchFamily="34" charset="-128"/>
                </a:rPr>
                <a:t>, (15) </a:t>
              </a:r>
              <a:r>
                <a:rPr lang="en-US" sz="1400" i="1" dirty="0" err="1" smtClean="0">
                  <a:latin typeface="Arial Unicode MS" pitchFamily="34" charset="-128"/>
                  <a:ea typeface="Arial Unicode MS" pitchFamily="34" charset="-128"/>
                  <a:cs typeface="Arial Unicode MS" pitchFamily="34" charset="-128"/>
                </a:rPr>
                <a:t>Suparņ</a:t>
              </a:r>
              <a:r>
                <a:rPr lang="en-US" sz="1400" dirty="0" err="1" smtClean="0">
                  <a:latin typeface="Arial Unicode MS" pitchFamily="34" charset="-128"/>
                  <a:ea typeface="Arial Unicode MS" pitchFamily="34" charset="-128"/>
                  <a:cs typeface="Arial Unicode MS" pitchFamily="34" charset="-128"/>
                </a:rPr>
                <a:t>a</a:t>
              </a:r>
              <a:r>
                <a:rPr lang="en-US" sz="1400" dirty="0" smtClean="0">
                  <a:latin typeface="Arial Unicode MS" pitchFamily="34" charset="-128"/>
                  <a:ea typeface="Arial Unicode MS" pitchFamily="34" charset="-128"/>
                  <a:cs typeface="Arial Unicode MS" pitchFamily="34" charset="-128"/>
                </a:rPr>
                <a:t>, (16) </a:t>
              </a:r>
              <a:r>
                <a:rPr lang="en-US" sz="1400" i="1" dirty="0" err="1" smtClean="0">
                  <a:latin typeface="Arial Unicode MS" pitchFamily="34" charset="-128"/>
                  <a:ea typeface="Arial Unicode MS" pitchFamily="34" charset="-128"/>
                  <a:cs typeface="Arial Unicode MS" pitchFamily="34" charset="-128"/>
                </a:rPr>
                <a:t>Amitrajita</a:t>
              </a:r>
              <a:r>
                <a:rPr lang="en-US" sz="1400" dirty="0" smtClean="0">
                  <a:latin typeface="Arial Unicode MS" pitchFamily="34" charset="-128"/>
                  <a:ea typeface="Arial Unicode MS" pitchFamily="34" charset="-128"/>
                  <a:cs typeface="Arial Unicode MS" pitchFamily="34" charset="-128"/>
                </a:rPr>
                <a:t>, (17) </a:t>
              </a:r>
              <a:r>
                <a:rPr lang="en-US" sz="1400" i="1" dirty="0" err="1" smtClean="0">
                  <a:latin typeface="Arial Unicode MS" pitchFamily="34" charset="-128"/>
                  <a:ea typeface="Arial Unicode MS" pitchFamily="34" charset="-128"/>
                  <a:cs typeface="Arial Unicode MS" pitchFamily="34" charset="-128"/>
                </a:rPr>
                <a:t>Bŗhadbhāja</a:t>
              </a:r>
              <a:r>
                <a:rPr lang="en-US" sz="1400" i="1" dirty="0" smtClean="0">
                  <a:latin typeface="Arial Unicode MS" pitchFamily="34" charset="-128"/>
                  <a:ea typeface="Arial Unicode MS" pitchFamily="34" charset="-128"/>
                  <a:cs typeface="Arial Unicode MS" pitchFamily="34" charset="-128"/>
                </a:rPr>
                <a:t>,</a:t>
              </a:r>
              <a:r>
                <a:rPr lang="en-US" sz="1400" dirty="0" smtClean="0">
                  <a:latin typeface="Arial Unicode MS" pitchFamily="34" charset="-128"/>
                  <a:ea typeface="Arial Unicode MS" pitchFamily="34" charset="-128"/>
                  <a:cs typeface="Arial Unicode MS" pitchFamily="34" charset="-128"/>
                </a:rPr>
                <a:t> (18) </a:t>
              </a:r>
            </a:p>
            <a:p>
              <a:r>
                <a:rPr lang="en-US" sz="1400" i="1" dirty="0" err="1" smtClean="0">
                  <a:latin typeface="Arial Unicode MS" pitchFamily="34" charset="-128"/>
                  <a:ea typeface="Arial Unicode MS" pitchFamily="34" charset="-128"/>
                  <a:cs typeface="Arial Unicode MS" pitchFamily="34" charset="-128"/>
                </a:rPr>
                <a:t>Dharmī</a:t>
              </a:r>
              <a:r>
                <a:rPr lang="en-US" sz="1400" dirty="0" smtClean="0">
                  <a:latin typeface="Arial Unicode MS" pitchFamily="34" charset="-128"/>
                  <a:ea typeface="Arial Unicode MS" pitchFamily="34" charset="-128"/>
                  <a:cs typeface="Arial Unicode MS" pitchFamily="34" charset="-128"/>
                </a:rPr>
                <a:t>, (19) </a:t>
              </a:r>
              <a:r>
                <a:rPr lang="en-US" sz="1400" i="1" dirty="0" err="1" smtClean="0">
                  <a:latin typeface="Arial Unicode MS" pitchFamily="34" charset="-128"/>
                  <a:ea typeface="Arial Unicode MS" pitchFamily="34" charset="-128"/>
                  <a:cs typeface="Arial Unicode MS" pitchFamily="34" charset="-128"/>
                </a:rPr>
                <a:t>Kŗtañjaya</a:t>
              </a:r>
              <a:r>
                <a:rPr lang="en-US" sz="1400" dirty="0" smtClean="0">
                  <a:latin typeface="Arial Unicode MS" pitchFamily="34" charset="-128"/>
                  <a:ea typeface="Arial Unicode MS" pitchFamily="34" charset="-128"/>
                  <a:cs typeface="Arial Unicode MS" pitchFamily="34" charset="-128"/>
                </a:rPr>
                <a:t>, (20) </a:t>
              </a:r>
              <a:r>
                <a:rPr lang="en-US" sz="1400" i="1" dirty="0" err="1" smtClean="0">
                  <a:latin typeface="Arial Unicode MS" pitchFamily="34" charset="-128"/>
                  <a:ea typeface="Arial Unicode MS" pitchFamily="34" charset="-128"/>
                  <a:cs typeface="Arial Unicode MS" pitchFamily="34" charset="-128"/>
                </a:rPr>
                <a:t>Raņañjaya</a:t>
              </a:r>
              <a:r>
                <a:rPr lang="en-US" sz="1400" dirty="0" smtClean="0">
                  <a:latin typeface="Arial Unicode MS" pitchFamily="34" charset="-128"/>
                  <a:ea typeface="Arial Unicode MS" pitchFamily="34" charset="-128"/>
                  <a:cs typeface="Arial Unicode MS" pitchFamily="34" charset="-128"/>
                </a:rPr>
                <a:t>, (21) </a:t>
              </a:r>
              <a:r>
                <a:rPr lang="en-US" sz="1400" i="1" dirty="0" err="1" smtClean="0">
                  <a:latin typeface="Arial Unicode MS" pitchFamily="34" charset="-128"/>
                  <a:ea typeface="Arial Unicode MS" pitchFamily="34" charset="-128"/>
                  <a:cs typeface="Arial Unicode MS" pitchFamily="34" charset="-128"/>
                </a:rPr>
                <a:t>Sañjaya</a:t>
              </a:r>
              <a:r>
                <a:rPr lang="en-US" sz="1400" dirty="0" smtClean="0">
                  <a:latin typeface="Arial Unicode MS" pitchFamily="34" charset="-128"/>
                  <a:ea typeface="Arial Unicode MS" pitchFamily="34" charset="-128"/>
                  <a:cs typeface="Arial Unicode MS" pitchFamily="34" charset="-128"/>
                </a:rPr>
                <a:t>, (22) </a:t>
              </a:r>
              <a:r>
                <a:rPr lang="en-US" sz="1400" i="1" dirty="0" err="1" smtClean="0">
                  <a:latin typeface="Arial Unicode MS" pitchFamily="34" charset="-128"/>
                  <a:ea typeface="Arial Unicode MS" pitchFamily="34" charset="-128"/>
                  <a:cs typeface="Arial Unicode MS" pitchFamily="34" charset="-128"/>
                </a:rPr>
                <a:t>Śākya</a:t>
              </a:r>
              <a:r>
                <a:rPr lang="en-US" sz="1400" dirty="0" smtClean="0">
                  <a:latin typeface="Arial Unicode MS" pitchFamily="34" charset="-128"/>
                  <a:ea typeface="Arial Unicode MS" pitchFamily="34" charset="-128"/>
                  <a:cs typeface="Arial Unicode MS" pitchFamily="34" charset="-128"/>
                </a:rPr>
                <a:t>, (23) </a:t>
              </a:r>
              <a:r>
                <a:rPr lang="en-US" sz="1400" i="1" dirty="0" err="1" smtClean="0">
                  <a:latin typeface="Arial Unicode MS" pitchFamily="34" charset="-128"/>
                  <a:ea typeface="Arial Unicode MS" pitchFamily="34" charset="-128"/>
                  <a:cs typeface="Arial Unicode MS" pitchFamily="34" charset="-128"/>
                </a:rPr>
                <a:t>Śuddhodana</a:t>
              </a:r>
              <a:r>
                <a:rPr lang="en-US" sz="1400" dirty="0" smtClean="0">
                  <a:latin typeface="Arial Unicode MS" pitchFamily="34" charset="-128"/>
                  <a:ea typeface="Arial Unicode MS" pitchFamily="34" charset="-128"/>
                  <a:cs typeface="Arial Unicode MS" pitchFamily="34" charset="-128"/>
                </a:rPr>
                <a:t>, (24) </a:t>
              </a:r>
            </a:p>
            <a:p>
              <a:r>
                <a:rPr lang="en-US" sz="1400" i="1" dirty="0" err="1" smtClean="0">
                  <a:latin typeface="Arial Unicode MS" pitchFamily="34" charset="-128"/>
                  <a:ea typeface="Arial Unicode MS" pitchFamily="34" charset="-128"/>
                  <a:cs typeface="Arial Unicode MS" pitchFamily="34" charset="-128"/>
                </a:rPr>
                <a:t>Siddhārtha</a:t>
              </a:r>
              <a:r>
                <a:rPr lang="en-US" sz="1400" i="1" dirty="0" smtClean="0">
                  <a:latin typeface="Arial Unicode MS" pitchFamily="34" charset="-128"/>
                  <a:ea typeface="Arial Unicode MS" pitchFamily="34" charset="-128"/>
                  <a:cs typeface="Arial Unicode MS" pitchFamily="34" charset="-128"/>
                </a:rPr>
                <a:t> -Gautama Buddha</a:t>
              </a:r>
              <a:r>
                <a:rPr lang="en-US" sz="1400" dirty="0" smtClean="0">
                  <a:latin typeface="Arial Unicode MS" pitchFamily="34" charset="-128"/>
                  <a:ea typeface="Arial Unicode MS" pitchFamily="34" charset="-128"/>
                  <a:cs typeface="Arial Unicode MS" pitchFamily="34" charset="-128"/>
                </a:rPr>
                <a:t> (1887-1806 BC), (25) </a:t>
              </a:r>
              <a:r>
                <a:rPr lang="en-US" sz="1400" i="1" dirty="0" err="1" smtClean="0">
                  <a:latin typeface="Arial Unicode MS" pitchFamily="34" charset="-128"/>
                  <a:ea typeface="Arial Unicode MS" pitchFamily="34" charset="-128"/>
                  <a:cs typeface="Arial Unicode MS" pitchFamily="34" charset="-128"/>
                </a:rPr>
                <a:t>Rāhula</a:t>
              </a:r>
              <a:r>
                <a:rPr lang="en-US" sz="1400" i="1" dirty="0" smtClean="0">
                  <a:latin typeface="Arial Unicode MS" pitchFamily="34" charset="-128"/>
                  <a:ea typeface="Arial Unicode MS" pitchFamily="34" charset="-128"/>
                  <a:cs typeface="Arial Unicode MS" pitchFamily="34" charset="-128"/>
                </a:rPr>
                <a:t>,</a:t>
              </a:r>
              <a:r>
                <a:rPr lang="en-US" sz="1400" dirty="0" smtClean="0">
                  <a:latin typeface="Arial Unicode MS" pitchFamily="34" charset="-128"/>
                  <a:ea typeface="Arial Unicode MS" pitchFamily="34" charset="-128"/>
                  <a:cs typeface="Arial Unicode MS" pitchFamily="34" charset="-128"/>
                </a:rPr>
                <a:t> (26) </a:t>
              </a:r>
              <a:r>
                <a:rPr lang="en-US" sz="1400" i="1" dirty="0" err="1" smtClean="0">
                  <a:latin typeface="Arial Unicode MS" pitchFamily="34" charset="-128"/>
                  <a:ea typeface="Arial Unicode MS" pitchFamily="34" charset="-128"/>
                  <a:cs typeface="Arial Unicode MS" pitchFamily="34" charset="-128"/>
                </a:rPr>
                <a:t>Prasenajita</a:t>
              </a:r>
              <a:r>
                <a:rPr lang="en-US" sz="1400" dirty="0" smtClean="0">
                  <a:latin typeface="Arial Unicode MS" pitchFamily="34" charset="-128"/>
                  <a:ea typeface="Arial Unicode MS" pitchFamily="34" charset="-128"/>
                  <a:cs typeface="Arial Unicode MS" pitchFamily="34" charset="-128"/>
                </a:rPr>
                <a:t>, (27) </a:t>
              </a:r>
              <a:r>
                <a:rPr lang="en-US" sz="1400" i="1" dirty="0" err="1" smtClean="0">
                  <a:latin typeface="Arial Unicode MS" pitchFamily="34" charset="-128"/>
                  <a:ea typeface="Arial Unicode MS" pitchFamily="34" charset="-128"/>
                  <a:cs typeface="Arial Unicode MS" pitchFamily="34" charset="-128"/>
                </a:rPr>
                <a:t>Kśudraka</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(28) </a:t>
              </a:r>
              <a:r>
                <a:rPr lang="en-US" sz="1400" i="1" dirty="0" err="1" smtClean="0">
                  <a:latin typeface="Arial Unicode MS" pitchFamily="34" charset="-128"/>
                  <a:ea typeface="Arial Unicode MS" pitchFamily="34" charset="-128"/>
                  <a:cs typeface="Arial Unicode MS" pitchFamily="34" charset="-128"/>
                </a:rPr>
                <a:t>Kundaka</a:t>
              </a:r>
              <a:r>
                <a:rPr lang="en-US" sz="1400" dirty="0" smtClean="0">
                  <a:latin typeface="Arial Unicode MS" pitchFamily="34" charset="-128"/>
                  <a:ea typeface="Arial Unicode MS" pitchFamily="34" charset="-128"/>
                  <a:cs typeface="Arial Unicode MS" pitchFamily="34" charset="-128"/>
                </a:rPr>
                <a:t>, (29) </a:t>
              </a:r>
              <a:r>
                <a:rPr lang="en-US" sz="1400" i="1" dirty="0" err="1" smtClean="0">
                  <a:latin typeface="Arial Unicode MS" pitchFamily="34" charset="-128"/>
                  <a:ea typeface="Arial Unicode MS" pitchFamily="34" charset="-128"/>
                  <a:cs typeface="Arial Unicode MS" pitchFamily="34" charset="-128"/>
                </a:rPr>
                <a:t>Suratha</a:t>
              </a:r>
              <a:r>
                <a:rPr lang="en-US" sz="1400" dirty="0" smtClean="0">
                  <a:latin typeface="Arial Unicode MS" pitchFamily="34" charset="-128"/>
                  <a:ea typeface="Arial Unicode MS" pitchFamily="34" charset="-128"/>
                  <a:cs typeface="Arial Unicode MS" pitchFamily="34" charset="-128"/>
                </a:rPr>
                <a:t>, (30) </a:t>
              </a:r>
              <a:r>
                <a:rPr lang="en-US" sz="1400" i="1" dirty="0" err="1" smtClean="0">
                  <a:latin typeface="Arial Unicode MS" pitchFamily="34" charset="-128"/>
                  <a:ea typeface="Arial Unicode MS" pitchFamily="34" charset="-128"/>
                  <a:cs typeface="Arial Unicode MS" pitchFamily="34" charset="-128"/>
                </a:rPr>
                <a:t>Sumitra</a:t>
              </a:r>
              <a:r>
                <a:rPr lang="en-US" sz="1400" i="1" dirty="0" smtClean="0">
                  <a:latin typeface="Arial Unicode MS" pitchFamily="34" charset="-128"/>
                  <a:ea typeface="Arial Unicode MS" pitchFamily="34" charset="-128"/>
                  <a:cs typeface="Arial Unicode MS" pitchFamily="34" charset="-128"/>
                </a:rPr>
                <a:t>-</a:t>
              </a:r>
              <a:r>
                <a:rPr lang="en-US" sz="1400" dirty="0" smtClean="0">
                  <a:latin typeface="Arial Unicode MS" pitchFamily="34" charset="-128"/>
                  <a:ea typeface="Arial Unicode MS" pitchFamily="34" charset="-128"/>
                  <a:cs typeface="Arial Unicode MS" pitchFamily="34" charset="-128"/>
                </a:rPr>
                <a:t>ended in 1634 BC.</a:t>
              </a:r>
              <a:endParaRPr lang="en-IN" sz="1400" dirty="0" smtClean="0">
                <a:latin typeface="Arial Unicode MS" pitchFamily="34" charset="-128"/>
                <a:ea typeface="Arial Unicode MS" pitchFamily="34" charset="-128"/>
                <a:cs typeface="Arial Unicode MS" pitchFamily="34" charset="-128"/>
              </a:endParaRPr>
            </a:p>
            <a:p>
              <a:endParaRPr lang="en-IN" sz="1200"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2971800" y="152400"/>
              <a:ext cx="2502608" cy="338554"/>
            </a:xfrm>
            <a:prstGeom prst="rect">
              <a:avLst/>
            </a:prstGeom>
            <a:noFill/>
          </p:spPr>
          <p:txBody>
            <a:bodyPr wrap="none" rtlCol="0">
              <a:spAutoFit/>
            </a:bodyPr>
            <a:lstStyle/>
            <a:p>
              <a:r>
                <a:rPr lang="en-US" sz="1600" b="1" i="1" dirty="0" err="1" smtClean="0">
                  <a:latin typeface="Arial Unicode MS" pitchFamily="34" charset="-128"/>
                  <a:ea typeface="Arial Unicode MS" pitchFamily="34" charset="-128"/>
                  <a:cs typeface="Arial Unicode MS" pitchFamily="34" charset="-128"/>
                </a:rPr>
                <a:t>S</a:t>
              </a:r>
              <a:r>
                <a:rPr lang="en-US" sz="1600" b="1" i="1" dirty="0" err="1" smtClean="0">
                  <a:latin typeface="Arial Unicode MS"/>
                  <a:ea typeface="Arial Unicode MS"/>
                  <a:cs typeface="Arial Unicode MS"/>
                </a:rPr>
                <a:t>ūrya-Vamśa</a:t>
              </a:r>
              <a:r>
                <a:rPr lang="en-US" sz="1600" b="1" dirty="0" smtClean="0">
                  <a:latin typeface="Arial Unicode MS"/>
                  <a:ea typeface="Arial Unicode MS"/>
                  <a:cs typeface="Arial Unicode MS"/>
                </a:rPr>
                <a:t> after </a:t>
              </a:r>
              <a:r>
                <a:rPr lang="en-US" sz="1600" b="1" i="1" dirty="0" err="1" smtClean="0">
                  <a:latin typeface="Arial Unicode MS"/>
                  <a:ea typeface="Arial Unicode MS"/>
                  <a:cs typeface="Arial Unicode MS"/>
                </a:rPr>
                <a:t>Rāma</a:t>
              </a:r>
              <a:endParaRPr lang="en-IN" sz="1600" b="1" i="1"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838200" y="152400"/>
            <a:ext cx="8305800" cy="6197977"/>
            <a:chOff x="838200" y="152400"/>
            <a:chExt cx="8258992" cy="6197977"/>
          </a:xfrm>
        </p:grpSpPr>
        <p:sp>
          <p:nvSpPr>
            <p:cNvPr id="2" name="TextBox 1"/>
            <p:cNvSpPr txBox="1"/>
            <p:nvPr/>
          </p:nvSpPr>
          <p:spPr>
            <a:xfrm>
              <a:off x="838200" y="533400"/>
              <a:ext cx="8258992" cy="5816977"/>
            </a:xfrm>
            <a:prstGeom prst="rect">
              <a:avLst/>
            </a:prstGeom>
            <a:noFill/>
          </p:spPr>
          <p:txBody>
            <a:bodyPr wrap="none" rtlCol="0">
              <a:spAutoFit/>
            </a:bodyPr>
            <a:lstStyle/>
            <a:p>
              <a:pPr marL="228600" indent="-228600">
                <a:buAutoNum type="arabicParenBoth"/>
              </a:pPr>
              <a:r>
                <a:rPr lang="en-US" sz="1200" i="1" dirty="0" smtClean="0">
                  <a:latin typeface="Arial Unicode MS" pitchFamily="34" charset="-128"/>
                  <a:ea typeface="Arial Unicode MS" pitchFamily="34" charset="-128"/>
                  <a:cs typeface="Arial Unicode MS" pitchFamily="34" charset="-128"/>
                </a:rPr>
                <a:t>Soma</a:t>
              </a:r>
              <a:r>
                <a:rPr lang="en-US" sz="1200" dirty="0" smtClean="0">
                  <a:latin typeface="Arial Unicode MS" pitchFamily="34" charset="-128"/>
                  <a:ea typeface="Arial Unicode MS" pitchFamily="34" charset="-128"/>
                  <a:cs typeface="Arial Unicode MS" pitchFamily="34" charset="-128"/>
                </a:rPr>
                <a:t> (=</a:t>
              </a:r>
              <a:r>
                <a:rPr lang="en-US" sz="1200" i="1" dirty="0" smtClean="0">
                  <a:latin typeface="Arial Unicode MS" pitchFamily="34" charset="-128"/>
                  <a:ea typeface="Arial Unicode MS" pitchFamily="34" charset="-128"/>
                  <a:cs typeface="Arial Unicode MS" pitchFamily="34" charset="-128"/>
                </a:rPr>
                <a:t>Chandra</a:t>
              </a:r>
              <a:r>
                <a:rPr lang="en-US" sz="1200" dirty="0" smtClean="0">
                  <a:latin typeface="Arial Unicode MS" pitchFamily="34" charset="-128"/>
                  <a:ea typeface="Arial Unicode MS" pitchFamily="34" charset="-128"/>
                  <a:cs typeface="Arial Unicode MS" pitchFamily="34" charset="-128"/>
                </a:rPr>
                <a:t>) was son of </a:t>
              </a:r>
              <a:r>
                <a:rPr lang="en-US" sz="1200" i="1" dirty="0" err="1" smtClean="0">
                  <a:latin typeface="Arial Unicode MS" pitchFamily="34" charset="-128"/>
                  <a:ea typeface="Arial Unicode MS" pitchFamily="34" charset="-128"/>
                  <a:cs typeface="Arial Unicode MS" pitchFamily="34" charset="-128"/>
                </a:rPr>
                <a:t>Atri</a:t>
              </a:r>
              <a:r>
                <a:rPr lang="en-US" sz="1200" dirty="0" smtClean="0">
                  <a:latin typeface="Arial Unicode MS" pitchFamily="34" charset="-128"/>
                  <a:ea typeface="Arial Unicode MS" pitchFamily="34" charset="-128"/>
                  <a:cs typeface="Arial Unicode MS" pitchFamily="34" charset="-128"/>
                </a:rPr>
                <a:t>, (2) </a:t>
              </a:r>
              <a:r>
                <a:rPr lang="en-US" sz="1200" i="1" dirty="0" err="1" smtClean="0">
                  <a:latin typeface="Arial Unicode MS" pitchFamily="34" charset="-128"/>
                  <a:ea typeface="Arial Unicode MS" pitchFamily="34" charset="-128"/>
                  <a:cs typeface="Arial Unicode MS" pitchFamily="34" charset="-128"/>
                </a:rPr>
                <a:t>Budha</a:t>
              </a:r>
              <a:r>
                <a:rPr lang="en-US" sz="1200" dirty="0" smtClean="0">
                  <a:latin typeface="Arial Unicode MS" pitchFamily="34" charset="-128"/>
                  <a:ea typeface="Arial Unicode MS" pitchFamily="34" charset="-128"/>
                  <a:cs typeface="Arial Unicode MS" pitchFamily="34" charset="-128"/>
                </a:rPr>
                <a:t> was son of </a:t>
              </a:r>
              <a:r>
                <a:rPr lang="en-US" sz="1200" i="1" dirty="0" smtClean="0">
                  <a:latin typeface="Arial Unicode MS" pitchFamily="34" charset="-128"/>
                  <a:ea typeface="Arial Unicode MS" pitchFamily="34" charset="-128"/>
                  <a:cs typeface="Arial Unicode MS" pitchFamily="34" charset="-128"/>
                </a:rPr>
                <a:t>Soma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Tāņɖya-mahā-brāhmaņa</a:t>
              </a:r>
              <a:r>
                <a:rPr lang="en-US" sz="1200" dirty="0" smtClean="0">
                  <a:latin typeface="Arial Unicode MS" pitchFamily="34" charset="-128"/>
                  <a:ea typeface="Arial Unicode MS" pitchFamily="34" charset="-128"/>
                  <a:cs typeface="Arial Unicode MS" pitchFamily="34" charset="-128"/>
                </a:rPr>
                <a:t> 24/18/6, </a:t>
              </a:r>
              <a:r>
                <a:rPr lang="en-US" sz="1200" i="1" dirty="0" err="1" smtClean="0">
                  <a:latin typeface="Arial Unicode MS" pitchFamily="34" charset="-128"/>
                  <a:ea typeface="Arial Unicode MS" pitchFamily="34" charset="-128"/>
                  <a:cs typeface="Arial Unicode MS" pitchFamily="34" charset="-128"/>
                </a:rPr>
                <a:t>Mahābhārata</a:t>
              </a:r>
              <a:r>
                <a:rPr lang="en-US" sz="1200" i="1" dirty="0" smtClean="0">
                  <a:latin typeface="Arial Unicode MS" pitchFamily="34" charset="-128"/>
                  <a:ea typeface="Arial Unicode MS" pitchFamily="34" charset="-128"/>
                  <a:cs typeface="Arial Unicode MS" pitchFamily="34" charset="-128"/>
                </a:rPr>
                <a:t>, </a:t>
              </a:r>
            </a:p>
            <a:p>
              <a:pPr marL="228600" indent="-228600">
                <a:buAutoNum type="arabicParenBoth"/>
              </a:pPr>
              <a:r>
                <a:rPr lang="en-US" sz="1200" i="1" dirty="0" err="1" smtClean="0">
                  <a:latin typeface="Arial Unicode MS" pitchFamily="34" charset="-128"/>
                  <a:ea typeface="Arial Unicode MS" pitchFamily="34" charset="-128"/>
                  <a:cs typeface="Arial Unicode MS" pitchFamily="34" charset="-128"/>
                </a:rPr>
                <a:t>udyoga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parva</a:t>
              </a:r>
              <a:r>
                <a:rPr lang="en-US" sz="1200" dirty="0" smtClean="0">
                  <a:latin typeface="Arial Unicode MS" pitchFamily="34" charset="-128"/>
                  <a:ea typeface="Arial Unicode MS" pitchFamily="34" charset="-128"/>
                  <a:cs typeface="Arial Unicode MS" pitchFamily="34" charset="-128"/>
                </a:rPr>
                <a:t> 147/3). (2) </a:t>
              </a:r>
              <a:r>
                <a:rPr lang="en-US" sz="1200" i="1" dirty="0" err="1" smtClean="0">
                  <a:latin typeface="Arial Unicode MS" pitchFamily="34" charset="-128"/>
                  <a:ea typeface="Arial Unicode MS" pitchFamily="34" charset="-128"/>
                  <a:cs typeface="Arial Unicode MS" pitchFamily="34" charset="-128"/>
                </a:rPr>
                <a:t>Budha</a:t>
              </a:r>
              <a:r>
                <a:rPr lang="en-US" sz="1200" dirty="0" smtClean="0">
                  <a:latin typeface="Arial Unicode MS" pitchFamily="34" charset="-128"/>
                  <a:ea typeface="Arial Unicode MS" pitchFamily="34" charset="-128"/>
                  <a:cs typeface="Arial Unicode MS" pitchFamily="34" charset="-128"/>
                </a:rPr>
                <a:t> was married to </a:t>
              </a:r>
              <a:r>
                <a:rPr lang="en-US" sz="1200" i="1" dirty="0" err="1" smtClean="0">
                  <a:latin typeface="Arial Unicode MS" pitchFamily="34" charset="-128"/>
                  <a:ea typeface="Arial Unicode MS" pitchFamily="34" charset="-128"/>
                  <a:cs typeface="Arial Unicode MS" pitchFamily="34" charset="-128"/>
                </a:rPr>
                <a:t>Iļā</a:t>
              </a:r>
              <a:r>
                <a:rPr lang="en-US" sz="1200" dirty="0" smtClean="0">
                  <a:latin typeface="Arial Unicode MS" pitchFamily="34" charset="-128"/>
                  <a:ea typeface="Arial Unicode MS" pitchFamily="34" charset="-128"/>
                  <a:cs typeface="Arial Unicode MS" pitchFamily="34" charset="-128"/>
                </a:rPr>
                <a:t>, daughter of </a:t>
              </a:r>
              <a:r>
                <a:rPr lang="en-US" sz="1200" i="1" dirty="0" err="1" smtClean="0">
                  <a:latin typeface="Arial Unicode MS" pitchFamily="34" charset="-128"/>
                  <a:ea typeface="Arial Unicode MS" pitchFamily="34" charset="-128"/>
                  <a:cs typeface="Arial Unicode MS" pitchFamily="34" charset="-128"/>
                </a:rPr>
                <a:t>Vaivasvata</a:t>
              </a:r>
              <a:r>
                <a:rPr lang="en-US" sz="1200" i="1" dirty="0" smtClean="0">
                  <a:latin typeface="Arial Unicode MS" pitchFamily="34" charset="-128"/>
                  <a:ea typeface="Arial Unicode MS" pitchFamily="34" charset="-128"/>
                  <a:cs typeface="Arial Unicode MS" pitchFamily="34" charset="-128"/>
                </a:rPr>
                <a:t>-Manu</a:t>
              </a:r>
              <a:r>
                <a:rPr lang="en-US" sz="1200" dirty="0" smtClean="0">
                  <a:latin typeface="Arial Unicode MS" pitchFamily="34" charset="-128"/>
                  <a:ea typeface="Arial Unicode MS" pitchFamily="34" charset="-128"/>
                  <a:cs typeface="Arial Unicode MS" pitchFamily="34" charset="-128"/>
                </a:rPr>
                <a:t>. Son of </a:t>
              </a:r>
              <a:r>
                <a:rPr lang="en-US" sz="1200" i="1" dirty="0" err="1" smtClean="0">
                  <a:latin typeface="Arial Unicode MS" pitchFamily="34" charset="-128"/>
                  <a:ea typeface="Arial Unicode MS" pitchFamily="34" charset="-128"/>
                  <a:cs typeface="Arial Unicode MS" pitchFamily="34" charset="-128"/>
                </a:rPr>
                <a:t>Iļā</a:t>
              </a:r>
              <a:r>
                <a:rPr lang="en-US" sz="1200" dirty="0" smtClean="0">
                  <a:latin typeface="Arial Unicode MS" pitchFamily="34" charset="-128"/>
                  <a:ea typeface="Arial Unicode MS" pitchFamily="34" charset="-128"/>
                  <a:cs typeface="Arial Unicode MS" pitchFamily="34" charset="-128"/>
                </a:rPr>
                <a:t> was (3) </a:t>
              </a:r>
              <a:r>
                <a:rPr lang="en-US" sz="1200" i="1" dirty="0" err="1" smtClean="0">
                  <a:latin typeface="Arial Unicode MS" pitchFamily="34" charset="-128"/>
                  <a:ea typeface="Arial Unicode MS" pitchFamily="34" charset="-128"/>
                  <a:cs typeface="Arial Unicode MS" pitchFamily="34" charset="-128"/>
                </a:rPr>
                <a:t>Aila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Pururavā</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first emperor in this line. His basic name was </a:t>
              </a:r>
              <a:r>
                <a:rPr lang="en-US" sz="1200" i="1" dirty="0" err="1" smtClean="0">
                  <a:latin typeface="Arial Unicode MS" pitchFamily="34" charset="-128"/>
                  <a:ea typeface="Arial Unicode MS" pitchFamily="34" charset="-128"/>
                  <a:cs typeface="Arial Unicode MS" pitchFamily="34" charset="-128"/>
                </a:rPr>
                <a:t>Puru</a:t>
              </a:r>
              <a:r>
                <a:rPr lang="en-US" sz="1200" dirty="0" smtClean="0">
                  <a:latin typeface="Arial Unicode MS" pitchFamily="34" charset="-128"/>
                  <a:ea typeface="Arial Unicode MS" pitchFamily="34" charset="-128"/>
                  <a:cs typeface="Arial Unicode MS" pitchFamily="34" charset="-128"/>
                </a:rPr>
                <a:t>. As son of</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Iļā</a:t>
              </a:r>
              <a:r>
                <a:rPr lang="en-US" sz="1200" dirty="0" smtClean="0">
                  <a:latin typeface="Arial Unicode MS" pitchFamily="34" charset="-128"/>
                  <a:ea typeface="Arial Unicode MS" pitchFamily="34" charset="-128"/>
                  <a:cs typeface="Arial Unicode MS" pitchFamily="34" charset="-128"/>
                </a:rPr>
                <a:t>, he was </a:t>
              </a:r>
              <a:r>
                <a:rPr lang="en-US" sz="1200" i="1" dirty="0" err="1" smtClean="0">
                  <a:latin typeface="Arial Unicode MS" pitchFamily="34" charset="-128"/>
                  <a:ea typeface="Arial Unicode MS" pitchFamily="34" charset="-128"/>
                  <a:cs typeface="Arial Unicode MS" pitchFamily="34" charset="-128"/>
                </a:rPr>
                <a:t>Aila</a:t>
              </a:r>
              <a:r>
                <a:rPr lang="en-US" sz="1200" dirty="0" smtClean="0">
                  <a:latin typeface="Arial Unicode MS" pitchFamily="34" charset="-128"/>
                  <a:ea typeface="Arial Unicode MS" pitchFamily="34" charset="-128"/>
                  <a:cs typeface="Arial Unicode MS" pitchFamily="34" charset="-128"/>
                </a:rPr>
                <a:t>. He started institution of </a:t>
              </a:r>
              <a:r>
                <a:rPr lang="en-US" sz="1200" i="1" dirty="0" err="1" smtClean="0">
                  <a:latin typeface="Arial Unicode MS" pitchFamily="34" charset="-128"/>
                  <a:ea typeface="Arial Unicode MS" pitchFamily="34" charset="-128"/>
                  <a:cs typeface="Arial Unicode MS" pitchFamily="34" charset="-128"/>
                </a:rPr>
                <a:t>yajña</a:t>
              </a:r>
              <a:r>
                <a:rPr lang="en-US" sz="1200" dirty="0" smtClean="0">
                  <a:latin typeface="Arial Unicode MS" pitchFamily="34" charset="-128"/>
                  <a:ea typeface="Arial Unicode MS" pitchFamily="34" charset="-128"/>
                  <a:cs typeface="Arial Unicode MS" pitchFamily="34" charset="-128"/>
                </a:rPr>
                <a:t> (3 </a:t>
              </a:r>
              <a:r>
                <a:rPr lang="en-US" sz="1200" i="1" dirty="0" err="1" smtClean="0">
                  <a:latin typeface="Arial Unicode MS" pitchFamily="34" charset="-128"/>
                  <a:ea typeface="Arial Unicode MS" pitchFamily="34" charset="-128"/>
                  <a:cs typeface="Arial Unicode MS" pitchFamily="34" charset="-128"/>
                </a:rPr>
                <a:t>agnis</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for that). He was like </a:t>
              </a:r>
              <a:r>
                <a:rPr lang="en-US" sz="1200" i="1" dirty="0" err="1" smtClean="0">
                  <a:latin typeface="Arial Unicode MS" pitchFamily="34" charset="-128"/>
                  <a:ea typeface="Arial Unicode MS" pitchFamily="34" charset="-128"/>
                  <a:cs typeface="Arial Unicode MS" pitchFamily="34" charset="-128"/>
                </a:rPr>
                <a:t>vŗşabha</a:t>
              </a:r>
              <a:r>
                <a:rPr lang="en-US" sz="1200" dirty="0" smtClean="0">
                  <a:latin typeface="Arial Unicode MS" pitchFamily="34" charset="-128"/>
                  <a:ea typeface="Arial Unicode MS" pitchFamily="34" charset="-128"/>
                  <a:cs typeface="Arial Unicode MS" pitchFamily="34" charset="-128"/>
                </a:rPr>
                <a:t> (bull) of </a:t>
              </a:r>
              <a:r>
                <a:rPr lang="en-US" sz="1200" i="1" dirty="0" err="1" smtClean="0">
                  <a:latin typeface="Arial Unicode MS" pitchFamily="34" charset="-128"/>
                  <a:ea typeface="Arial Unicode MS" pitchFamily="34" charset="-128"/>
                  <a:cs typeface="Arial Unicode MS" pitchFamily="34" charset="-128"/>
                </a:rPr>
                <a:t>yajña</a:t>
              </a:r>
              <a:r>
                <a:rPr lang="en-US" sz="1200" dirty="0" smtClean="0">
                  <a:latin typeface="Arial Unicode MS" pitchFamily="34" charset="-128"/>
                  <a:ea typeface="Arial Unicode MS" pitchFamily="34" charset="-128"/>
                  <a:cs typeface="Arial Unicode MS" pitchFamily="34" charset="-128"/>
                </a:rPr>
                <a:t> and was making </a:t>
              </a:r>
              <a:r>
                <a:rPr lang="en-US" sz="1200" i="1" dirty="0" err="1" smtClean="0">
                  <a:latin typeface="Arial Unicode MS" pitchFamily="34" charset="-128"/>
                  <a:ea typeface="Arial Unicode MS" pitchFamily="34" charset="-128"/>
                  <a:cs typeface="Arial Unicode MS" pitchFamily="34" charset="-128"/>
                </a:rPr>
                <a:t>rava</a:t>
              </a:r>
              <a:r>
                <a:rPr lang="en-US" sz="1200" dirty="0" smtClean="0">
                  <a:latin typeface="Arial Unicode MS" pitchFamily="34" charset="-128"/>
                  <a:ea typeface="Arial Unicode MS" pitchFamily="34" charset="-128"/>
                  <a:cs typeface="Arial Unicode MS" pitchFamily="34" charset="-128"/>
                </a:rPr>
                <a:t> (vibration). So, he was called </a:t>
              </a:r>
              <a:r>
                <a:rPr lang="en-US" sz="1200" i="1" dirty="0" err="1" smtClean="0">
                  <a:latin typeface="Arial Unicode MS" pitchFamily="34" charset="-128"/>
                  <a:ea typeface="Arial Unicode MS" pitchFamily="34" charset="-128"/>
                  <a:cs typeface="Arial Unicode MS" pitchFamily="34" charset="-128"/>
                </a:rPr>
                <a:t>ravā</a:t>
              </a:r>
              <a:r>
                <a:rPr lang="en-US" sz="1200" dirty="0" smtClean="0">
                  <a:latin typeface="Arial Unicode MS" pitchFamily="34" charset="-128"/>
                  <a:ea typeface="Arial Unicode MS" pitchFamily="34" charset="-128"/>
                  <a:cs typeface="Arial Unicode MS" pitchFamily="34" charset="-128"/>
                </a:rPr>
                <a:t>. This means that </a:t>
              </a:r>
            </a:p>
            <a:p>
              <a:pPr marL="228600" indent="-228600"/>
              <a:r>
                <a:rPr lang="en-US" sz="1200" dirty="0" smtClean="0">
                  <a:latin typeface="Arial Unicode MS" pitchFamily="34" charset="-128"/>
                  <a:ea typeface="Arial Unicode MS" pitchFamily="34" charset="-128"/>
                  <a:cs typeface="Arial Unicode MS" pitchFamily="34" charset="-128"/>
                </a:rPr>
                <a:t>he was capable of production, hence</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ravā</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is still used as word for respect around </a:t>
              </a:r>
              <a:r>
                <a:rPr lang="en-US" sz="1200" i="1" dirty="0" err="1" smtClean="0">
                  <a:latin typeface="Arial Unicode MS" pitchFamily="34" charset="-128"/>
                  <a:ea typeface="Arial Unicode MS" pitchFamily="34" charset="-128"/>
                  <a:cs typeface="Arial Unicode MS" pitchFamily="34" charset="-128"/>
                </a:rPr>
                <a:t>Kashi</a:t>
              </a:r>
              <a:r>
                <a:rPr lang="en-US" sz="1200" dirty="0" smtClean="0">
                  <a:latin typeface="Arial Unicode MS" pitchFamily="34" charset="-128"/>
                  <a:ea typeface="Arial Unicode MS" pitchFamily="34" charset="-128"/>
                  <a:cs typeface="Arial Unicode MS" pitchFamily="34" charset="-128"/>
                </a:rPr>
                <a:t>. 4. </a:t>
              </a:r>
              <a:r>
                <a:rPr lang="en-US" sz="1200" i="1" dirty="0" err="1" smtClean="0">
                  <a:latin typeface="Arial Unicode MS" pitchFamily="34" charset="-128"/>
                  <a:ea typeface="Arial Unicode MS" pitchFamily="34" charset="-128"/>
                  <a:cs typeface="Arial Unicode MS" pitchFamily="34" charset="-128"/>
                </a:rPr>
                <a:t>Āyu</a:t>
              </a:r>
              <a:r>
                <a:rPr lang="en-US" sz="1200" dirty="0" smtClean="0">
                  <a:latin typeface="Arial Unicode MS" pitchFamily="34" charset="-128"/>
                  <a:ea typeface="Arial Unicode MS" pitchFamily="34" charset="-128"/>
                  <a:cs typeface="Arial Unicode MS" pitchFamily="34" charset="-128"/>
                </a:rPr>
                <a:t> 5. </a:t>
              </a:r>
              <a:r>
                <a:rPr lang="en-US" sz="1200" i="1" dirty="0" err="1" smtClean="0">
                  <a:latin typeface="Arial Unicode MS" pitchFamily="34" charset="-128"/>
                  <a:ea typeface="Arial Unicode MS" pitchFamily="34" charset="-128"/>
                  <a:cs typeface="Arial Unicode MS" pitchFamily="34" charset="-128"/>
                </a:rPr>
                <a:t>Nahuşa</a:t>
              </a:r>
              <a:r>
                <a:rPr lang="en-US" sz="1200" dirty="0" smtClean="0">
                  <a:latin typeface="Arial Unicode MS" pitchFamily="34" charset="-128"/>
                  <a:ea typeface="Arial Unicode MS" pitchFamily="34" charset="-128"/>
                  <a:cs typeface="Arial Unicode MS" pitchFamily="34" charset="-128"/>
                </a:rPr>
                <a:t> had held </a:t>
              </a:r>
            </a:p>
            <a:p>
              <a:pPr marL="228600" indent="-228600"/>
              <a:r>
                <a:rPr lang="en-US" sz="1200" dirty="0" smtClean="0">
                  <a:latin typeface="Arial Unicode MS" pitchFamily="34" charset="-128"/>
                  <a:ea typeface="Arial Unicode MS" pitchFamily="34" charset="-128"/>
                  <a:cs typeface="Arial Unicode MS" pitchFamily="34" charset="-128"/>
                </a:rPr>
                <a:t>the post of </a:t>
              </a:r>
              <a:r>
                <a:rPr lang="en-US" sz="1200" i="1" dirty="0" err="1" smtClean="0">
                  <a:latin typeface="Arial Unicode MS" pitchFamily="34" charset="-128"/>
                  <a:ea typeface="Arial Unicode MS" pitchFamily="34" charset="-128"/>
                  <a:cs typeface="Arial Unicode MS" pitchFamily="34" charset="-128"/>
                </a:rPr>
                <a:t>Indra</a:t>
              </a:r>
              <a:r>
                <a:rPr lang="en-US" sz="1200" dirty="0" smtClean="0">
                  <a:latin typeface="Arial Unicode MS" pitchFamily="34" charset="-128"/>
                  <a:ea typeface="Arial Unicode MS" pitchFamily="34" charset="-128"/>
                  <a:cs typeface="Arial Unicode MS" pitchFamily="34" charset="-128"/>
                </a:rPr>
                <a:t> also for some period when </a:t>
              </a:r>
              <a:r>
                <a:rPr lang="en-US" sz="1200" i="1" dirty="0" err="1" smtClean="0">
                  <a:latin typeface="Arial Unicode MS" pitchFamily="34" charset="-128"/>
                  <a:ea typeface="Arial Unicode MS" pitchFamily="34" charset="-128"/>
                  <a:cs typeface="Arial Unicode MS" pitchFamily="34" charset="-128"/>
                </a:rPr>
                <a:t>Indra</a:t>
              </a:r>
              <a:r>
                <a:rPr lang="en-US" sz="1200" dirty="0" smtClean="0">
                  <a:latin typeface="Arial Unicode MS" pitchFamily="34" charset="-128"/>
                  <a:ea typeface="Arial Unicode MS" pitchFamily="34" charset="-128"/>
                  <a:cs typeface="Arial Unicode MS" pitchFamily="34" charset="-128"/>
                </a:rPr>
                <a:t> had to leave after </a:t>
              </a:r>
              <a:r>
                <a:rPr lang="en-US" sz="1200" i="1" dirty="0" smtClean="0">
                  <a:latin typeface="Arial Unicode MS" pitchFamily="34" charset="-128"/>
                  <a:ea typeface="Arial Unicode MS" pitchFamily="34" charset="-128"/>
                  <a:cs typeface="Arial Unicode MS" pitchFamily="34" charset="-128"/>
                </a:rPr>
                <a:t>Brahma-</a:t>
              </a:r>
              <a:r>
                <a:rPr lang="en-US" sz="1200" i="1" dirty="0" err="1" smtClean="0">
                  <a:latin typeface="Arial Unicode MS" pitchFamily="34" charset="-128"/>
                  <a:ea typeface="Arial Unicode MS" pitchFamily="34" charset="-128"/>
                  <a:cs typeface="Arial Unicode MS" pitchFamily="34" charset="-128"/>
                </a:rPr>
                <a:t>hatyā</a:t>
              </a:r>
              <a:r>
                <a:rPr lang="en-US" sz="1200" dirty="0" smtClean="0">
                  <a:latin typeface="Arial Unicode MS" pitchFamily="34" charset="-128"/>
                  <a:ea typeface="Arial Unicode MS" pitchFamily="34" charset="-128"/>
                  <a:cs typeface="Arial Unicode MS" pitchFamily="34" charset="-128"/>
                </a:rPr>
                <a:t> by killing of </a:t>
              </a:r>
              <a:r>
                <a:rPr lang="en-US" sz="1200" i="1" dirty="0" err="1" smtClean="0">
                  <a:latin typeface="Arial Unicode MS" pitchFamily="34" charset="-128"/>
                  <a:ea typeface="Arial Unicode MS" pitchFamily="34" charset="-128"/>
                  <a:cs typeface="Arial Unicode MS" pitchFamily="34" charset="-128"/>
                </a:rPr>
                <a:t>Vŗtra</a:t>
              </a:r>
              <a:r>
                <a:rPr lang="en-US" sz="1200" i="1" dirty="0" smtClean="0">
                  <a:latin typeface="Arial Unicode MS" pitchFamily="34" charset="-128"/>
                  <a:ea typeface="Arial Unicode MS" pitchFamily="34" charset="-128"/>
                  <a:cs typeface="Arial Unicode MS" pitchFamily="34" charset="-128"/>
                </a:rPr>
                <a:t>.</a:t>
              </a:r>
              <a:r>
                <a:rPr lang="en-US" sz="1200" dirty="0" smtClean="0">
                  <a:latin typeface="Arial Unicode MS" pitchFamily="34" charset="-128"/>
                  <a:ea typeface="Arial Unicode MS" pitchFamily="34" charset="-128"/>
                  <a:cs typeface="Arial Unicode MS" pitchFamily="34" charset="-128"/>
                </a:rPr>
                <a:t> Later on, had to </a:t>
              </a:r>
            </a:p>
            <a:p>
              <a:pPr marL="228600" indent="-228600"/>
              <a:r>
                <a:rPr lang="en-US" sz="1200" dirty="0" smtClean="0">
                  <a:latin typeface="Arial Unicode MS" pitchFamily="34" charset="-128"/>
                  <a:ea typeface="Arial Unicode MS" pitchFamily="34" charset="-128"/>
                  <a:cs typeface="Arial Unicode MS" pitchFamily="34" charset="-128"/>
                </a:rPr>
                <a:t>become serpent (a tribe of men where he ruled) by curse of a </a:t>
              </a:r>
              <a:r>
                <a:rPr lang="en-US" sz="1200" i="1" dirty="0" err="1" smtClean="0">
                  <a:latin typeface="Arial Unicode MS" pitchFamily="34" charset="-128"/>
                  <a:ea typeface="Arial Unicode MS" pitchFamily="34" charset="-128"/>
                  <a:cs typeface="Arial Unicode MS" pitchFamily="34" charset="-128"/>
                </a:rPr>
                <a:t>ŗşi</a:t>
              </a:r>
              <a:r>
                <a:rPr lang="en-US" sz="1200" dirty="0" smtClean="0">
                  <a:latin typeface="Arial Unicode MS" pitchFamily="34" charset="-128"/>
                  <a:ea typeface="Arial Unicode MS" pitchFamily="34" charset="-128"/>
                  <a:cs typeface="Arial Unicode MS" pitchFamily="34" charset="-128"/>
                </a:rPr>
                <a:t>. First son of </a:t>
              </a:r>
              <a:r>
                <a:rPr lang="en-US" sz="1200" i="1" dirty="0" err="1" smtClean="0">
                  <a:latin typeface="Arial Unicode MS" pitchFamily="34" charset="-128"/>
                  <a:ea typeface="Arial Unicode MS" pitchFamily="34" charset="-128"/>
                  <a:cs typeface="Arial Unicode MS" pitchFamily="34" charset="-128"/>
                </a:rPr>
                <a:t>Nahuşa</a:t>
              </a:r>
              <a:r>
                <a:rPr lang="en-US" sz="1200" dirty="0" smtClean="0">
                  <a:latin typeface="Arial Unicode MS" pitchFamily="34" charset="-128"/>
                  <a:ea typeface="Arial Unicode MS" pitchFamily="34" charset="-128"/>
                  <a:cs typeface="Arial Unicode MS" pitchFamily="34" charset="-128"/>
                </a:rPr>
                <a:t> was </a:t>
              </a:r>
              <a:r>
                <a:rPr lang="en-US" sz="1200" i="1" dirty="0" err="1" smtClean="0">
                  <a:latin typeface="Arial Unicode MS" pitchFamily="34" charset="-128"/>
                  <a:ea typeface="Arial Unicode MS" pitchFamily="34" charset="-128"/>
                  <a:cs typeface="Arial Unicode MS" pitchFamily="34" charset="-128"/>
                </a:rPr>
                <a:t>Yati</a:t>
              </a:r>
              <a:r>
                <a:rPr lang="en-US" sz="1200" dirty="0" smtClean="0">
                  <a:latin typeface="Arial Unicode MS" pitchFamily="34" charset="-128"/>
                  <a:ea typeface="Arial Unicode MS" pitchFamily="34" charset="-128"/>
                  <a:cs typeface="Arial Unicode MS" pitchFamily="34" charset="-128"/>
                </a:rPr>
                <a:t> who became </a:t>
              </a:r>
              <a:r>
                <a:rPr lang="en-US" sz="1200" i="1" dirty="0" err="1" smtClean="0">
                  <a:latin typeface="Arial Unicode MS" pitchFamily="34" charset="-128"/>
                  <a:ea typeface="Arial Unicode MS" pitchFamily="34" charset="-128"/>
                  <a:cs typeface="Arial Unicode MS" pitchFamily="34" charset="-128"/>
                </a:rPr>
                <a:t>sanyāsī</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a:t>
              </a:r>
              <a:r>
                <a:rPr lang="en-US" sz="1200" dirty="0" err="1" smtClean="0">
                  <a:latin typeface="Arial Unicode MS" pitchFamily="34" charset="-128"/>
                  <a:ea typeface="Arial Unicode MS" pitchFamily="34" charset="-128"/>
                  <a:cs typeface="Arial Unicode MS" pitchFamily="34" charset="-128"/>
                </a:rPr>
                <a:t>renunciate</a:t>
              </a:r>
              <a:r>
                <a:rPr lang="en-US" sz="1200" dirty="0" smtClean="0">
                  <a:latin typeface="Arial Unicode MS" pitchFamily="34" charset="-128"/>
                  <a:ea typeface="Arial Unicode MS" pitchFamily="34" charset="-128"/>
                  <a:cs typeface="Arial Unicode MS" pitchFamily="34" charset="-128"/>
                </a:rPr>
                <a:t>), so second son</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Yayāti</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 became the king. 6. </a:t>
              </a:r>
              <a:r>
                <a:rPr lang="en-US" sz="1200" i="1" dirty="0" err="1" smtClean="0">
                  <a:latin typeface="Arial Unicode MS" pitchFamily="34" charset="-128"/>
                  <a:ea typeface="Arial Unicode MS" pitchFamily="34" charset="-128"/>
                  <a:cs typeface="Arial Unicode MS" pitchFamily="34" charset="-128"/>
                </a:rPr>
                <a:t>Yayāti</a:t>
              </a:r>
              <a:r>
                <a:rPr lang="en-US" sz="1200" dirty="0" smtClean="0">
                  <a:latin typeface="Arial Unicode MS" pitchFamily="34" charset="-128"/>
                  <a:ea typeface="Arial Unicode MS" pitchFamily="34" charset="-128"/>
                  <a:cs typeface="Arial Unicode MS" pitchFamily="34" charset="-128"/>
                </a:rPr>
                <a:t> -His first wife </a:t>
              </a:r>
              <a:r>
                <a:rPr lang="en-US" sz="1200" i="1" dirty="0" err="1" smtClean="0">
                  <a:latin typeface="Arial Unicode MS" pitchFamily="34" charset="-128"/>
                  <a:ea typeface="Arial Unicode MS" pitchFamily="34" charset="-128"/>
                  <a:cs typeface="Arial Unicode MS" pitchFamily="34" charset="-128"/>
                </a:rPr>
                <a:t>Devayānī</a:t>
              </a:r>
              <a:r>
                <a:rPr lang="en-US" sz="1200" dirty="0" smtClean="0">
                  <a:latin typeface="Arial Unicode MS" pitchFamily="34" charset="-128"/>
                  <a:ea typeface="Arial Unicode MS" pitchFamily="34" charset="-128"/>
                  <a:cs typeface="Arial Unicode MS" pitchFamily="34" charset="-128"/>
                </a:rPr>
                <a:t> was daughter of </a:t>
              </a:r>
              <a:r>
                <a:rPr lang="en-US" sz="1200" i="1" dirty="0" err="1" smtClean="0">
                  <a:latin typeface="Arial Unicode MS" pitchFamily="34" charset="-128"/>
                  <a:ea typeface="Arial Unicode MS" pitchFamily="34" charset="-128"/>
                  <a:cs typeface="Arial Unicode MS" pitchFamily="34" charset="-128"/>
                </a:rPr>
                <a:t>Śukrāchārya</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Kāvya</a:t>
              </a:r>
              <a:r>
                <a:rPr lang="en-US" sz="1200" dirty="0" smtClean="0">
                  <a:latin typeface="Arial Unicode MS" pitchFamily="34" charset="-128"/>
                  <a:ea typeface="Arial Unicode MS" pitchFamily="34" charset="-128"/>
                  <a:cs typeface="Arial Unicode MS" pitchFamily="34" charset="-128"/>
                </a:rPr>
                <a:t> in </a:t>
              </a:r>
              <a:r>
                <a:rPr lang="en-US" sz="1200" dirty="0" err="1" smtClean="0">
                  <a:latin typeface="Arial Unicode MS" pitchFamily="34" charset="-128"/>
                  <a:ea typeface="Arial Unicode MS" pitchFamily="34" charset="-128"/>
                  <a:cs typeface="Arial Unicode MS" pitchFamily="34" charset="-128"/>
                </a:rPr>
                <a:t>Kaaba</a:t>
              </a:r>
              <a:r>
                <a:rPr lang="en-US" sz="1200" dirty="0" smtClean="0">
                  <a:latin typeface="Arial Unicode MS" pitchFamily="34" charset="-128"/>
                  <a:ea typeface="Arial Unicode MS" pitchFamily="34" charset="-128"/>
                  <a:cs typeface="Arial Unicode MS" pitchFamily="34" charset="-128"/>
                </a:rPr>
                <a:t>, Arab) who had 2 sons- </a:t>
              </a:r>
              <a:r>
                <a:rPr lang="en-US" sz="1200" i="1" dirty="0" err="1" smtClean="0">
                  <a:latin typeface="Arial Unicode MS" pitchFamily="34" charset="-128"/>
                  <a:ea typeface="Arial Unicode MS" pitchFamily="34" charset="-128"/>
                  <a:cs typeface="Arial Unicode MS" pitchFamily="34" charset="-128"/>
                </a:rPr>
                <a:t>Yadu</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Turvasu</a:t>
              </a:r>
              <a:r>
                <a:rPr lang="en-US" sz="1200" dirty="0" smtClean="0">
                  <a:latin typeface="Arial Unicode MS" pitchFamily="34" charset="-128"/>
                  <a:ea typeface="Arial Unicode MS" pitchFamily="34" charset="-128"/>
                  <a:cs typeface="Arial Unicode MS" pitchFamily="34" charset="-128"/>
                </a:rPr>
                <a:t>. Second wife </a:t>
              </a:r>
              <a:r>
                <a:rPr lang="en-US" sz="1200" i="1" dirty="0" err="1" smtClean="0">
                  <a:latin typeface="Arial Unicode MS" pitchFamily="34" charset="-128"/>
                  <a:ea typeface="Arial Unicode MS" pitchFamily="34" charset="-128"/>
                  <a:cs typeface="Arial Unicode MS" pitchFamily="34" charset="-128"/>
                </a:rPr>
                <a:t>Śarmişţhā</a:t>
              </a:r>
              <a:r>
                <a:rPr lang="en-US" sz="1200" dirty="0" smtClean="0">
                  <a:latin typeface="Arial Unicode MS" pitchFamily="34" charset="-128"/>
                  <a:ea typeface="Arial Unicode MS" pitchFamily="34" charset="-128"/>
                  <a:cs typeface="Arial Unicode MS" pitchFamily="34" charset="-128"/>
                </a:rPr>
                <a:t> was daughter of </a:t>
              </a:r>
              <a:r>
                <a:rPr lang="en-US" sz="1200" i="1" dirty="0" err="1" smtClean="0">
                  <a:latin typeface="Arial Unicode MS" pitchFamily="34" charset="-128"/>
                  <a:ea typeface="Arial Unicode MS" pitchFamily="34" charset="-128"/>
                  <a:cs typeface="Arial Unicode MS" pitchFamily="34" charset="-128"/>
                </a:rPr>
                <a:t>Asura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Dānava</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king </a:t>
              </a:r>
              <a:r>
                <a:rPr lang="en-US" sz="1200" i="1" dirty="0" err="1" smtClean="0">
                  <a:latin typeface="Arial Unicode MS" pitchFamily="34" charset="-128"/>
                  <a:ea typeface="Arial Unicode MS" pitchFamily="34" charset="-128"/>
                  <a:cs typeface="Arial Unicode MS" pitchFamily="34" charset="-128"/>
                </a:rPr>
                <a:t>Vŗşa-parvā</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vŗşa</a:t>
              </a:r>
              <a:r>
                <a:rPr lang="en-US" sz="1200" dirty="0" smtClean="0">
                  <a:latin typeface="Arial Unicode MS" pitchFamily="34" charset="-128"/>
                  <a:ea typeface="Arial Unicode MS" pitchFamily="34" charset="-128"/>
                  <a:cs typeface="Arial Unicode MS" pitchFamily="34" charset="-128"/>
                </a:rPr>
                <a:t>= Taurus, </a:t>
              </a:r>
              <a:r>
                <a:rPr lang="en-US" sz="1200" i="1" dirty="0" err="1" smtClean="0">
                  <a:latin typeface="Arial Unicode MS" pitchFamily="34" charset="-128"/>
                  <a:ea typeface="Arial Unicode MS" pitchFamily="34" charset="-128"/>
                  <a:cs typeface="Arial Unicode MS" pitchFamily="34" charset="-128"/>
                </a:rPr>
                <a:t>parvata</a:t>
              </a:r>
              <a:r>
                <a:rPr lang="en-US" sz="1200" dirty="0" smtClean="0">
                  <a:latin typeface="Arial Unicode MS" pitchFamily="34" charset="-128"/>
                  <a:ea typeface="Arial Unicode MS" pitchFamily="34" charset="-128"/>
                  <a:cs typeface="Arial Unicode MS" pitchFamily="34" charset="-128"/>
                </a:rPr>
                <a:t> = mountain-in Turkey). She had 3 sons-</a:t>
              </a:r>
              <a:r>
                <a:rPr lang="en-US" sz="1200" i="1" dirty="0" err="1" smtClean="0">
                  <a:latin typeface="Arial Unicode MS" pitchFamily="34" charset="-128"/>
                  <a:ea typeface="Arial Unicode MS" pitchFamily="34" charset="-128"/>
                  <a:cs typeface="Arial Unicode MS" pitchFamily="34" charset="-128"/>
                </a:rPr>
                <a:t>Druhyu</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Anu</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Puru</a:t>
              </a:r>
              <a:r>
                <a:rPr lang="en-US" sz="1200" dirty="0" smtClean="0">
                  <a:latin typeface="Arial Unicode MS" pitchFamily="34" charset="-128"/>
                  <a:ea typeface="Arial Unicode MS" pitchFamily="34" charset="-128"/>
                  <a:cs typeface="Arial Unicode MS" pitchFamily="34" charset="-128"/>
                </a:rPr>
                <a:t>. Due to fraudulent </a:t>
              </a:r>
            </a:p>
            <a:p>
              <a:pPr marL="228600" indent="-228600"/>
              <a:r>
                <a:rPr lang="en-US" sz="1200" dirty="0" smtClean="0">
                  <a:latin typeface="Arial Unicode MS" pitchFamily="34" charset="-128"/>
                  <a:ea typeface="Arial Unicode MS" pitchFamily="34" charset="-128"/>
                  <a:cs typeface="Arial Unicode MS" pitchFamily="34" charset="-128"/>
                </a:rPr>
                <a:t>second marriage, </a:t>
              </a:r>
              <a:r>
                <a:rPr lang="en-US" sz="1200" i="1" dirty="0" err="1" smtClean="0">
                  <a:latin typeface="Arial Unicode MS" pitchFamily="34" charset="-128"/>
                  <a:ea typeface="Arial Unicode MS" pitchFamily="34" charset="-128"/>
                  <a:cs typeface="Arial Unicode MS" pitchFamily="34" charset="-128"/>
                </a:rPr>
                <a:t>Śukrāchārya</a:t>
              </a:r>
              <a:r>
                <a:rPr lang="en-US" sz="1200" dirty="0" smtClean="0">
                  <a:latin typeface="Arial Unicode MS" pitchFamily="34" charset="-128"/>
                  <a:ea typeface="Arial Unicode MS" pitchFamily="34" charset="-128"/>
                  <a:cs typeface="Arial Unicode MS" pitchFamily="34" charset="-128"/>
                </a:rPr>
                <a:t> cursed </a:t>
              </a:r>
              <a:r>
                <a:rPr lang="en-US" sz="1200" i="1" dirty="0" err="1" smtClean="0">
                  <a:latin typeface="Arial Unicode MS" pitchFamily="34" charset="-128"/>
                  <a:ea typeface="Arial Unicode MS" pitchFamily="34" charset="-128"/>
                  <a:cs typeface="Arial Unicode MS" pitchFamily="34" charset="-128"/>
                </a:rPr>
                <a:t>Yayāti</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 to become old. Then the youngest son </a:t>
              </a:r>
              <a:r>
                <a:rPr lang="en-US" sz="1200" i="1" dirty="0" err="1" smtClean="0">
                  <a:latin typeface="Arial Unicode MS" pitchFamily="34" charset="-128"/>
                  <a:ea typeface="Arial Unicode MS" pitchFamily="34" charset="-128"/>
                  <a:cs typeface="Arial Unicode MS" pitchFamily="34" charset="-128"/>
                </a:rPr>
                <a:t>Puru</a:t>
              </a:r>
              <a:r>
                <a:rPr lang="en-US" sz="1200" dirty="0" smtClean="0">
                  <a:latin typeface="Arial Unicode MS" pitchFamily="34" charset="-128"/>
                  <a:ea typeface="Arial Unicode MS" pitchFamily="34" charset="-128"/>
                  <a:cs typeface="Arial Unicode MS" pitchFamily="34" charset="-128"/>
                </a:rPr>
                <a:t> only agreed to take his old </a:t>
              </a:r>
            </a:p>
            <a:p>
              <a:pPr marL="228600" indent="-228600"/>
              <a:r>
                <a:rPr lang="en-US" sz="1200" dirty="0" smtClean="0">
                  <a:latin typeface="Arial Unicode MS" pitchFamily="34" charset="-128"/>
                  <a:ea typeface="Arial Unicode MS" pitchFamily="34" charset="-128"/>
                  <a:cs typeface="Arial Unicode MS" pitchFamily="34" charset="-128"/>
                </a:rPr>
                <a:t>state, so he was given main kingdom, and in his name the clan was called </a:t>
              </a:r>
              <a:r>
                <a:rPr lang="en-US" sz="1200" i="1" dirty="0" err="1" smtClean="0">
                  <a:latin typeface="Arial Unicode MS" pitchFamily="34" charset="-128"/>
                  <a:ea typeface="Arial Unicode MS" pitchFamily="34" charset="-128"/>
                  <a:cs typeface="Arial Unicode MS" pitchFamily="34" charset="-128"/>
                </a:rPr>
                <a:t>Puru-vamśa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Yadu</a:t>
              </a:r>
              <a:r>
                <a:rPr lang="en-US" sz="1200" dirty="0" smtClean="0">
                  <a:latin typeface="Arial Unicode MS" pitchFamily="34" charset="-128"/>
                  <a:ea typeface="Arial Unicode MS" pitchFamily="34" charset="-128"/>
                  <a:cs typeface="Arial Unicode MS" pitchFamily="34" charset="-128"/>
                </a:rPr>
                <a:t> got north east part-in </a:t>
              </a:r>
            </a:p>
            <a:p>
              <a:pPr marL="228600" indent="-228600"/>
              <a:r>
                <a:rPr lang="en-US" sz="1200" dirty="0" smtClean="0">
                  <a:latin typeface="Arial Unicode MS" pitchFamily="34" charset="-128"/>
                  <a:ea typeface="Arial Unicode MS" pitchFamily="34" charset="-128"/>
                  <a:cs typeface="Arial Unicode MS" pitchFamily="34" charset="-128"/>
                </a:rPr>
                <a:t>that line </a:t>
              </a:r>
              <a:r>
                <a:rPr lang="en-US" sz="1200" i="1" dirty="0" err="1" smtClean="0">
                  <a:latin typeface="Arial Unicode MS" pitchFamily="34" charset="-128"/>
                  <a:ea typeface="Arial Unicode MS" pitchFamily="34" charset="-128"/>
                  <a:cs typeface="Arial Unicode MS" pitchFamily="34" charset="-128"/>
                </a:rPr>
                <a:t>Kŗşņa</a:t>
              </a:r>
              <a:r>
                <a:rPr lang="en-US" sz="1200" dirty="0" smtClean="0">
                  <a:latin typeface="Arial Unicode MS" pitchFamily="34" charset="-128"/>
                  <a:ea typeface="Arial Unicode MS" pitchFamily="34" charset="-128"/>
                  <a:cs typeface="Arial Unicode MS" pitchFamily="34" charset="-128"/>
                </a:rPr>
                <a:t> (3228-3102 BC) was born. </a:t>
              </a:r>
              <a:r>
                <a:rPr lang="en-US" sz="1200" i="1" dirty="0" err="1" smtClean="0">
                  <a:latin typeface="Arial Unicode MS" pitchFamily="34" charset="-128"/>
                  <a:ea typeface="Arial Unicode MS" pitchFamily="34" charset="-128"/>
                  <a:cs typeface="Arial Unicode MS" pitchFamily="34" charset="-128"/>
                </a:rPr>
                <a:t>Druhyu</a:t>
              </a:r>
              <a:r>
                <a:rPr lang="en-US" sz="1200" dirty="0" smtClean="0">
                  <a:latin typeface="Arial Unicode MS" pitchFamily="34" charset="-128"/>
                  <a:ea typeface="Arial Unicode MS" pitchFamily="34" charset="-128"/>
                  <a:cs typeface="Arial Unicode MS" pitchFamily="34" charset="-128"/>
                </a:rPr>
                <a:t> got west part, </a:t>
              </a:r>
              <a:r>
                <a:rPr lang="en-US" sz="1200" i="1" dirty="0" err="1" smtClean="0">
                  <a:latin typeface="Arial Unicode MS" pitchFamily="34" charset="-128"/>
                  <a:ea typeface="Arial Unicode MS" pitchFamily="34" charset="-128"/>
                  <a:cs typeface="Arial Unicode MS" pitchFamily="34" charset="-128"/>
                </a:rPr>
                <a:t>Anu</a:t>
              </a:r>
              <a:r>
                <a:rPr lang="en-US" sz="1200" dirty="0" smtClean="0">
                  <a:latin typeface="Arial Unicode MS" pitchFamily="34" charset="-128"/>
                  <a:ea typeface="Arial Unicode MS" pitchFamily="34" charset="-128"/>
                  <a:cs typeface="Arial Unicode MS" pitchFamily="34" charset="-128"/>
                </a:rPr>
                <a:t> north (</a:t>
              </a:r>
              <a:r>
                <a:rPr lang="en-US" sz="1200" i="1" dirty="0" err="1" smtClean="0">
                  <a:latin typeface="Arial Unicode MS" pitchFamily="34" charset="-128"/>
                  <a:ea typeface="Arial Unicode MS" pitchFamily="34" charset="-128"/>
                  <a:cs typeface="Arial Unicode MS" pitchFamily="34" charset="-128"/>
                </a:rPr>
                <a:t>Ānava</a:t>
              </a:r>
              <a:r>
                <a:rPr lang="en-US" sz="1200" dirty="0" smtClean="0">
                  <a:latin typeface="Arial Unicode MS" pitchFamily="34" charset="-128"/>
                  <a:ea typeface="Arial Unicode MS" pitchFamily="34" charset="-128"/>
                  <a:cs typeface="Arial Unicode MS" pitchFamily="34" charset="-128"/>
                </a:rPr>
                <a:t> = </a:t>
              </a:r>
              <a:r>
                <a:rPr lang="en-US" sz="1200" i="1" dirty="0" err="1" smtClean="0">
                  <a:latin typeface="Arial Unicode MS" pitchFamily="34" charset="-128"/>
                  <a:ea typeface="Arial Unicode MS" pitchFamily="34" charset="-128"/>
                  <a:cs typeface="Arial Unicode MS" pitchFamily="34" charset="-128"/>
                </a:rPr>
                <a:t>yavana</a:t>
              </a:r>
              <a:r>
                <a:rPr lang="en-US" sz="1200" dirty="0" smtClean="0">
                  <a:latin typeface="Arial Unicode MS" pitchFamily="34" charset="-128"/>
                  <a:ea typeface="Arial Unicode MS" pitchFamily="34" charset="-128"/>
                  <a:cs typeface="Arial Unicode MS" pitchFamily="34" charset="-128"/>
                </a:rPr>
                <a:t>) and </a:t>
              </a:r>
              <a:r>
                <a:rPr lang="en-US" sz="1200" i="1" dirty="0" err="1" smtClean="0">
                  <a:latin typeface="Arial Unicode MS" pitchFamily="34" charset="-128"/>
                  <a:ea typeface="Arial Unicode MS" pitchFamily="34" charset="-128"/>
                  <a:cs typeface="Arial Unicode MS" pitchFamily="34" charset="-128"/>
                </a:rPr>
                <a:t>Turvasu</a:t>
              </a:r>
              <a:r>
                <a:rPr lang="en-US" sz="1200" dirty="0" smtClean="0">
                  <a:latin typeface="Arial Unicode MS" pitchFamily="34" charset="-128"/>
                  <a:ea typeface="Arial Unicode MS" pitchFamily="34" charset="-128"/>
                  <a:cs typeface="Arial Unicode MS" pitchFamily="34" charset="-128"/>
                </a:rPr>
                <a:t> in south</a:t>
              </a:r>
            </a:p>
            <a:p>
              <a:pPr marL="228600" indent="-228600"/>
              <a:r>
                <a:rPr lang="en-US" sz="1200" dirty="0" smtClean="0">
                  <a:latin typeface="Arial Unicode MS" pitchFamily="34" charset="-128"/>
                  <a:ea typeface="Arial Unicode MS" pitchFamily="34" charset="-128"/>
                  <a:cs typeface="Arial Unicode MS" pitchFamily="34" charset="-128"/>
                </a:rPr>
                <a:t>-east. One branch of </a:t>
              </a:r>
              <a:r>
                <a:rPr lang="en-US" sz="1200" i="1" dirty="0" err="1" smtClean="0">
                  <a:latin typeface="Arial Unicode MS" pitchFamily="34" charset="-128"/>
                  <a:ea typeface="Arial Unicode MS" pitchFamily="34" charset="-128"/>
                  <a:cs typeface="Arial Unicode MS" pitchFamily="34" charset="-128"/>
                </a:rPr>
                <a:t>Yadu</a:t>
              </a:r>
              <a:r>
                <a:rPr lang="en-US" sz="1200" dirty="0" smtClean="0">
                  <a:latin typeface="Arial Unicode MS" pitchFamily="34" charset="-128"/>
                  <a:ea typeface="Arial Unicode MS" pitchFamily="34" charset="-128"/>
                  <a:cs typeface="Arial Unicode MS" pitchFamily="34" charset="-128"/>
                </a:rPr>
                <a:t> clan is stated to have gone under </a:t>
              </a:r>
              <a:r>
                <a:rPr lang="en-US" sz="1200" dirty="0" err="1" smtClean="0">
                  <a:latin typeface="Arial Unicode MS" pitchFamily="34" charset="-128"/>
                  <a:ea typeface="Arial Unicode MS" pitchFamily="34" charset="-128"/>
                  <a:cs typeface="Arial Unicode MS" pitchFamily="34" charset="-128"/>
                </a:rPr>
                <a:t>Ezypt</a:t>
              </a:r>
              <a:r>
                <a:rPr lang="en-US" sz="1200" dirty="0" smtClean="0">
                  <a:latin typeface="Arial Unicode MS" pitchFamily="34" charset="-128"/>
                  <a:ea typeface="Arial Unicode MS" pitchFamily="34" charset="-128"/>
                  <a:cs typeface="Arial Unicode MS" pitchFamily="34" charset="-128"/>
                </a:rPr>
                <a:t> rule where they were called </a:t>
              </a:r>
              <a:r>
                <a:rPr lang="en-US" sz="1200" i="1" dirty="0" smtClean="0">
                  <a:latin typeface="Arial Unicode MS" pitchFamily="34" charset="-128"/>
                  <a:ea typeface="Arial Unicode MS" pitchFamily="34" charset="-128"/>
                  <a:cs typeface="Arial Unicode MS" pitchFamily="34" charset="-128"/>
                </a:rPr>
                <a:t>Yid=</a:t>
              </a:r>
              <a:r>
                <a:rPr lang="en-US" sz="1200" i="1" dirty="0" err="1" smtClean="0">
                  <a:latin typeface="Arial Unicode MS" pitchFamily="34" charset="-128"/>
                  <a:ea typeface="Arial Unicode MS" pitchFamily="34" charset="-128"/>
                  <a:cs typeface="Arial Unicode MS" pitchFamily="34" charset="-128"/>
                </a:rPr>
                <a:t>Yahud</a:t>
              </a:r>
              <a:r>
                <a:rPr lang="en-US" sz="1200" dirty="0" smtClean="0">
                  <a:latin typeface="Arial Unicode MS" pitchFamily="34" charset="-128"/>
                  <a:ea typeface="Arial Unicode MS" pitchFamily="34" charset="-128"/>
                  <a:cs typeface="Arial Unicode MS" pitchFamily="34" charset="-128"/>
                </a:rPr>
                <a:t> (Jew)-</a:t>
              </a:r>
            </a:p>
            <a:p>
              <a:r>
                <a:rPr lang="en-US" sz="1200" dirty="0" smtClean="0">
                  <a:latin typeface="Arial Unicode MS" pitchFamily="34" charset="-128"/>
                  <a:ea typeface="Arial Unicode MS" pitchFamily="34" charset="-128"/>
                  <a:cs typeface="Arial Unicode MS" pitchFamily="34" charset="-128"/>
                </a:rPr>
                <a:t>escaped to Israel. (7) </a:t>
              </a:r>
              <a:r>
                <a:rPr lang="en-US" sz="1200" i="1" dirty="0" err="1" smtClean="0">
                  <a:latin typeface="Arial Unicode MS" pitchFamily="34" charset="-128"/>
                  <a:ea typeface="Arial Unicode MS" pitchFamily="34" charset="-128"/>
                  <a:cs typeface="Arial Unicode MS" pitchFamily="34" charset="-128"/>
                </a:rPr>
                <a:t>Puru</a:t>
              </a:r>
              <a:r>
                <a:rPr lang="en-US" sz="1200" dirty="0" smtClean="0">
                  <a:latin typeface="Arial Unicode MS" pitchFamily="34" charset="-128"/>
                  <a:ea typeface="Arial Unicode MS" pitchFamily="34" charset="-128"/>
                  <a:cs typeface="Arial Unicode MS" pitchFamily="34" charset="-128"/>
                </a:rPr>
                <a:t>, (8) </a:t>
              </a:r>
              <a:r>
                <a:rPr lang="en-US" sz="1200" i="1" dirty="0" err="1" smtClean="0">
                  <a:latin typeface="Arial Unicode MS" pitchFamily="34" charset="-128"/>
                  <a:ea typeface="Arial Unicode MS" pitchFamily="34" charset="-128"/>
                  <a:cs typeface="Arial Unicode MS" pitchFamily="34" charset="-128"/>
                </a:rPr>
                <a:t>Janamejaya</a:t>
              </a:r>
              <a:r>
                <a:rPr lang="en-US" sz="1200" dirty="0" smtClean="0">
                  <a:latin typeface="Arial Unicode MS" pitchFamily="34" charset="-128"/>
                  <a:ea typeface="Arial Unicode MS" pitchFamily="34" charset="-128"/>
                  <a:cs typeface="Arial Unicode MS" pitchFamily="34" charset="-128"/>
                </a:rPr>
                <a:t>-he did 3 </a:t>
              </a:r>
              <a:r>
                <a:rPr lang="en-US" sz="1200" i="1" dirty="0" err="1" smtClean="0">
                  <a:latin typeface="Arial Unicode MS" pitchFamily="34" charset="-128"/>
                  <a:ea typeface="Arial Unicode MS" pitchFamily="34" charset="-128"/>
                  <a:cs typeface="Arial Unicode MS" pitchFamily="34" charset="-128"/>
                </a:rPr>
                <a:t>Aśvamedha-yajña</a:t>
              </a:r>
              <a:r>
                <a:rPr lang="en-US" sz="1200" dirty="0" smtClean="0">
                  <a:latin typeface="Arial Unicode MS" pitchFamily="34" charset="-128"/>
                  <a:ea typeface="Arial Unicode MS" pitchFamily="34" charset="-128"/>
                  <a:cs typeface="Arial Unicode MS" pitchFamily="34" charset="-128"/>
                </a:rPr>
                <a:t>. (9) </a:t>
              </a:r>
              <a:r>
                <a:rPr lang="en-US" sz="1200" i="1" dirty="0" err="1" smtClean="0">
                  <a:latin typeface="Arial Unicode MS" pitchFamily="34" charset="-128"/>
                  <a:ea typeface="Arial Unicode MS" pitchFamily="34" charset="-128"/>
                  <a:cs typeface="Arial Unicode MS" pitchFamily="34" charset="-128"/>
                </a:rPr>
                <a:t>Prāchīnavān</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Aviddha</a:t>
              </a:r>
              <a:r>
                <a:rPr lang="en-US" sz="1200" dirty="0" smtClean="0">
                  <a:latin typeface="Arial Unicode MS" pitchFamily="34" charset="-128"/>
                  <a:ea typeface="Arial Unicode MS" pitchFamily="34" charset="-128"/>
                  <a:cs typeface="Arial Unicode MS" pitchFamily="34" charset="-128"/>
                </a:rPr>
                <a:t>, (10) </a:t>
              </a:r>
              <a:r>
                <a:rPr lang="en-US" sz="1200" i="1" dirty="0" err="1" smtClean="0">
                  <a:latin typeface="Arial Unicode MS" pitchFamily="34" charset="-128"/>
                  <a:ea typeface="Arial Unicode MS" pitchFamily="34" charset="-128"/>
                  <a:cs typeface="Arial Unicode MS" pitchFamily="34" charset="-128"/>
                </a:rPr>
                <a:t>Pravīra</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(11) </a:t>
              </a:r>
              <a:r>
                <a:rPr lang="en-US" sz="1200" i="1" dirty="0" err="1" smtClean="0">
                  <a:latin typeface="Arial Unicode MS" pitchFamily="34" charset="-128"/>
                  <a:ea typeface="Arial Unicode MS" pitchFamily="34" charset="-128"/>
                  <a:cs typeface="Arial Unicode MS" pitchFamily="34" charset="-128"/>
                </a:rPr>
                <a:t>Manasyu</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Namasyu</a:t>
              </a:r>
              <a:r>
                <a:rPr lang="en-US" sz="1200" dirty="0" smtClean="0">
                  <a:latin typeface="Arial Unicode MS" pitchFamily="34" charset="-128"/>
                  <a:ea typeface="Arial Unicode MS" pitchFamily="34" charset="-128"/>
                  <a:cs typeface="Arial Unicode MS" pitchFamily="34" charset="-128"/>
                </a:rPr>
                <a:t>-He rules from </a:t>
              </a:r>
              <a:r>
                <a:rPr lang="en-US" sz="1200" i="1" dirty="0" err="1" smtClean="0">
                  <a:latin typeface="Arial Unicode MS" pitchFamily="34" charset="-128"/>
                  <a:ea typeface="Arial Unicode MS" pitchFamily="34" charset="-128"/>
                  <a:cs typeface="Arial Unicode MS" pitchFamily="34" charset="-128"/>
                </a:rPr>
                <a:t>Sindhu</a:t>
              </a:r>
              <a:r>
                <a:rPr lang="en-US" sz="1200" dirty="0" smtClean="0">
                  <a:latin typeface="Arial Unicode MS" pitchFamily="34" charset="-128"/>
                  <a:ea typeface="Arial Unicode MS" pitchFamily="34" charset="-128"/>
                  <a:cs typeface="Arial Unicode MS" pitchFamily="34" charset="-128"/>
                </a:rPr>
                <a:t> river to east ocean and </a:t>
              </a:r>
              <a:r>
                <a:rPr lang="en-US" sz="1200" i="1" dirty="0" smtClean="0">
                  <a:latin typeface="Arial Unicode MS" pitchFamily="34" charset="-128"/>
                  <a:ea typeface="Arial Unicode MS" pitchFamily="34" charset="-128"/>
                  <a:cs typeface="Arial Unicode MS" pitchFamily="34" charset="-128"/>
                </a:rPr>
                <a:t>Vindhya</a:t>
              </a:r>
              <a:r>
                <a:rPr lang="en-US" sz="1200" dirty="0" smtClean="0">
                  <a:latin typeface="Arial Unicode MS" pitchFamily="34" charset="-128"/>
                  <a:ea typeface="Arial Unicode MS" pitchFamily="34" charset="-128"/>
                  <a:cs typeface="Arial Unicode MS" pitchFamily="34" charset="-128"/>
                </a:rPr>
                <a:t> mountain to </a:t>
              </a:r>
              <a:r>
                <a:rPr lang="en-US" sz="1200" i="1" dirty="0" err="1" smtClean="0">
                  <a:latin typeface="Arial Unicode MS" pitchFamily="34" charset="-128"/>
                  <a:ea typeface="Arial Unicode MS" pitchFamily="34" charset="-128"/>
                  <a:cs typeface="Arial Unicode MS" pitchFamily="34" charset="-128"/>
                </a:rPr>
                <a:t>Himālaya</a:t>
              </a:r>
              <a:r>
                <a:rPr lang="en-US" sz="1200" dirty="0" smtClean="0">
                  <a:latin typeface="Arial Unicode MS" pitchFamily="34" charset="-128"/>
                  <a:ea typeface="Arial Unicode MS" pitchFamily="34" charset="-128"/>
                  <a:cs typeface="Arial Unicode MS" pitchFamily="34" charset="-128"/>
                </a:rPr>
                <a:t>. (12) </a:t>
              </a:r>
            </a:p>
            <a:p>
              <a:r>
                <a:rPr lang="en-US" sz="1200" i="1" dirty="0" err="1" smtClean="0">
                  <a:latin typeface="Arial Unicode MS" pitchFamily="34" charset="-128"/>
                  <a:ea typeface="Arial Unicode MS" pitchFamily="34" charset="-128"/>
                  <a:cs typeface="Arial Unicode MS" pitchFamily="34" charset="-128"/>
                </a:rPr>
                <a:t>Abhayada</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Subhrū</a:t>
              </a:r>
              <a:r>
                <a:rPr lang="en-US" sz="1200" dirty="0" smtClean="0">
                  <a:latin typeface="Arial Unicode MS" pitchFamily="34" charset="-128"/>
                  <a:ea typeface="Arial Unicode MS" pitchFamily="34" charset="-128"/>
                  <a:cs typeface="Arial Unicode MS" pitchFamily="34" charset="-128"/>
                </a:rPr>
                <a:t>, (13) </a:t>
              </a:r>
              <a:r>
                <a:rPr lang="en-US" sz="1200" i="1" dirty="0" err="1" smtClean="0">
                  <a:latin typeface="Arial Unicode MS" pitchFamily="34" charset="-128"/>
                  <a:ea typeface="Arial Unicode MS" pitchFamily="34" charset="-128"/>
                  <a:cs typeface="Arial Unicode MS" pitchFamily="34" charset="-128"/>
                </a:rPr>
                <a:t>Subvanta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or </a:t>
              </a:r>
              <a:r>
                <a:rPr lang="en-US" sz="1200" i="1" dirty="0" err="1" smtClean="0">
                  <a:latin typeface="Arial Unicode MS" pitchFamily="34" charset="-128"/>
                  <a:ea typeface="Arial Unicode MS" pitchFamily="34" charset="-128"/>
                  <a:cs typeface="Arial Unicode MS" pitchFamily="34" charset="-128"/>
                </a:rPr>
                <a:t>Dhundhu</a:t>
              </a:r>
              <a:r>
                <a:rPr lang="en-US" sz="1200" dirty="0" smtClean="0">
                  <a:latin typeface="Arial Unicode MS" pitchFamily="34" charset="-128"/>
                  <a:ea typeface="Arial Unicode MS" pitchFamily="34" charset="-128"/>
                  <a:cs typeface="Arial Unicode MS" pitchFamily="34" charset="-128"/>
                </a:rPr>
                <a:t>, (14) </a:t>
              </a:r>
              <a:r>
                <a:rPr lang="en-US" sz="1200" i="1" dirty="0" err="1" smtClean="0">
                  <a:latin typeface="Arial Unicode MS" pitchFamily="34" charset="-128"/>
                  <a:ea typeface="Arial Unicode MS" pitchFamily="34" charset="-128"/>
                  <a:cs typeface="Arial Unicode MS" pitchFamily="34" charset="-128"/>
                </a:rPr>
                <a:t>Yavuyāna</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Bahugva</a:t>
              </a:r>
              <a:r>
                <a:rPr lang="en-US" sz="1200" dirty="0" smtClean="0">
                  <a:latin typeface="Arial Unicode MS" pitchFamily="34" charset="-128"/>
                  <a:ea typeface="Arial Unicode MS" pitchFamily="34" charset="-128"/>
                  <a:cs typeface="Arial Unicode MS" pitchFamily="34" charset="-128"/>
                </a:rPr>
                <a:t>, (15) </a:t>
              </a:r>
              <a:r>
                <a:rPr lang="en-US" sz="1200" i="1" dirty="0" err="1" smtClean="0">
                  <a:latin typeface="Arial Unicode MS" pitchFamily="34" charset="-128"/>
                  <a:ea typeface="Arial Unicode MS" pitchFamily="34" charset="-128"/>
                  <a:cs typeface="Arial Unicode MS" pitchFamily="34" charset="-128"/>
                </a:rPr>
                <a:t>Samyāti</a:t>
              </a:r>
              <a:r>
                <a:rPr lang="en-US" sz="1200" dirty="0" smtClean="0">
                  <a:latin typeface="Arial Unicode MS" pitchFamily="34" charset="-128"/>
                  <a:ea typeface="Arial Unicode MS" pitchFamily="34" charset="-128"/>
                  <a:cs typeface="Arial Unicode MS" pitchFamily="34" charset="-128"/>
                </a:rPr>
                <a:t>, (16) </a:t>
              </a:r>
              <a:r>
                <a:rPr lang="en-US" sz="1200" i="1" dirty="0" err="1" smtClean="0">
                  <a:latin typeface="Arial Unicode MS" pitchFamily="34" charset="-128"/>
                  <a:ea typeface="Arial Unicode MS" pitchFamily="34" charset="-128"/>
                  <a:cs typeface="Arial Unicode MS" pitchFamily="34" charset="-128"/>
                </a:rPr>
                <a:t>Ahamyati</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(17) </a:t>
              </a:r>
              <a:r>
                <a:rPr lang="en-US" sz="1200" i="1" dirty="0" err="1" smtClean="0">
                  <a:latin typeface="Arial Unicode MS" pitchFamily="34" charset="-128"/>
                  <a:ea typeface="Arial Unicode MS" pitchFamily="34" charset="-128"/>
                  <a:cs typeface="Arial Unicode MS" pitchFamily="34" charset="-128"/>
                </a:rPr>
                <a:t>Raudrāśva</a:t>
              </a:r>
              <a:r>
                <a:rPr lang="en-US" sz="1200" dirty="0" smtClean="0">
                  <a:latin typeface="Arial Unicode MS" pitchFamily="34" charset="-128"/>
                  <a:ea typeface="Arial Unicode MS" pitchFamily="34" charset="-128"/>
                  <a:cs typeface="Arial Unicode MS" pitchFamily="34" charset="-128"/>
                </a:rPr>
                <a:t>, (18) </a:t>
              </a:r>
              <a:r>
                <a:rPr lang="en-US" sz="1200" i="1" dirty="0" err="1" smtClean="0">
                  <a:latin typeface="Arial Unicode MS" pitchFamily="34" charset="-128"/>
                  <a:ea typeface="Arial Unicode MS" pitchFamily="34" charset="-128"/>
                  <a:cs typeface="Arial Unicode MS" pitchFamily="34" charset="-128"/>
                </a:rPr>
                <a:t>Rucheyu</a:t>
              </a:r>
              <a:r>
                <a:rPr lang="en-US" sz="1200" dirty="0" smtClean="0">
                  <a:latin typeface="Arial Unicode MS" pitchFamily="34" charset="-128"/>
                  <a:ea typeface="Arial Unicode MS" pitchFamily="34" charset="-128"/>
                  <a:cs typeface="Arial Unicode MS" pitchFamily="34" charset="-128"/>
                </a:rPr>
                <a:t>-One of his 10 sisters was married to </a:t>
              </a:r>
              <a:r>
                <a:rPr lang="en-US" sz="1200" i="1" dirty="0" err="1" smtClean="0">
                  <a:latin typeface="Arial Unicode MS" pitchFamily="34" charset="-128"/>
                  <a:ea typeface="Arial Unicode MS" pitchFamily="34" charset="-128"/>
                  <a:cs typeface="Arial Unicode MS" pitchFamily="34" charset="-128"/>
                </a:rPr>
                <a:t>Atri</a:t>
              </a:r>
              <a:r>
                <a:rPr lang="en-US" sz="1200" dirty="0" smtClean="0">
                  <a:latin typeface="Arial Unicode MS" pitchFamily="34" charset="-128"/>
                  <a:ea typeface="Arial Unicode MS" pitchFamily="34" charset="-128"/>
                  <a:cs typeface="Arial Unicode MS" pitchFamily="34" charset="-128"/>
                </a:rPr>
                <a:t> whose son was </a:t>
              </a:r>
              <a:r>
                <a:rPr lang="en-US" sz="1200" i="1" dirty="0" err="1" smtClean="0">
                  <a:latin typeface="Arial Unicode MS" pitchFamily="34" charset="-128"/>
                  <a:ea typeface="Arial Unicode MS" pitchFamily="34" charset="-128"/>
                  <a:cs typeface="Arial Unicode MS" pitchFamily="34" charset="-128"/>
                </a:rPr>
                <a:t>Svasti</a:t>
              </a:r>
              <a:r>
                <a:rPr lang="en-US" sz="1200" dirty="0" smtClean="0">
                  <a:latin typeface="Arial Unicode MS" pitchFamily="34" charset="-128"/>
                  <a:ea typeface="Arial Unicode MS" pitchFamily="34" charset="-128"/>
                  <a:cs typeface="Arial Unicode MS" pitchFamily="34" charset="-128"/>
                </a:rPr>
                <a:t>. He had 3 sons-</a:t>
              </a:r>
            </a:p>
            <a:p>
              <a:r>
                <a:rPr lang="en-US" sz="1200" i="1" dirty="0" smtClean="0">
                  <a:latin typeface="Arial Unicode MS" pitchFamily="34" charset="-128"/>
                  <a:ea typeface="Arial Unicode MS" pitchFamily="34" charset="-128"/>
                  <a:cs typeface="Arial Unicode MS" pitchFamily="34" charset="-128"/>
                </a:rPr>
                <a:t>Soma</a:t>
              </a:r>
              <a:r>
                <a:rPr lang="en-US" sz="1200" dirty="0" smtClean="0">
                  <a:latin typeface="Arial Unicode MS" pitchFamily="34" charset="-128"/>
                  <a:ea typeface="Arial Unicode MS" pitchFamily="34" charset="-128"/>
                  <a:cs typeface="Arial Unicode MS" pitchFamily="34" charset="-128"/>
                </a:rPr>
                <a:t> (different from the first of </a:t>
              </a:r>
              <a:r>
                <a:rPr lang="en-US" sz="1200" i="1" dirty="0" smtClean="0">
                  <a:latin typeface="Arial Unicode MS" pitchFamily="34" charset="-128"/>
                  <a:ea typeface="Arial Unicode MS" pitchFamily="34" charset="-128"/>
                  <a:cs typeface="Arial Unicode MS" pitchFamily="34" charset="-128"/>
                </a:rPr>
                <a:t>Chandra</a:t>
              </a:r>
              <a:r>
                <a:rPr lang="en-US" sz="1200" dirty="0" smtClean="0">
                  <a:latin typeface="Arial Unicode MS" pitchFamily="34" charset="-128"/>
                  <a:ea typeface="Arial Unicode MS" pitchFamily="34" charset="-128"/>
                  <a:cs typeface="Arial Unicode MS" pitchFamily="34" charset="-128"/>
                </a:rPr>
                <a:t> line), </a:t>
              </a:r>
              <a:r>
                <a:rPr lang="en-US" sz="1200" i="1" dirty="0" err="1" smtClean="0">
                  <a:latin typeface="Arial Unicode MS" pitchFamily="34" charset="-128"/>
                  <a:ea typeface="Arial Unicode MS" pitchFamily="34" charset="-128"/>
                  <a:cs typeface="Arial Unicode MS" pitchFamily="34" charset="-128"/>
                </a:rPr>
                <a:t>Datta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Dattātreya</a:t>
              </a:r>
              <a:r>
                <a:rPr lang="en-US" sz="1200" dirty="0" smtClean="0">
                  <a:latin typeface="Arial Unicode MS" pitchFamily="34" charset="-128"/>
                  <a:ea typeface="Arial Unicode MS" pitchFamily="34" charset="-128"/>
                  <a:cs typeface="Arial Unicode MS" pitchFamily="34" charset="-128"/>
                </a:rPr>
                <a:t>), and </a:t>
              </a:r>
              <a:r>
                <a:rPr lang="en-US" sz="1200" i="1" dirty="0" err="1" smtClean="0">
                  <a:latin typeface="Arial Unicode MS" pitchFamily="34" charset="-128"/>
                  <a:ea typeface="Arial Unicode MS" pitchFamily="34" charset="-128"/>
                  <a:cs typeface="Arial Unicode MS" pitchFamily="34" charset="-128"/>
                </a:rPr>
                <a:t>Durvāsā</a:t>
              </a:r>
              <a:r>
                <a:rPr lang="en-US" sz="1200" dirty="0" smtClean="0">
                  <a:latin typeface="Arial Unicode MS" pitchFamily="34" charset="-128"/>
                  <a:ea typeface="Arial Unicode MS" pitchFamily="34" charset="-128"/>
                  <a:cs typeface="Arial Unicode MS" pitchFamily="34" charset="-128"/>
                </a:rPr>
                <a:t>. His daughter </a:t>
              </a:r>
              <a:r>
                <a:rPr lang="en-US" sz="1200" i="1" dirty="0" err="1" smtClean="0">
                  <a:latin typeface="Arial Unicode MS" pitchFamily="34" charset="-128"/>
                  <a:ea typeface="Arial Unicode MS" pitchFamily="34" charset="-128"/>
                  <a:cs typeface="Arial Unicode MS" pitchFamily="34" charset="-128"/>
                </a:rPr>
                <a:t>Apālā</a:t>
              </a:r>
              <a:r>
                <a:rPr lang="en-US" sz="1200" dirty="0" smtClean="0">
                  <a:latin typeface="Arial Unicode MS" pitchFamily="34" charset="-128"/>
                  <a:ea typeface="Arial Unicode MS" pitchFamily="34" charset="-128"/>
                  <a:cs typeface="Arial Unicode MS" pitchFamily="34" charset="-128"/>
                </a:rPr>
                <a:t> also was seer of </a:t>
              </a:r>
            </a:p>
            <a:p>
              <a:r>
                <a:rPr lang="en-US" sz="1200" i="1" dirty="0" smtClean="0">
                  <a:latin typeface="Arial Unicode MS" pitchFamily="34" charset="-128"/>
                  <a:ea typeface="Arial Unicode MS" pitchFamily="34" charset="-128"/>
                  <a:cs typeface="Arial Unicode MS" pitchFamily="34" charset="-128"/>
                </a:rPr>
                <a:t>mantra</a:t>
              </a:r>
              <a:r>
                <a:rPr lang="en-US" sz="1200" dirty="0" smtClean="0">
                  <a:latin typeface="Arial Unicode MS" pitchFamily="34" charset="-128"/>
                  <a:ea typeface="Arial Unicode MS" pitchFamily="34" charset="-128"/>
                  <a:cs typeface="Arial Unicode MS" pitchFamily="34" charset="-128"/>
                </a:rPr>
                <a:t> of </a:t>
              </a:r>
              <a:r>
                <a:rPr lang="en-US" sz="1200" i="1" dirty="0" err="1" smtClean="0">
                  <a:latin typeface="Arial Unicode MS" pitchFamily="34" charset="-128"/>
                  <a:ea typeface="Arial Unicode MS" pitchFamily="34" charset="-128"/>
                  <a:cs typeface="Arial Unicode MS" pitchFamily="34" charset="-128"/>
                </a:rPr>
                <a:t>Ŗgveda</a:t>
              </a:r>
              <a:r>
                <a:rPr lang="en-US" sz="1200" dirty="0" smtClean="0">
                  <a:latin typeface="Arial Unicode MS" pitchFamily="34" charset="-128"/>
                  <a:ea typeface="Arial Unicode MS" pitchFamily="34" charset="-128"/>
                  <a:cs typeface="Arial Unicode MS" pitchFamily="34" charset="-128"/>
                </a:rPr>
                <a:t>. (19) </a:t>
              </a:r>
              <a:r>
                <a:rPr lang="en-US" sz="1200" i="1" dirty="0" err="1" smtClean="0">
                  <a:latin typeface="Arial Unicode MS" pitchFamily="34" charset="-128"/>
                  <a:ea typeface="Arial Unicode MS" pitchFamily="34" charset="-128"/>
                  <a:cs typeface="Arial Unicode MS" pitchFamily="34" charset="-128"/>
                </a:rPr>
                <a:t>Matināra</a:t>
              </a:r>
              <a:r>
                <a:rPr lang="en-US" sz="1200" dirty="0" smtClean="0">
                  <a:latin typeface="Arial Unicode MS" pitchFamily="34" charset="-128"/>
                  <a:ea typeface="Arial Unicode MS" pitchFamily="34" charset="-128"/>
                  <a:cs typeface="Arial Unicode MS" pitchFamily="34" charset="-128"/>
                </a:rPr>
                <a:t>, in time of </a:t>
              </a:r>
              <a:r>
                <a:rPr lang="en-US" sz="1200" i="1" dirty="0" err="1" smtClean="0">
                  <a:latin typeface="Arial Unicode MS" pitchFamily="34" charset="-128"/>
                  <a:ea typeface="Arial Unicode MS" pitchFamily="34" charset="-128"/>
                  <a:cs typeface="Arial Unicode MS" pitchFamily="34" charset="-128"/>
                </a:rPr>
                <a:t>Māndhātā</a:t>
              </a:r>
              <a:r>
                <a:rPr lang="en-US" sz="1200" dirty="0" smtClean="0">
                  <a:latin typeface="Arial Unicode MS" pitchFamily="34" charset="-128"/>
                  <a:ea typeface="Arial Unicode MS" pitchFamily="34" charset="-128"/>
                  <a:cs typeface="Arial Unicode MS" pitchFamily="34" charset="-128"/>
                </a:rPr>
                <a:t> in about 7,300 BC (20) </a:t>
              </a:r>
              <a:r>
                <a:rPr lang="en-US" sz="1200" i="1" dirty="0" err="1" smtClean="0">
                  <a:latin typeface="Arial Unicode MS" pitchFamily="34" charset="-128"/>
                  <a:ea typeface="Arial Unicode MS" pitchFamily="34" charset="-128"/>
                  <a:cs typeface="Arial Unicode MS" pitchFamily="34" charset="-128"/>
                </a:rPr>
                <a:t>Apratīrtha</a:t>
              </a:r>
              <a:r>
                <a:rPr lang="en-US" sz="1200" dirty="0" smtClean="0">
                  <a:latin typeface="Arial Unicode MS" pitchFamily="34" charset="-128"/>
                  <a:ea typeface="Arial Unicode MS" pitchFamily="34" charset="-128"/>
                  <a:cs typeface="Arial Unicode MS" pitchFamily="34" charset="-128"/>
                </a:rPr>
                <a:t>-His son </a:t>
              </a:r>
              <a:r>
                <a:rPr lang="en-US" sz="1200" i="1" dirty="0" err="1" smtClean="0">
                  <a:latin typeface="Arial Unicode MS" pitchFamily="34" charset="-128"/>
                  <a:ea typeface="Arial Unicode MS" pitchFamily="34" charset="-128"/>
                  <a:cs typeface="Arial Unicode MS" pitchFamily="34" charset="-128"/>
                </a:rPr>
                <a:t>ŗşi</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Kāņva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Medhātithi</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was seer of many </a:t>
              </a:r>
              <a:r>
                <a:rPr lang="en-US" sz="1200" i="1" dirty="0" smtClean="0">
                  <a:latin typeface="Arial Unicode MS" pitchFamily="34" charset="-128"/>
                  <a:ea typeface="Arial Unicode MS" pitchFamily="34" charset="-128"/>
                  <a:cs typeface="Arial Unicode MS" pitchFamily="34" charset="-128"/>
                </a:rPr>
                <a:t>mantras</a:t>
              </a:r>
              <a:r>
                <a:rPr lang="en-US" sz="1200" dirty="0" smtClean="0">
                  <a:latin typeface="Arial Unicode MS" pitchFamily="34" charset="-128"/>
                  <a:ea typeface="Arial Unicode MS" pitchFamily="34" charset="-128"/>
                  <a:cs typeface="Arial Unicode MS" pitchFamily="34" charset="-128"/>
                </a:rPr>
                <a:t>. Her sister </a:t>
              </a:r>
              <a:r>
                <a:rPr lang="en-US" sz="1200" i="1" dirty="0" err="1" smtClean="0">
                  <a:latin typeface="Arial Unicode MS" pitchFamily="34" charset="-128"/>
                  <a:ea typeface="Arial Unicode MS" pitchFamily="34" charset="-128"/>
                  <a:cs typeface="Arial Unicode MS" pitchFamily="34" charset="-128"/>
                </a:rPr>
                <a:t>Gaurī</a:t>
              </a:r>
              <a:r>
                <a:rPr lang="en-US" sz="1200" dirty="0" err="1" smtClean="0">
                  <a:latin typeface="Arial Unicode MS" pitchFamily="34" charset="-128"/>
                  <a:ea typeface="Arial Unicode MS" pitchFamily="34" charset="-128"/>
                  <a:cs typeface="Arial Unicode MS" pitchFamily="34" charset="-128"/>
                </a:rPr>
                <a:t>’s</a:t>
              </a:r>
              <a:r>
                <a:rPr lang="en-US" sz="1200" dirty="0" smtClean="0">
                  <a:latin typeface="Arial Unicode MS" pitchFamily="34" charset="-128"/>
                  <a:ea typeface="Arial Unicode MS" pitchFamily="34" charset="-128"/>
                  <a:cs typeface="Arial Unicode MS" pitchFamily="34" charset="-128"/>
                </a:rPr>
                <a:t> son was </a:t>
              </a:r>
              <a:r>
                <a:rPr lang="en-US" sz="1200" i="1" dirty="0" err="1" smtClean="0">
                  <a:latin typeface="Arial Unicode MS" pitchFamily="34" charset="-128"/>
                  <a:ea typeface="Arial Unicode MS" pitchFamily="34" charset="-128"/>
                  <a:cs typeface="Arial Unicode MS" pitchFamily="34" charset="-128"/>
                </a:rPr>
                <a:t>Māndhātā</a:t>
              </a:r>
              <a:r>
                <a:rPr lang="en-US" sz="1200" dirty="0" smtClean="0">
                  <a:latin typeface="Arial Unicode MS" pitchFamily="34" charset="-128"/>
                  <a:ea typeface="Arial Unicode MS" pitchFamily="34" charset="-128"/>
                  <a:cs typeface="Arial Unicode MS" pitchFamily="34" charset="-128"/>
                </a:rPr>
                <a:t>-famous world emperor of </a:t>
              </a:r>
              <a:r>
                <a:rPr lang="en-US" sz="1200" i="1" dirty="0" err="1" smtClean="0">
                  <a:latin typeface="Arial Unicode MS" pitchFamily="34" charset="-128"/>
                  <a:ea typeface="Arial Unicode MS" pitchFamily="34" charset="-128"/>
                  <a:cs typeface="Arial Unicode MS" pitchFamily="34" charset="-128"/>
                </a:rPr>
                <a:t>Sūrya-vamśa</a:t>
              </a:r>
              <a:r>
                <a:rPr lang="en-US" sz="1200" dirty="0" smtClean="0">
                  <a:latin typeface="Arial Unicode MS" pitchFamily="34" charset="-128"/>
                  <a:ea typeface="Arial Unicode MS" pitchFamily="34" charset="-128"/>
                  <a:cs typeface="Arial Unicode MS" pitchFamily="34" charset="-128"/>
                </a:rPr>
                <a:t>. (21) </a:t>
              </a:r>
              <a:r>
                <a:rPr lang="en-US" sz="1200" i="1" dirty="0" err="1" smtClean="0">
                  <a:latin typeface="Arial Unicode MS" pitchFamily="34" charset="-128"/>
                  <a:ea typeface="Arial Unicode MS" pitchFamily="34" charset="-128"/>
                  <a:cs typeface="Arial Unicode MS" pitchFamily="34" charset="-128"/>
                </a:rPr>
                <a:t>Tamsu</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or </a:t>
              </a:r>
              <a:r>
                <a:rPr lang="en-US" sz="1200" i="1" dirty="0" err="1" smtClean="0">
                  <a:latin typeface="Arial Unicode MS" pitchFamily="34" charset="-128"/>
                  <a:ea typeface="Arial Unicode MS" pitchFamily="34" charset="-128"/>
                  <a:cs typeface="Arial Unicode MS" pitchFamily="34" charset="-128"/>
                </a:rPr>
                <a:t>Sumati</a:t>
              </a:r>
              <a:r>
                <a:rPr lang="en-US" sz="1200" dirty="0" smtClean="0">
                  <a:latin typeface="Arial Unicode MS" pitchFamily="34" charset="-128"/>
                  <a:ea typeface="Arial Unicode MS" pitchFamily="34" charset="-128"/>
                  <a:cs typeface="Arial Unicode MS" pitchFamily="34" charset="-128"/>
                </a:rPr>
                <a:t>, (22) </a:t>
              </a:r>
              <a:r>
                <a:rPr lang="en-US" sz="1200" i="1" dirty="0" err="1" smtClean="0">
                  <a:latin typeface="Arial Unicode MS" pitchFamily="34" charset="-128"/>
                  <a:ea typeface="Arial Unicode MS" pitchFamily="34" charset="-128"/>
                  <a:cs typeface="Arial Unicode MS" pitchFamily="34" charset="-128"/>
                </a:rPr>
                <a:t>Īlina</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Sudyumna</a:t>
              </a:r>
              <a:r>
                <a:rPr lang="en-US" sz="1200" dirty="0" smtClean="0">
                  <a:latin typeface="Arial Unicode MS" pitchFamily="34" charset="-128"/>
                  <a:ea typeface="Arial Unicode MS" pitchFamily="34" charset="-128"/>
                  <a:cs typeface="Arial Unicode MS" pitchFamily="34" charset="-128"/>
                </a:rPr>
                <a:t> , (23) </a:t>
              </a:r>
              <a:r>
                <a:rPr lang="en-US" sz="1200" i="1" dirty="0" err="1" smtClean="0">
                  <a:latin typeface="Arial Unicode MS" pitchFamily="34" charset="-128"/>
                  <a:ea typeface="Arial Unicode MS" pitchFamily="34" charset="-128"/>
                  <a:cs typeface="Arial Unicode MS" pitchFamily="34" charset="-128"/>
                </a:rPr>
                <a:t>Duşyanta</a:t>
              </a:r>
              <a:r>
                <a:rPr lang="en-US" sz="1200" dirty="0" smtClean="0">
                  <a:latin typeface="Arial Unicode MS" pitchFamily="34" charset="-128"/>
                  <a:ea typeface="Arial Unicode MS" pitchFamily="34" charset="-128"/>
                  <a:cs typeface="Arial Unicode MS" pitchFamily="34" charset="-128"/>
                </a:rPr>
                <a:t>-from his wife </a:t>
              </a:r>
              <a:r>
                <a:rPr lang="en-US" sz="1200" i="1" dirty="0" err="1" smtClean="0">
                  <a:latin typeface="Arial Unicode MS" pitchFamily="34" charset="-128"/>
                  <a:ea typeface="Arial Unicode MS" pitchFamily="34" charset="-128"/>
                  <a:cs typeface="Arial Unicode MS" pitchFamily="34" charset="-128"/>
                </a:rPr>
                <a:t>Śakuntalā</a:t>
              </a:r>
              <a:r>
                <a:rPr lang="en-US" sz="1200" dirty="0" smtClean="0">
                  <a:latin typeface="Arial Unicode MS" pitchFamily="34" charset="-128"/>
                  <a:ea typeface="Arial Unicode MS" pitchFamily="34" charset="-128"/>
                  <a:cs typeface="Arial Unicode MS" pitchFamily="34" charset="-128"/>
                </a:rPr>
                <a:t> was born famous emperor (24) </a:t>
              </a:r>
              <a:r>
                <a:rPr lang="en-US" sz="1200" i="1" dirty="0" err="1" smtClean="0">
                  <a:latin typeface="Arial Unicode MS" pitchFamily="34" charset="-128"/>
                  <a:ea typeface="Arial Unicode MS" pitchFamily="34" charset="-128"/>
                  <a:cs typeface="Arial Unicode MS" pitchFamily="34" charset="-128"/>
                </a:rPr>
                <a:t>Bharata</a:t>
              </a:r>
              <a:r>
                <a:rPr lang="en-US" sz="1200" dirty="0" smtClean="0">
                  <a:latin typeface="Arial Unicode MS" pitchFamily="34" charset="-128"/>
                  <a:ea typeface="Arial Unicode MS" pitchFamily="34" charset="-128"/>
                  <a:cs typeface="Arial Unicode MS" pitchFamily="34" charset="-128"/>
                </a:rPr>
                <a:t>-</a:t>
              </a:r>
            </a:p>
            <a:p>
              <a:r>
                <a:rPr lang="en-US" sz="1200" dirty="0" smtClean="0">
                  <a:latin typeface="Arial Unicode MS" pitchFamily="34" charset="-128"/>
                  <a:ea typeface="Arial Unicode MS" pitchFamily="34" charset="-128"/>
                  <a:cs typeface="Arial Unicode MS" pitchFamily="34" charset="-128"/>
                </a:rPr>
                <a:t>hero of </a:t>
              </a:r>
              <a:r>
                <a:rPr lang="en-US" sz="1200" i="1" dirty="0" err="1" smtClean="0">
                  <a:latin typeface="Arial Unicode MS" pitchFamily="34" charset="-128"/>
                  <a:ea typeface="Arial Unicode MS" pitchFamily="34" charset="-128"/>
                  <a:cs typeface="Arial Unicode MS" pitchFamily="34" charset="-128"/>
                </a:rPr>
                <a:t>Abhijñāna</a:t>
              </a:r>
              <a:r>
                <a:rPr lang="en-US" sz="1200" i="1" dirty="0"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śākuntalam</a:t>
              </a:r>
              <a:r>
                <a:rPr lang="en-US" sz="1200" dirty="0" smtClean="0">
                  <a:latin typeface="Arial Unicode MS" pitchFamily="34" charset="-128"/>
                  <a:ea typeface="Arial Unicode MS" pitchFamily="34" charset="-128"/>
                  <a:cs typeface="Arial Unicode MS" pitchFamily="34" charset="-128"/>
                </a:rPr>
                <a:t>-famous play of </a:t>
              </a:r>
              <a:r>
                <a:rPr lang="en-US" sz="1200" i="1" dirty="0" err="1" smtClean="0">
                  <a:latin typeface="Arial Unicode MS" pitchFamily="34" charset="-128"/>
                  <a:ea typeface="Arial Unicode MS" pitchFamily="34" charset="-128"/>
                  <a:cs typeface="Arial Unicode MS" pitchFamily="34" charset="-128"/>
                </a:rPr>
                <a:t>Kālidāsa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Ŗşis</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of his time were-</a:t>
              </a:r>
              <a:r>
                <a:rPr lang="en-US" sz="1200" i="1" dirty="0" err="1" smtClean="0">
                  <a:latin typeface="Arial Unicode MS" pitchFamily="34" charset="-128"/>
                  <a:ea typeface="Arial Unicode MS" pitchFamily="34" charset="-128"/>
                  <a:cs typeface="Arial Unicode MS" pitchFamily="34" charset="-128"/>
                </a:rPr>
                <a:t>Ŗchīka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Jamadagni</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Viśvāmitra</a:t>
              </a:r>
              <a:r>
                <a:rPr lang="en-US" sz="1200" dirty="0" smtClean="0">
                  <a:latin typeface="Arial Unicode MS" pitchFamily="34" charset="-128"/>
                  <a:ea typeface="Arial Unicode MS" pitchFamily="34" charset="-128"/>
                  <a:cs typeface="Arial Unicode MS" pitchFamily="34" charset="-128"/>
                </a:rPr>
                <a:t>, and </a:t>
              </a:r>
            </a:p>
            <a:p>
              <a:r>
                <a:rPr lang="en-US" sz="1200" i="1" dirty="0" err="1" smtClean="0">
                  <a:latin typeface="Arial Unicode MS" pitchFamily="34" charset="-128"/>
                  <a:ea typeface="Arial Unicode MS" pitchFamily="34" charset="-128"/>
                  <a:cs typeface="Arial Unicode MS" pitchFamily="34" charset="-128"/>
                </a:rPr>
                <a:t>Bharadvāja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Bharata</a:t>
              </a:r>
              <a:r>
                <a:rPr lang="en-US" sz="1200" dirty="0" smtClean="0">
                  <a:latin typeface="Arial Unicode MS" pitchFamily="34" charset="-128"/>
                  <a:ea typeface="Arial Unicode MS" pitchFamily="34" charset="-128"/>
                  <a:cs typeface="Arial Unicode MS" pitchFamily="34" charset="-128"/>
                </a:rPr>
                <a:t> was married to </a:t>
              </a:r>
              <a:r>
                <a:rPr lang="en-US" sz="1200" i="1" dirty="0" err="1" smtClean="0">
                  <a:latin typeface="Arial Unicode MS" pitchFamily="34" charset="-128"/>
                  <a:ea typeface="Arial Unicode MS" pitchFamily="34" charset="-128"/>
                  <a:cs typeface="Arial Unicode MS" pitchFamily="34" charset="-128"/>
                </a:rPr>
                <a:t>Sunandā</a:t>
              </a:r>
              <a:r>
                <a:rPr lang="en-US" sz="1200" dirty="0" smtClean="0">
                  <a:latin typeface="Arial Unicode MS" pitchFamily="34" charset="-128"/>
                  <a:ea typeface="Arial Unicode MS" pitchFamily="34" charset="-128"/>
                  <a:cs typeface="Arial Unicode MS" pitchFamily="34" charset="-128"/>
                </a:rPr>
                <a:t>, daughter of </a:t>
              </a:r>
              <a:r>
                <a:rPr lang="en-US" sz="1200" i="1" dirty="0" err="1" smtClean="0">
                  <a:latin typeface="Arial Unicode MS" pitchFamily="34" charset="-128"/>
                  <a:ea typeface="Arial Unicode MS" pitchFamily="34" charset="-128"/>
                  <a:cs typeface="Arial Unicode MS" pitchFamily="34" charset="-128"/>
                </a:rPr>
                <a:t>Sarvasena</a:t>
              </a:r>
              <a:r>
                <a:rPr lang="en-US" sz="1200" dirty="0" smtClean="0">
                  <a:latin typeface="Arial Unicode MS" pitchFamily="34" charset="-128"/>
                  <a:ea typeface="Arial Unicode MS" pitchFamily="34" charset="-128"/>
                  <a:cs typeface="Arial Unicode MS" pitchFamily="34" charset="-128"/>
                </a:rPr>
                <a:t>, king of </a:t>
              </a:r>
              <a:r>
                <a:rPr lang="en-US" sz="1200" i="1" dirty="0" err="1" smtClean="0">
                  <a:latin typeface="Arial Unicode MS" pitchFamily="34" charset="-128"/>
                  <a:ea typeface="Arial Unicode MS" pitchFamily="34" charset="-128"/>
                  <a:cs typeface="Arial Unicode MS" pitchFamily="34" charset="-128"/>
                </a:rPr>
                <a:t>Kāśī</a:t>
              </a:r>
              <a:r>
                <a:rPr lang="en-US" sz="1200" dirty="0" smtClean="0">
                  <a:latin typeface="Arial Unicode MS" pitchFamily="34" charset="-128"/>
                  <a:ea typeface="Arial Unicode MS" pitchFamily="34" charset="-128"/>
                  <a:cs typeface="Arial Unicode MS" pitchFamily="34" charset="-128"/>
                </a:rPr>
                <a:t>. From her, a son (25)</a:t>
              </a:r>
              <a:r>
                <a:rPr lang="en-US" sz="1200" i="1" dirty="0" err="1" smtClean="0">
                  <a:latin typeface="Arial Unicode MS" pitchFamily="34" charset="-128"/>
                  <a:ea typeface="Arial Unicode MS" pitchFamily="34" charset="-128"/>
                  <a:cs typeface="Arial Unicode MS" pitchFamily="34" charset="-128"/>
                </a:rPr>
                <a:t>Bhūmanyu</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was born by </a:t>
              </a:r>
              <a:r>
                <a:rPr lang="en-US" sz="1200" i="1" dirty="0" err="1" smtClean="0">
                  <a:latin typeface="Arial Unicode MS" pitchFamily="34" charset="-128"/>
                  <a:ea typeface="Arial Unicode MS" pitchFamily="34" charset="-128"/>
                  <a:cs typeface="Arial Unicode MS" pitchFamily="34" charset="-128"/>
                </a:rPr>
                <a:t>niyoga</a:t>
              </a:r>
              <a:r>
                <a:rPr lang="en-US" sz="1200" dirty="0" smtClean="0">
                  <a:latin typeface="Arial Unicode MS" pitchFamily="34" charset="-128"/>
                  <a:ea typeface="Arial Unicode MS" pitchFamily="34" charset="-128"/>
                  <a:cs typeface="Arial Unicode MS" pitchFamily="34" charset="-128"/>
                </a:rPr>
                <a:t> (artificial birth)  by </a:t>
              </a:r>
              <a:r>
                <a:rPr lang="en-US" sz="1200" i="1" dirty="0" err="1" smtClean="0">
                  <a:latin typeface="Arial Unicode MS" pitchFamily="34" charset="-128"/>
                  <a:ea typeface="Arial Unicode MS" pitchFamily="34" charset="-128"/>
                  <a:cs typeface="Arial Unicode MS" pitchFamily="34" charset="-128"/>
                </a:rPr>
                <a:t>Bharadvāja</a:t>
              </a:r>
              <a:r>
                <a:rPr lang="en-US" sz="1200" dirty="0" smtClean="0">
                  <a:latin typeface="Arial Unicode MS" pitchFamily="34" charset="-128"/>
                  <a:ea typeface="Arial Unicode MS" pitchFamily="34" charset="-128"/>
                  <a:cs typeface="Arial Unicode MS" pitchFamily="34" charset="-128"/>
                </a:rPr>
                <a:t>. (26) </a:t>
              </a:r>
              <a:r>
                <a:rPr lang="en-US" sz="1200" i="1" dirty="0" err="1" smtClean="0">
                  <a:latin typeface="Arial Unicode MS" pitchFamily="34" charset="-128"/>
                  <a:ea typeface="Arial Unicode MS" pitchFamily="34" charset="-128"/>
                  <a:cs typeface="Arial Unicode MS" pitchFamily="34" charset="-128"/>
                </a:rPr>
                <a:t>Bŗhatkśtra</a:t>
              </a:r>
              <a:r>
                <a:rPr lang="en-US" sz="1200" dirty="0" smtClean="0">
                  <a:latin typeface="Arial Unicode MS" pitchFamily="34" charset="-128"/>
                  <a:ea typeface="Arial Unicode MS" pitchFamily="34" charset="-128"/>
                  <a:cs typeface="Arial Unicode MS" pitchFamily="34" charset="-128"/>
                </a:rPr>
                <a:t> (27</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Suhotra</a:t>
              </a:r>
              <a:r>
                <a:rPr lang="en-US" sz="1200" dirty="0" smtClean="0">
                  <a:latin typeface="Arial Unicode MS" pitchFamily="34" charset="-128"/>
                  <a:ea typeface="Arial Unicode MS" pitchFamily="34" charset="-128"/>
                  <a:cs typeface="Arial Unicode MS" pitchFamily="34" charset="-128"/>
                </a:rPr>
                <a:t> (28)</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Hasti</a:t>
              </a:r>
              <a:r>
                <a:rPr lang="en-US" sz="1200" dirty="0" smtClean="0">
                  <a:latin typeface="Arial Unicode MS" pitchFamily="34" charset="-128"/>
                  <a:ea typeface="Arial Unicode MS" pitchFamily="34" charset="-128"/>
                  <a:cs typeface="Arial Unicode MS" pitchFamily="34" charset="-128"/>
                </a:rPr>
                <a:t>  made a town in his name-</a:t>
              </a:r>
            </a:p>
            <a:p>
              <a:r>
                <a:rPr lang="en-US" sz="1200" i="1" dirty="0" err="1" smtClean="0">
                  <a:latin typeface="Arial Unicode MS" pitchFamily="34" charset="-128"/>
                  <a:ea typeface="Arial Unicode MS" pitchFamily="34" charset="-128"/>
                  <a:cs typeface="Arial Unicode MS" pitchFamily="34" charset="-128"/>
                </a:rPr>
                <a:t>Hastināpura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As this became capital of kings of India, Chinese called this country as elephant (</a:t>
              </a:r>
              <a:r>
                <a:rPr lang="en-US" sz="1200" i="1" dirty="0" err="1" smtClean="0">
                  <a:latin typeface="Arial Unicode MS" pitchFamily="34" charset="-128"/>
                  <a:ea typeface="Arial Unicode MS" pitchFamily="34" charset="-128"/>
                  <a:cs typeface="Arial Unicode MS" pitchFamily="34" charset="-128"/>
                </a:rPr>
                <a:t>hasti</a:t>
              </a:r>
              <a:r>
                <a:rPr lang="en-US" sz="1200" dirty="0" smtClean="0">
                  <a:latin typeface="Arial Unicode MS" pitchFamily="34" charset="-128"/>
                  <a:ea typeface="Arial Unicode MS" pitchFamily="34" charset="-128"/>
                  <a:cs typeface="Arial Unicode MS" pitchFamily="34" charset="-128"/>
                </a:rPr>
                <a:t>) kingdom. East </a:t>
              </a:r>
            </a:p>
            <a:p>
              <a:r>
                <a:rPr lang="en-US" sz="1200" dirty="0" smtClean="0">
                  <a:latin typeface="Arial Unicode MS" pitchFamily="34" charset="-128"/>
                  <a:ea typeface="Arial Unicode MS" pitchFamily="34" charset="-128"/>
                  <a:cs typeface="Arial Unicode MS" pitchFamily="34" charset="-128"/>
                </a:rPr>
                <a:t>and south parts of India adjacent to China are in shape of elephant head, whose trunk (</a:t>
              </a:r>
              <a:r>
                <a:rPr lang="en-US" sz="1200" i="1" dirty="0" err="1" smtClean="0">
                  <a:latin typeface="Arial Unicode MS" pitchFamily="34" charset="-128"/>
                  <a:ea typeface="Arial Unicode MS" pitchFamily="34" charset="-128"/>
                  <a:cs typeface="Arial Unicode MS" pitchFamily="34" charset="-128"/>
                </a:rPr>
                <a:t>śuņɖa</a:t>
              </a:r>
              <a:r>
                <a:rPr lang="en-US" sz="1200" dirty="0" smtClean="0">
                  <a:latin typeface="Arial Unicode MS" pitchFamily="34" charset="-128"/>
                  <a:ea typeface="Arial Unicode MS" pitchFamily="34" charset="-128"/>
                  <a:cs typeface="Arial Unicode MS" pitchFamily="34" charset="-128"/>
                </a:rPr>
                <a:t>) has gone to the end of </a:t>
              </a:r>
            </a:p>
            <a:p>
              <a:r>
                <a:rPr lang="en-US" sz="1200" dirty="0" smtClean="0">
                  <a:latin typeface="Arial Unicode MS" pitchFamily="34" charset="-128"/>
                  <a:ea typeface="Arial Unicode MS" pitchFamily="34" charset="-128"/>
                  <a:cs typeface="Arial Unicode MS" pitchFamily="34" charset="-128"/>
                </a:rPr>
                <a:t>Indonesia after which there is strait of </a:t>
              </a:r>
              <a:r>
                <a:rPr lang="en-US" sz="1200" i="1" dirty="0" err="1" smtClean="0">
                  <a:latin typeface="Arial Unicode MS" pitchFamily="34" charset="-128"/>
                  <a:ea typeface="Arial Unicode MS" pitchFamily="34" charset="-128"/>
                  <a:cs typeface="Arial Unicode MS" pitchFamily="34" charset="-128"/>
                </a:rPr>
                <a:t>śuņɖā</a:t>
              </a:r>
              <a:r>
                <a:rPr lang="en-US" sz="1200" dirty="0" smtClean="0">
                  <a:latin typeface="Arial Unicode MS" pitchFamily="34" charset="-128"/>
                  <a:ea typeface="Arial Unicode MS" pitchFamily="34" charset="-128"/>
                  <a:cs typeface="Arial Unicode MS" pitchFamily="34" charset="-128"/>
                </a:rPr>
                <a:t>.. After </a:t>
              </a:r>
              <a:r>
                <a:rPr lang="en-US" sz="1200" i="1" dirty="0" err="1" smtClean="0">
                  <a:latin typeface="Arial Unicode MS" pitchFamily="34" charset="-128"/>
                  <a:ea typeface="Arial Unicode MS" pitchFamily="34" charset="-128"/>
                  <a:cs typeface="Arial Unicode MS" pitchFamily="34" charset="-128"/>
                </a:rPr>
                <a:t>Hasti</a:t>
              </a:r>
              <a:r>
                <a:rPr lang="en-US" sz="1200" dirty="0" smtClean="0">
                  <a:latin typeface="Arial Unicode MS" pitchFamily="34" charset="-128"/>
                  <a:ea typeface="Arial Unicode MS" pitchFamily="34" charset="-128"/>
                  <a:cs typeface="Arial Unicode MS" pitchFamily="34" charset="-128"/>
                </a:rPr>
                <a:t>, his son (29) </a:t>
              </a:r>
              <a:r>
                <a:rPr lang="en-US" sz="1200" i="1" dirty="0" err="1" smtClean="0">
                  <a:latin typeface="Arial Unicode MS" pitchFamily="34" charset="-128"/>
                  <a:ea typeface="Arial Unicode MS" pitchFamily="34" charset="-128"/>
                  <a:cs typeface="Arial Unicode MS" pitchFamily="34" charset="-128"/>
                </a:rPr>
                <a:t>Vikuņţhana</a:t>
              </a:r>
              <a:r>
                <a:rPr lang="en-US" sz="1200" dirty="0" smtClean="0">
                  <a:latin typeface="Arial Unicode MS" pitchFamily="34" charset="-128"/>
                  <a:ea typeface="Arial Unicode MS" pitchFamily="34" charset="-128"/>
                  <a:cs typeface="Arial Unicode MS" pitchFamily="34" charset="-128"/>
                </a:rPr>
                <a:t>  became king. All his 3 sons-</a:t>
              </a:r>
            </a:p>
            <a:p>
              <a:r>
                <a:rPr lang="en-US" sz="1200" i="1" dirty="0" err="1" smtClean="0">
                  <a:latin typeface="Arial Unicode MS" pitchFamily="34" charset="-128"/>
                  <a:ea typeface="Arial Unicode MS" pitchFamily="34" charset="-128"/>
                  <a:cs typeface="Arial Unicode MS" pitchFamily="34" charset="-128"/>
                </a:rPr>
                <a:t>Ajamīɖha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Purumīɖha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Dvimīɖha</a:t>
              </a:r>
              <a:r>
                <a:rPr lang="en-US" sz="1200" dirty="0" smtClean="0">
                  <a:latin typeface="Arial Unicode MS" pitchFamily="34" charset="-128"/>
                  <a:ea typeface="Arial Unicode MS" pitchFamily="34" charset="-128"/>
                  <a:cs typeface="Arial Unicode MS" pitchFamily="34" charset="-128"/>
                </a:rPr>
                <a:t>-were </a:t>
              </a:r>
              <a:r>
                <a:rPr lang="en-US" sz="1200" i="1" dirty="0" err="1" smtClean="0">
                  <a:latin typeface="Arial Unicode MS" pitchFamily="34" charset="-128"/>
                  <a:ea typeface="Arial Unicode MS" pitchFamily="34" charset="-128"/>
                  <a:cs typeface="Arial Unicode MS" pitchFamily="34" charset="-128"/>
                </a:rPr>
                <a:t>brāhmaņas</a:t>
              </a:r>
              <a:r>
                <a:rPr lang="en-US" sz="1200" dirty="0" smtClean="0">
                  <a:latin typeface="Arial Unicode MS" pitchFamily="34" charset="-128"/>
                  <a:ea typeface="Arial Unicode MS" pitchFamily="34" charset="-128"/>
                  <a:cs typeface="Arial Unicode MS" pitchFamily="34" charset="-128"/>
                </a:rPr>
                <a:t>, but on order of sage</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Bharadvāja</a:t>
              </a:r>
              <a:r>
                <a:rPr lang="en-US" sz="1200" dirty="0" smtClean="0">
                  <a:latin typeface="Arial Unicode MS" pitchFamily="34" charset="-128"/>
                  <a:ea typeface="Arial Unicode MS" pitchFamily="34" charset="-128"/>
                  <a:cs typeface="Arial Unicode MS" pitchFamily="34" charset="-128"/>
                </a:rPr>
                <a:t>, eldest son (30)</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Ajamīɖha</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became king. He was contemporary to </a:t>
              </a:r>
              <a:r>
                <a:rPr lang="en-US" sz="1200" i="1" dirty="0" err="1" smtClean="0">
                  <a:latin typeface="Arial Unicode MS" pitchFamily="34" charset="-128"/>
                  <a:ea typeface="Arial Unicode MS" pitchFamily="34" charset="-128"/>
                  <a:cs typeface="Arial Unicode MS" pitchFamily="34" charset="-128"/>
                </a:rPr>
                <a:t>Sūrya-vamśa</a:t>
              </a:r>
              <a:r>
                <a:rPr lang="en-US" sz="1200" dirty="0" smtClean="0">
                  <a:latin typeface="Arial Unicode MS" pitchFamily="34" charset="-128"/>
                  <a:ea typeface="Arial Unicode MS" pitchFamily="34" charset="-128"/>
                  <a:cs typeface="Arial Unicode MS" pitchFamily="34" charset="-128"/>
                </a:rPr>
                <a:t> king </a:t>
              </a:r>
              <a:r>
                <a:rPr lang="en-US" sz="1200" i="1" dirty="0" err="1" smtClean="0">
                  <a:latin typeface="Arial Unicode MS" pitchFamily="34" charset="-128"/>
                  <a:ea typeface="Arial Unicode MS" pitchFamily="34" charset="-128"/>
                  <a:cs typeface="Arial Unicode MS" pitchFamily="34" charset="-128"/>
                </a:rPr>
                <a:t>Tridhanvā</a:t>
              </a:r>
              <a:r>
                <a:rPr lang="en-US" sz="1200" dirty="0" smtClean="0">
                  <a:latin typeface="Arial Unicode MS" pitchFamily="34" charset="-128"/>
                  <a:ea typeface="Arial Unicode MS" pitchFamily="34" charset="-128"/>
                  <a:cs typeface="Arial Unicode MS" pitchFamily="34" charset="-128"/>
                </a:rPr>
                <a:t>. After that, the list is in-complete.</a:t>
              </a:r>
              <a:endParaRPr lang="en-IN" sz="1200"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3352800" y="152400"/>
              <a:ext cx="1487908" cy="307777"/>
            </a:xfrm>
            <a:prstGeom prst="rect">
              <a:avLst/>
            </a:prstGeom>
            <a:noFill/>
          </p:spPr>
          <p:txBody>
            <a:bodyPr wrap="none" rtlCol="0">
              <a:spAutoFit/>
            </a:bodyPr>
            <a:lstStyle/>
            <a:p>
              <a:r>
                <a:rPr lang="en-US" sz="1400" b="1" i="1" dirty="0" smtClean="0">
                  <a:latin typeface="Arial Unicode MS" pitchFamily="34" charset="-128"/>
                  <a:ea typeface="Arial Unicode MS" pitchFamily="34" charset="-128"/>
                  <a:cs typeface="Arial Unicode MS" pitchFamily="34" charset="-128"/>
                </a:rPr>
                <a:t>Chandra-</a:t>
              </a:r>
              <a:r>
                <a:rPr lang="en-US" sz="1400" b="1" i="1" dirty="0" err="1" smtClean="0">
                  <a:latin typeface="Arial Unicode MS" pitchFamily="34" charset="-128"/>
                  <a:ea typeface="Arial Unicode MS" pitchFamily="34" charset="-128"/>
                  <a:cs typeface="Arial Unicode MS" pitchFamily="34" charset="-128"/>
                </a:rPr>
                <a:t>Vamśa</a:t>
              </a:r>
              <a:endParaRPr lang="en-IN" dirty="0"/>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81000" y="228600"/>
            <a:ext cx="8392041" cy="6491109"/>
            <a:chOff x="381000" y="228600"/>
            <a:chExt cx="8392041" cy="6491109"/>
          </a:xfrm>
        </p:grpSpPr>
        <p:sp>
          <p:nvSpPr>
            <p:cNvPr id="2" name="TextBox 1"/>
            <p:cNvSpPr txBox="1"/>
            <p:nvPr/>
          </p:nvSpPr>
          <p:spPr>
            <a:xfrm>
              <a:off x="2819400" y="228600"/>
              <a:ext cx="2829621" cy="307777"/>
            </a:xfrm>
            <a:prstGeom prst="rect">
              <a:avLst/>
            </a:prstGeom>
            <a:noFill/>
          </p:spPr>
          <p:txBody>
            <a:bodyPr wrap="none" rtlCol="0">
              <a:spAutoFit/>
            </a:bodyPr>
            <a:lstStyle/>
            <a:p>
              <a:r>
                <a:rPr lang="en-US" sz="1400" b="1" i="1" dirty="0" smtClean="0">
                  <a:latin typeface="Arial Unicode MS" pitchFamily="34" charset="-128"/>
                  <a:ea typeface="Arial Unicode MS" pitchFamily="34" charset="-128"/>
                  <a:cs typeface="Arial Unicode MS" pitchFamily="34" charset="-128"/>
                </a:rPr>
                <a:t>Chandra-</a:t>
              </a:r>
              <a:r>
                <a:rPr lang="en-US" sz="1400" b="1" i="1" dirty="0" err="1" smtClean="0">
                  <a:latin typeface="Arial Unicode MS" pitchFamily="34" charset="-128"/>
                  <a:ea typeface="Arial Unicode MS" pitchFamily="34" charset="-128"/>
                  <a:cs typeface="Arial Unicode MS" pitchFamily="34" charset="-128"/>
                </a:rPr>
                <a:t>vam</a:t>
              </a:r>
              <a:r>
                <a:rPr lang="en-US" sz="1400" b="1" i="1" dirty="0" err="1" smtClean="0">
                  <a:latin typeface="Arial Unicode MS"/>
                  <a:ea typeface="Arial Unicode MS"/>
                  <a:cs typeface="Arial Unicode MS"/>
                </a:rPr>
                <a:t>śa</a:t>
              </a:r>
              <a:r>
                <a:rPr lang="en-US" sz="1400" b="1" dirty="0" smtClean="0">
                  <a:latin typeface="Arial Unicode MS"/>
                  <a:ea typeface="Arial Unicode MS"/>
                  <a:cs typeface="Arial Unicode MS"/>
                </a:rPr>
                <a:t> after </a:t>
              </a:r>
              <a:r>
                <a:rPr lang="en-US" sz="1400" b="1" i="1" dirty="0" err="1" smtClean="0">
                  <a:latin typeface="Arial Unicode MS"/>
                  <a:ea typeface="Arial Unicode MS"/>
                  <a:cs typeface="Arial Unicode MS"/>
                </a:rPr>
                <a:t>Samvara</a:t>
              </a:r>
              <a:r>
                <a:rPr lang="lv-LV" sz="1400" b="1" i="1" dirty="0" smtClean="0">
                  <a:latin typeface="Arial Unicode MS"/>
                  <a:ea typeface="Arial Unicode MS"/>
                  <a:cs typeface="Arial Unicode MS"/>
                </a:rPr>
                <a:t>ņ</a:t>
              </a:r>
              <a:r>
                <a:rPr lang="en-US" sz="1400" b="1" i="1" dirty="0" smtClean="0">
                  <a:latin typeface="Arial Unicode MS"/>
                  <a:ea typeface="Arial Unicode MS"/>
                  <a:cs typeface="Arial Unicode MS"/>
                </a:rPr>
                <a:t>a</a:t>
              </a:r>
              <a:endParaRPr lang="en-IN" b="1" i="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381000" y="533400"/>
              <a:ext cx="8392041" cy="6186309"/>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List after </a:t>
              </a:r>
              <a:r>
                <a:rPr lang="en-US" sz="1200" i="1" dirty="0" err="1" smtClean="0">
                  <a:latin typeface="Arial Unicode MS" pitchFamily="34" charset="-128"/>
                  <a:ea typeface="Arial Unicode MS" pitchFamily="34" charset="-128"/>
                  <a:cs typeface="Arial Unicode MS" pitchFamily="34" charset="-128"/>
                </a:rPr>
                <a:t>Ajamīɖha</a:t>
              </a:r>
              <a:r>
                <a:rPr lang="en-US" sz="1200" dirty="0" smtClean="0">
                  <a:latin typeface="Arial Unicode MS" pitchFamily="34" charset="-128"/>
                  <a:ea typeface="Arial Unicode MS" pitchFamily="34" charset="-128"/>
                  <a:cs typeface="Arial Unicode MS" pitchFamily="34" charset="-128"/>
                </a:rPr>
                <a:t> is incomplete and different names are found in </a:t>
              </a:r>
              <a:r>
                <a:rPr lang="en-US" sz="1200" dirty="0" err="1" smtClean="0">
                  <a:latin typeface="Arial Unicode MS" pitchFamily="34" charset="-128"/>
                  <a:ea typeface="Arial Unicode MS" pitchFamily="34" charset="-128"/>
                  <a:cs typeface="Arial Unicode MS" pitchFamily="34" charset="-128"/>
                </a:rPr>
                <a:t>Purā</a:t>
              </a:r>
              <a:r>
                <a:rPr lang="lv-LV" sz="1200" dirty="0" smtClean="0">
                  <a:latin typeface="Arial Unicode MS" pitchFamily="34" charset="-128"/>
                  <a:ea typeface="Arial Unicode MS" pitchFamily="34" charset="-128"/>
                  <a:cs typeface="Arial Unicode MS" pitchFamily="34" charset="-128"/>
                </a:rPr>
                <a:t>ņ</a:t>
              </a:r>
              <a:r>
                <a:rPr lang="en-US" sz="1200" dirty="0" smtClean="0">
                  <a:latin typeface="Arial Unicode MS" pitchFamily="34" charset="-128"/>
                  <a:ea typeface="Arial Unicode MS" pitchFamily="34" charset="-128"/>
                  <a:cs typeface="Arial Unicode MS" pitchFamily="34" charset="-128"/>
                </a:rPr>
                <a:t>as. This line regained power with </a:t>
              </a:r>
              <a:r>
                <a:rPr lang="en-US" sz="1200" i="1" dirty="0" err="1" smtClean="0">
                  <a:latin typeface="Arial Unicode MS" pitchFamily="34" charset="-128"/>
                  <a:ea typeface="Arial Unicode MS" pitchFamily="34" charset="-128"/>
                  <a:cs typeface="Arial Unicode MS" pitchFamily="34" charset="-128"/>
                </a:rPr>
                <a:t>Samvaraņa</a:t>
              </a:r>
              <a:endParaRPr lang="en-US" sz="1200" i="1" dirty="0" smtClean="0">
                <a:latin typeface="Arial Unicode MS" pitchFamily="34" charset="-128"/>
                <a:ea typeface="Arial Unicode MS" pitchFamily="34" charset="-128"/>
                <a:cs typeface="Arial Unicode MS" pitchFamily="34" charset="-128"/>
              </a:endParaRPr>
            </a:p>
            <a:p>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–wife </a:t>
              </a:r>
              <a:r>
                <a:rPr lang="en-US" sz="1200" i="1" dirty="0" err="1" smtClean="0">
                  <a:latin typeface="Arial Unicode MS" pitchFamily="34" charset="-128"/>
                  <a:ea typeface="Arial Unicode MS" pitchFamily="34" charset="-128"/>
                  <a:cs typeface="Arial Unicode MS" pitchFamily="34" charset="-128"/>
                </a:rPr>
                <a:t>Tapatī</a:t>
              </a:r>
              <a:r>
                <a:rPr lang="en-US" sz="1200" dirty="0" smtClean="0">
                  <a:latin typeface="Arial Unicode MS" pitchFamily="34" charset="-128"/>
                  <a:ea typeface="Arial Unicode MS" pitchFamily="34" charset="-128"/>
                  <a:cs typeface="Arial Unicode MS" pitchFamily="34" charset="-128"/>
                </a:rPr>
                <a:t> (4159-4071 BC). Their son was</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Kuru</a:t>
              </a:r>
              <a:r>
                <a:rPr lang="en-US" sz="1200" dirty="0" smtClean="0">
                  <a:latin typeface="Arial Unicode MS" pitchFamily="34" charset="-128"/>
                  <a:ea typeface="Arial Unicode MS" pitchFamily="34" charset="-128"/>
                  <a:cs typeface="Arial Unicode MS" pitchFamily="34" charset="-128"/>
                </a:rPr>
                <a:t>-wife </a:t>
              </a:r>
              <a:r>
                <a:rPr lang="en-US" sz="1200" i="1" dirty="0" err="1" smtClean="0">
                  <a:latin typeface="Arial Unicode MS" pitchFamily="34" charset="-128"/>
                  <a:ea typeface="Arial Unicode MS" pitchFamily="34" charset="-128"/>
                  <a:cs typeface="Arial Unicode MS" pitchFamily="34" charset="-128"/>
                </a:rPr>
                <a:t>Śubhāngī</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(4071-3999 BC). His descendants were in two lines-</a:t>
              </a:r>
            </a:p>
            <a:p>
              <a:pPr marL="228600" indent="-228600">
                <a:buAutoNum type="arabicParenBoth"/>
              </a:pPr>
              <a:r>
                <a:rPr lang="en-US" sz="1200" i="1" dirty="0" err="1" smtClean="0">
                  <a:latin typeface="Arial Unicode MS" pitchFamily="34" charset="-128"/>
                  <a:ea typeface="Arial Unicode MS" pitchFamily="34" charset="-128"/>
                  <a:cs typeface="Arial Unicode MS" pitchFamily="34" charset="-128"/>
                </a:rPr>
                <a:t>Hastināpura</a:t>
              </a:r>
              <a:r>
                <a:rPr lang="en-US" sz="1200" dirty="0" smtClean="0">
                  <a:latin typeface="Arial Unicode MS" pitchFamily="34" charset="-128"/>
                  <a:ea typeface="Arial Unicode MS" pitchFamily="34" charset="-128"/>
                  <a:cs typeface="Arial Unicode MS" pitchFamily="34" charset="-128"/>
                </a:rPr>
                <a:t> line-</a:t>
              </a:r>
              <a:r>
                <a:rPr lang="en-US" sz="1200" i="1" dirty="0" smtClean="0">
                  <a:latin typeface="Arial Unicode MS" pitchFamily="34" charset="-128"/>
                  <a:ea typeface="Arial Unicode MS" pitchFamily="34" charset="-128"/>
                  <a:cs typeface="Arial Unicode MS" pitchFamily="34" charset="-128"/>
                </a:rPr>
                <a:t> Abhisvān-</a:t>
              </a:r>
              <a:r>
                <a:rPr lang="en-US" sz="1200" dirty="0" smtClean="0">
                  <a:latin typeface="Arial Unicode MS" pitchFamily="34" charset="-128"/>
                  <a:ea typeface="Arial Unicode MS" pitchFamily="34" charset="-128"/>
                  <a:cs typeface="Arial Unicode MS" pitchFamily="34" charset="-128"/>
                </a:rPr>
                <a:t>9 kings as per </a:t>
              </a:r>
              <a:r>
                <a:rPr lang="en-US" sz="1200" i="1" dirty="0" err="1" smtClean="0">
                  <a:latin typeface="Arial Unicode MS" pitchFamily="34" charset="-128"/>
                  <a:ea typeface="Arial Unicode MS" pitchFamily="34" charset="-128"/>
                  <a:cs typeface="Arial Unicode MS" pitchFamily="34" charset="-128"/>
                </a:rPr>
                <a:t>Bhāgavata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Parīkśita</a:t>
              </a:r>
              <a:r>
                <a:rPr lang="en-US" sz="1200" i="1" dirty="0"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Janamejaya</a:t>
              </a:r>
              <a:r>
                <a:rPr lang="en-US" sz="1200" i="1" dirty="0"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Bhīmasena</a:t>
              </a:r>
              <a:r>
                <a:rPr lang="en-US" sz="1200" i="1" dirty="0" smtClean="0">
                  <a:latin typeface="Arial Unicode MS" pitchFamily="34" charset="-128"/>
                  <a:ea typeface="Arial Unicode MS" pitchFamily="34" charset="-128"/>
                  <a:cs typeface="Arial Unicode MS" pitchFamily="34" charset="-128"/>
                </a:rPr>
                <a:t>-</a:t>
              </a:r>
              <a:r>
                <a:rPr lang="en-US" sz="1200" dirty="0" smtClean="0">
                  <a:latin typeface="Arial Unicode MS" pitchFamily="34" charset="-128"/>
                  <a:ea typeface="Arial Unicode MS" pitchFamily="34" charset="-128"/>
                  <a:cs typeface="Arial Unicode MS" pitchFamily="34" charset="-128"/>
                </a:rPr>
                <a:t>Their periods are </a:t>
              </a:r>
            </a:p>
            <a:p>
              <a:pPr marL="228600" indent="-228600"/>
              <a:r>
                <a:rPr lang="en-US" sz="1200" dirty="0" smtClean="0">
                  <a:latin typeface="Arial Unicode MS" pitchFamily="34" charset="-128"/>
                  <a:ea typeface="Arial Unicode MS" pitchFamily="34" charset="-128"/>
                  <a:cs typeface="Arial Unicode MS" pitchFamily="34" charset="-128"/>
                </a:rPr>
                <a:t>not known. </a:t>
              </a:r>
              <a:r>
                <a:rPr lang="en-US" sz="1200" i="1" dirty="0" err="1" smtClean="0">
                  <a:latin typeface="Arial Unicode MS" pitchFamily="34" charset="-128"/>
                  <a:ea typeface="Arial Unicode MS" pitchFamily="34" charset="-128"/>
                  <a:cs typeface="Arial Unicode MS" pitchFamily="34" charset="-128"/>
                </a:rPr>
                <a:t>Pratīpa</a:t>
              </a:r>
              <a:r>
                <a:rPr lang="en-US" sz="1200" dirty="0" smtClean="0">
                  <a:latin typeface="Arial Unicode MS" pitchFamily="34" charset="-128"/>
                  <a:ea typeface="Arial Unicode MS" pitchFamily="34" charset="-128"/>
                  <a:cs typeface="Arial Unicode MS" pitchFamily="34" charset="-128"/>
                </a:rPr>
                <a:t> (3370-3310 BC) was the first important king. His second son </a:t>
              </a:r>
              <a:r>
                <a:rPr lang="en-US" sz="1200" i="1" dirty="0" err="1" smtClean="0">
                  <a:latin typeface="Arial Unicode MS" pitchFamily="34" charset="-128"/>
                  <a:ea typeface="Arial Unicode MS" pitchFamily="34" charset="-128"/>
                  <a:cs typeface="Arial Unicode MS" pitchFamily="34" charset="-128"/>
                </a:rPr>
                <a:t>Śāntanu</a:t>
              </a:r>
              <a:r>
                <a:rPr lang="en-US" sz="1200" dirty="0" smtClean="0">
                  <a:latin typeface="Arial Unicode MS" pitchFamily="34" charset="-128"/>
                  <a:ea typeface="Arial Unicode MS" pitchFamily="34" charset="-128"/>
                  <a:cs typeface="Arial Unicode MS" pitchFamily="34" charset="-128"/>
                </a:rPr>
                <a:t> (3310-3251 BC) became king. </a:t>
              </a:r>
            </a:p>
            <a:p>
              <a:pPr marL="228600" indent="-228600"/>
              <a:r>
                <a:rPr lang="en-US" sz="1200" dirty="0" smtClean="0">
                  <a:latin typeface="Arial Unicode MS" pitchFamily="34" charset="-128"/>
                  <a:ea typeface="Arial Unicode MS" pitchFamily="34" charset="-128"/>
                  <a:cs typeface="Arial Unicode MS" pitchFamily="34" charset="-128"/>
                </a:rPr>
                <a:t>Eldest son </a:t>
              </a:r>
              <a:r>
                <a:rPr lang="en-US" sz="1200" i="1" dirty="0" err="1" smtClean="0">
                  <a:latin typeface="Arial Unicode MS" pitchFamily="34" charset="-128"/>
                  <a:ea typeface="Arial Unicode MS" pitchFamily="34" charset="-128"/>
                  <a:cs typeface="Arial Unicode MS" pitchFamily="34" charset="-128"/>
                </a:rPr>
                <a:t>Devāpi</a:t>
              </a:r>
              <a:r>
                <a:rPr lang="en-US" sz="1200" i="1" dirty="0" smtClean="0">
                  <a:latin typeface="Arial Unicode MS" pitchFamily="34" charset="-128"/>
                  <a:ea typeface="Arial Unicode MS" pitchFamily="34" charset="-128"/>
                  <a:cs typeface="Arial Unicode MS" pitchFamily="34" charset="-128"/>
                </a:rPr>
                <a:t> went to Himalaya for </a:t>
              </a:r>
              <a:r>
                <a:rPr lang="en-US" sz="1200" i="1" dirty="0" err="1" smtClean="0">
                  <a:latin typeface="Arial Unicode MS" pitchFamily="34" charset="-128"/>
                  <a:ea typeface="Arial Unicode MS" pitchFamily="34" charset="-128"/>
                  <a:cs typeface="Arial Unicode MS" pitchFamily="34" charset="-128"/>
                </a:rPr>
                <a:t>Tapa</a:t>
              </a:r>
              <a:r>
                <a:rPr lang="en-US" sz="1200" i="1" dirty="0" smtClean="0">
                  <a:latin typeface="Arial Unicode MS" pitchFamily="34" charset="-128"/>
                  <a:ea typeface="Arial Unicode MS" pitchFamily="34" charset="-128"/>
                  <a:cs typeface="Arial Unicode MS" pitchFamily="34" charset="-128"/>
                </a:rPr>
                <a:t> and will re-start civilization after </a:t>
              </a:r>
              <a:r>
                <a:rPr lang="en-US" sz="1200" i="1" dirty="0" err="1" smtClean="0">
                  <a:latin typeface="Arial Unicode MS" pitchFamily="34" charset="-128"/>
                  <a:ea typeface="Arial Unicode MS" pitchFamily="34" charset="-128"/>
                  <a:cs typeface="Arial Unicode MS" pitchFamily="34" charset="-128"/>
                </a:rPr>
                <a:t>destuction</a:t>
              </a:r>
              <a:r>
                <a:rPr lang="en-US" sz="1200" i="1" dirty="0" smtClean="0">
                  <a:latin typeface="Arial Unicode MS" pitchFamily="34" charset="-128"/>
                  <a:ea typeface="Arial Unicode MS" pitchFamily="34" charset="-128"/>
                  <a:cs typeface="Arial Unicode MS" pitchFamily="34" charset="-128"/>
                </a:rPr>
                <a:t> by </a:t>
              </a:r>
              <a:r>
                <a:rPr lang="en-US" sz="1200" i="1" dirty="0" err="1" smtClean="0">
                  <a:latin typeface="Arial Unicode MS" pitchFamily="34" charset="-128"/>
                  <a:ea typeface="Arial Unicode MS" pitchFamily="34" charset="-128"/>
                  <a:cs typeface="Arial Unicode MS" pitchFamily="34" charset="-128"/>
                </a:rPr>
                <a:t>Kalki</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Bāhlīka</a:t>
              </a:r>
              <a:r>
                <a:rPr lang="en-US" sz="1200" i="1" dirty="0" smtClean="0">
                  <a:latin typeface="Arial Unicode MS" pitchFamily="34" charset="-128"/>
                  <a:ea typeface="Arial Unicode MS" pitchFamily="34" charset="-128"/>
                  <a:cs typeface="Arial Unicode MS" pitchFamily="34" charset="-128"/>
                </a:rPr>
                <a:t> became </a:t>
              </a:r>
            </a:p>
            <a:p>
              <a:pPr marL="228600" indent="-228600"/>
              <a:r>
                <a:rPr lang="en-US" sz="1200" i="1" dirty="0" smtClean="0">
                  <a:latin typeface="Arial Unicode MS" pitchFamily="34" charset="-128"/>
                  <a:ea typeface="Arial Unicode MS" pitchFamily="34" charset="-128"/>
                  <a:cs typeface="Arial Unicode MS" pitchFamily="34" charset="-128"/>
                </a:rPr>
                <a:t>king of west part-</a:t>
              </a:r>
              <a:r>
                <a:rPr lang="en-US" sz="1200" i="1" dirty="0" err="1" smtClean="0">
                  <a:latin typeface="Arial Unicode MS" pitchFamily="34" charset="-128"/>
                  <a:ea typeface="Arial Unicode MS" pitchFamily="34" charset="-128"/>
                  <a:cs typeface="Arial Unicode MS" pitchFamily="34" charset="-128"/>
                </a:rPr>
                <a:t>Balkha</a:t>
              </a:r>
              <a:r>
                <a:rPr lang="en-US" sz="1200" i="1" dirty="0" smtClean="0">
                  <a:latin typeface="Arial Unicode MS" pitchFamily="34" charset="-128"/>
                  <a:ea typeface="Arial Unicode MS" pitchFamily="34" charset="-128"/>
                  <a:cs typeface="Arial Unicode MS" pitchFamily="34" charset="-128"/>
                </a:rPr>
                <a:t> of Iran. </a:t>
              </a:r>
              <a:r>
                <a:rPr lang="en-US" sz="1200" i="1" dirty="0" err="1" smtClean="0">
                  <a:latin typeface="Arial Unicode MS" pitchFamily="34" charset="-128"/>
                  <a:ea typeface="Arial Unicode MS" pitchFamily="34" charset="-128"/>
                  <a:cs typeface="Arial Unicode MS" pitchFamily="34" charset="-128"/>
                </a:rPr>
                <a:t>Śāntanu</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had 2 wives-From first wife was </a:t>
              </a:r>
              <a:r>
                <a:rPr lang="en-US" sz="1200" i="1" dirty="0" err="1" smtClean="0">
                  <a:latin typeface="Arial Unicode MS" pitchFamily="34" charset="-128"/>
                  <a:ea typeface="Arial Unicode MS" pitchFamily="34" charset="-128"/>
                  <a:cs typeface="Arial Unicode MS" pitchFamily="34" charset="-128"/>
                </a:rPr>
                <a:t>Devavrata</a:t>
              </a:r>
              <a:r>
                <a:rPr lang="en-US" sz="1200" dirty="0" smtClean="0">
                  <a:latin typeface="Arial Unicode MS" pitchFamily="34" charset="-128"/>
                  <a:ea typeface="Arial Unicode MS" pitchFamily="34" charset="-128"/>
                  <a:cs typeface="Arial Unicode MS" pitchFamily="34" charset="-128"/>
                </a:rPr>
                <a:t>, who took terrible oath of remaining</a:t>
              </a:r>
            </a:p>
            <a:p>
              <a:pPr marL="228600" indent="-228600"/>
              <a:r>
                <a:rPr lang="en-US" sz="1200" dirty="0" smtClean="0">
                  <a:latin typeface="Arial Unicode MS" pitchFamily="34" charset="-128"/>
                  <a:ea typeface="Arial Unicode MS" pitchFamily="34" charset="-128"/>
                  <a:cs typeface="Arial Unicode MS" pitchFamily="34" charset="-128"/>
                </a:rPr>
                <a:t> unmarried and was given long life as per wish, so he was called </a:t>
              </a:r>
              <a:r>
                <a:rPr lang="en-US" sz="1200" i="1" dirty="0" err="1" smtClean="0">
                  <a:latin typeface="Arial Unicode MS" pitchFamily="34" charset="-128"/>
                  <a:ea typeface="Arial Unicode MS" pitchFamily="34" charset="-128"/>
                  <a:cs typeface="Arial Unicode MS" pitchFamily="34" charset="-128"/>
                </a:rPr>
                <a:t>Bhīşma</a:t>
              </a:r>
              <a:r>
                <a:rPr lang="en-US" sz="1200" dirty="0" smtClean="0">
                  <a:latin typeface="Arial Unicode MS" pitchFamily="34" charset="-128"/>
                  <a:ea typeface="Arial Unicode MS" pitchFamily="34" charset="-128"/>
                  <a:cs typeface="Arial Unicode MS" pitchFamily="34" charset="-128"/>
                </a:rPr>
                <a:t> (3238-3218 BC). Second wife </a:t>
              </a:r>
              <a:r>
                <a:rPr lang="en-US" sz="1200" i="1" dirty="0" err="1" smtClean="0">
                  <a:latin typeface="Arial Unicode MS" pitchFamily="34" charset="-128"/>
                  <a:ea typeface="Arial Unicode MS" pitchFamily="34" charset="-128"/>
                  <a:cs typeface="Arial Unicode MS" pitchFamily="34" charset="-128"/>
                </a:rPr>
                <a:t>Satyavatī</a:t>
              </a:r>
              <a:r>
                <a:rPr lang="en-US" sz="1200" dirty="0" smtClean="0">
                  <a:latin typeface="Arial Unicode MS" pitchFamily="34" charset="-128"/>
                  <a:ea typeface="Arial Unicode MS" pitchFamily="34" charset="-128"/>
                  <a:cs typeface="Arial Unicode MS" pitchFamily="34" charset="-128"/>
                </a:rPr>
                <a:t> had a </a:t>
              </a:r>
            </a:p>
            <a:p>
              <a:pPr marL="228600" indent="-228600"/>
              <a:r>
                <a:rPr lang="en-US" sz="1200" dirty="0" smtClean="0">
                  <a:latin typeface="Arial Unicode MS" pitchFamily="34" charset="-128"/>
                  <a:ea typeface="Arial Unicode MS" pitchFamily="34" charset="-128"/>
                  <a:cs typeface="Arial Unicode MS" pitchFamily="34" charset="-128"/>
                </a:rPr>
                <a:t>son before marriage with sage </a:t>
              </a:r>
              <a:r>
                <a:rPr lang="en-US" sz="1200" i="1" dirty="0" err="1" smtClean="0">
                  <a:latin typeface="Arial Unicode MS" pitchFamily="34" charset="-128"/>
                  <a:ea typeface="Arial Unicode MS" pitchFamily="34" charset="-128"/>
                  <a:cs typeface="Arial Unicode MS" pitchFamily="34" charset="-128"/>
                </a:rPr>
                <a:t>Parāśara</a:t>
              </a:r>
              <a:r>
                <a:rPr lang="en-US" sz="1200" dirty="0" smtClean="0">
                  <a:latin typeface="Arial Unicode MS" pitchFamily="34" charset="-128"/>
                  <a:ea typeface="Arial Unicode MS" pitchFamily="34" charset="-128"/>
                  <a:cs typeface="Arial Unicode MS" pitchFamily="34" charset="-128"/>
                </a:rPr>
                <a:t>, called </a:t>
              </a:r>
              <a:r>
                <a:rPr lang="en-US" sz="1200" i="1" dirty="0" smtClean="0">
                  <a:latin typeface="Arial Unicode MS" pitchFamily="34" charset="-128"/>
                  <a:ea typeface="Arial Unicode MS" pitchFamily="34" charset="-128"/>
                  <a:cs typeface="Arial Unicode MS" pitchFamily="34" charset="-128"/>
                </a:rPr>
                <a:t>K</a:t>
              </a:r>
              <a:r>
                <a:rPr lang="lv-LV" sz="1200" i="1" dirty="0" smtClean="0">
                  <a:latin typeface="Arial Unicode MS" pitchFamily="34" charset="-128"/>
                  <a:ea typeface="Arial Unicode MS" pitchFamily="34" charset="-128"/>
                  <a:cs typeface="Arial Unicode MS" pitchFamily="34" charset="-128"/>
                </a:rPr>
                <a:t>ŗşņ</a:t>
              </a:r>
              <a:r>
                <a:rPr lang="en-US" sz="1200" i="1" dirty="0" smtClean="0">
                  <a:latin typeface="Arial Unicode MS" pitchFamily="34" charset="-128"/>
                  <a:ea typeface="Arial Unicode MS" pitchFamily="34" charset="-128"/>
                  <a:cs typeface="Arial Unicode MS" pitchFamily="34" charset="-128"/>
                </a:rPr>
                <a:t>a-</a:t>
              </a:r>
              <a:r>
                <a:rPr lang="en-US" sz="1200" i="1" dirty="0" err="1" smtClean="0">
                  <a:latin typeface="Arial Unicode MS" pitchFamily="34" charset="-128"/>
                  <a:ea typeface="Arial Unicode MS" pitchFamily="34" charset="-128"/>
                  <a:cs typeface="Arial Unicode MS" pitchFamily="34" charset="-128"/>
                </a:rPr>
                <a:t>Dvaip</a:t>
              </a:r>
              <a:r>
                <a:rPr lang="lv-LV" sz="1200" i="1" dirty="0" smtClean="0">
                  <a:latin typeface="Arial Unicode MS" pitchFamily="34" charset="-128"/>
                  <a:ea typeface="Arial Unicode MS" pitchFamily="34" charset="-128"/>
                  <a:cs typeface="Arial Unicode MS" pitchFamily="34" charset="-128"/>
                </a:rPr>
                <a:t>ā</a:t>
              </a:r>
              <a:r>
                <a:rPr lang="en-US" sz="1200" i="1" dirty="0" err="1" smtClean="0">
                  <a:latin typeface="Arial Unicode MS" pitchFamily="34" charset="-128"/>
                  <a:ea typeface="Arial Unicode MS" pitchFamily="34" charset="-128"/>
                  <a:cs typeface="Arial Unicode MS" pitchFamily="34" charset="-128"/>
                </a:rPr>
                <a:t>yana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Vy</a:t>
              </a:r>
              <a:r>
                <a:rPr lang="lv-LV" sz="1200" i="1" dirty="0" smtClean="0">
                  <a:latin typeface="Arial Unicode MS" pitchFamily="34" charset="-128"/>
                  <a:ea typeface="Arial Unicode MS" pitchFamily="34" charset="-128"/>
                  <a:cs typeface="Arial Unicode MS" pitchFamily="34" charset="-128"/>
                </a:rPr>
                <a:t>ā</a:t>
              </a:r>
              <a:r>
                <a:rPr lang="en-US" sz="1200" i="1" dirty="0" err="1" smtClean="0">
                  <a:latin typeface="Arial Unicode MS" pitchFamily="34" charset="-128"/>
                  <a:ea typeface="Arial Unicode MS" pitchFamily="34" charset="-128"/>
                  <a:cs typeface="Arial Unicode MS" pitchFamily="34" charset="-128"/>
                </a:rPr>
                <a:t>sa</a:t>
              </a:r>
              <a:r>
                <a:rPr lang="en-US" sz="1200" dirty="0" smtClean="0">
                  <a:latin typeface="Arial Unicode MS" pitchFamily="34" charset="-128"/>
                  <a:ea typeface="Arial Unicode MS" pitchFamily="34" charset="-128"/>
                  <a:cs typeface="Arial Unicode MS" pitchFamily="34" charset="-128"/>
                </a:rPr>
                <a:t>. After marriage</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Chitrāngada</a:t>
              </a:r>
              <a:r>
                <a:rPr lang="en-US" sz="1200" dirty="0" smtClean="0">
                  <a:latin typeface="Arial Unicode MS" pitchFamily="34" charset="-128"/>
                  <a:ea typeface="Arial Unicode MS" pitchFamily="34" charset="-128"/>
                  <a:cs typeface="Arial Unicode MS" pitchFamily="34" charset="-128"/>
                </a:rPr>
                <a:t> (3248 BC) and </a:t>
              </a:r>
            </a:p>
            <a:p>
              <a:pPr marL="228600" indent="-228600"/>
              <a:r>
                <a:rPr lang="en-US" sz="1200" i="1" dirty="0" err="1" smtClean="0">
                  <a:latin typeface="Arial Unicode MS" pitchFamily="34" charset="-128"/>
                  <a:ea typeface="Arial Unicode MS" pitchFamily="34" charset="-128"/>
                  <a:cs typeface="Arial Unicode MS" pitchFamily="34" charset="-128"/>
                </a:rPr>
                <a:t>Vichitravīrya</a:t>
              </a:r>
              <a:r>
                <a:rPr lang="en-US" sz="1200" dirty="0" smtClean="0">
                  <a:latin typeface="Arial Unicode MS" pitchFamily="34" charset="-128"/>
                  <a:ea typeface="Arial Unicode MS" pitchFamily="34" charset="-128"/>
                  <a:cs typeface="Arial Unicode MS" pitchFamily="34" charset="-128"/>
                </a:rPr>
                <a:t> (up to 3238 BC) were born.  His elder son was blind, so second son </a:t>
              </a:r>
              <a:r>
                <a:rPr lang="en-US" sz="1200" i="1" dirty="0" err="1" smtClean="0">
                  <a:latin typeface="Arial Unicode MS" pitchFamily="34" charset="-128"/>
                  <a:ea typeface="Arial Unicode MS" pitchFamily="34" charset="-128"/>
                  <a:cs typeface="Arial Unicode MS" pitchFamily="34" charset="-128"/>
                </a:rPr>
                <a:t>Pāņɖu</a:t>
              </a:r>
              <a:r>
                <a:rPr lang="en-US" sz="1200" dirty="0" smtClean="0">
                  <a:latin typeface="Arial Unicode MS" pitchFamily="34" charset="-128"/>
                  <a:ea typeface="Arial Unicode MS" pitchFamily="34" charset="-128"/>
                  <a:cs typeface="Arial Unicode MS" pitchFamily="34" charset="-128"/>
                </a:rPr>
                <a:t> (3218-3213 BC)  ruled. After his </a:t>
              </a:r>
            </a:p>
            <a:p>
              <a:pPr marL="228600" indent="-228600"/>
              <a:r>
                <a:rPr lang="en-US" sz="1200" dirty="0" smtClean="0">
                  <a:latin typeface="Arial Unicode MS" pitchFamily="34" charset="-128"/>
                  <a:ea typeface="Arial Unicode MS" pitchFamily="34" charset="-128"/>
                  <a:cs typeface="Arial Unicode MS" pitchFamily="34" charset="-128"/>
                </a:rPr>
                <a:t>death, again blind son</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Dhŗtarāşţra</a:t>
              </a:r>
              <a:r>
                <a:rPr lang="en-US" sz="1200" dirty="0" smtClean="0">
                  <a:latin typeface="Arial Unicode MS" pitchFamily="34" charset="-128"/>
                  <a:ea typeface="Arial Unicode MS" pitchFamily="34" charset="-128"/>
                  <a:cs typeface="Arial Unicode MS" pitchFamily="34" charset="-128"/>
                </a:rPr>
                <a:t> (3213-3174 BC) ruled and made his son </a:t>
              </a:r>
              <a:r>
                <a:rPr lang="en-US" sz="1200" i="1" dirty="0" err="1" smtClean="0">
                  <a:latin typeface="Arial Unicode MS" pitchFamily="34" charset="-128"/>
                  <a:ea typeface="Arial Unicode MS" pitchFamily="34" charset="-128"/>
                  <a:cs typeface="Arial Unicode MS" pitchFamily="34" charset="-128"/>
                </a:rPr>
                <a:t>Duryodhana</a:t>
              </a:r>
              <a:r>
                <a:rPr lang="en-US" sz="1200" dirty="0" smtClean="0">
                  <a:latin typeface="Arial Unicode MS" pitchFamily="34" charset="-128"/>
                  <a:ea typeface="Arial Unicode MS" pitchFamily="34" charset="-128"/>
                  <a:cs typeface="Arial Unicode MS" pitchFamily="34" charset="-128"/>
                </a:rPr>
                <a:t> (3174-3138 BC) a king. After</a:t>
              </a:r>
              <a:r>
                <a:rPr lang="en-US" sz="1200" i="1" dirty="0" smtClean="0">
                  <a:latin typeface="Arial Unicode MS" pitchFamily="34" charset="-128"/>
                  <a:ea typeface="Arial Unicode MS" pitchFamily="34" charset="-128"/>
                  <a:cs typeface="Arial Unicode MS" pitchFamily="34" charset="-128"/>
                </a:rPr>
                <a:t> </a:t>
              </a:r>
            </a:p>
            <a:p>
              <a:pPr marL="228600" indent="-228600"/>
              <a:r>
                <a:rPr lang="en-US" sz="1200" i="1" dirty="0" err="1" smtClean="0">
                  <a:latin typeface="Arial Unicode MS" pitchFamily="34" charset="-128"/>
                  <a:ea typeface="Arial Unicode MS" pitchFamily="34" charset="-128"/>
                  <a:cs typeface="Arial Unicode MS" pitchFamily="34" charset="-128"/>
                </a:rPr>
                <a:t>Mahāhbhārata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war, </a:t>
              </a:r>
              <a:r>
                <a:rPr lang="en-US" sz="1200" i="1" dirty="0" err="1" smtClean="0">
                  <a:latin typeface="Arial Unicode MS" pitchFamily="34" charset="-128"/>
                  <a:ea typeface="Arial Unicode MS" pitchFamily="34" charset="-128"/>
                  <a:cs typeface="Arial Unicode MS" pitchFamily="34" charset="-128"/>
                </a:rPr>
                <a:t>Dharmarāja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Yudhişţhira</a:t>
              </a:r>
              <a:r>
                <a:rPr lang="en-US" sz="1200" dirty="0" smtClean="0">
                  <a:latin typeface="Arial Unicode MS" pitchFamily="34" charset="-128"/>
                  <a:ea typeface="Arial Unicode MS" pitchFamily="34" charset="-128"/>
                  <a:cs typeface="Arial Unicode MS" pitchFamily="34" charset="-128"/>
                </a:rPr>
                <a:t> (3138-3102 BC), son of </a:t>
              </a:r>
              <a:r>
                <a:rPr lang="en-US" sz="1200" i="1" dirty="0" err="1" smtClean="0">
                  <a:latin typeface="Arial Unicode MS" pitchFamily="34" charset="-128"/>
                  <a:ea typeface="Arial Unicode MS" pitchFamily="34" charset="-128"/>
                  <a:cs typeface="Arial Unicode MS" pitchFamily="34" charset="-128"/>
                </a:rPr>
                <a:t>Pāņɖu</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became king.</a:t>
              </a:r>
            </a:p>
            <a:p>
              <a:r>
                <a:rPr lang="en-US" sz="1200" dirty="0" smtClean="0">
                  <a:latin typeface="Arial Unicode MS" pitchFamily="34" charset="-128"/>
                  <a:ea typeface="Arial Unicode MS" pitchFamily="34" charset="-128"/>
                  <a:cs typeface="Arial Unicode MS" pitchFamily="34" charset="-128"/>
                </a:rPr>
                <a:t>Kings after </a:t>
              </a:r>
              <a:r>
                <a:rPr lang="en-US" sz="1200" i="1" dirty="0" err="1" smtClean="0">
                  <a:latin typeface="Arial Unicode MS" pitchFamily="34" charset="-128"/>
                  <a:ea typeface="Arial Unicode MS" pitchFamily="34" charset="-128"/>
                  <a:cs typeface="Arial Unicode MS" pitchFamily="34" charset="-128"/>
                </a:rPr>
                <a:t>Dharmarāja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Yudhişţhira</a:t>
              </a:r>
              <a:r>
                <a:rPr lang="en-US" sz="1200" dirty="0" smtClean="0">
                  <a:latin typeface="Arial Unicode MS" pitchFamily="34" charset="-128"/>
                  <a:ea typeface="Arial Unicode MS" pitchFamily="34" charset="-128"/>
                  <a:cs typeface="Arial Unicode MS" pitchFamily="34" charset="-128"/>
                </a:rPr>
                <a:t> in </a:t>
              </a:r>
              <a:r>
                <a:rPr lang="en-US" sz="1200" i="1" dirty="0" smtClean="0">
                  <a:latin typeface="Arial Unicode MS" pitchFamily="34" charset="-128"/>
                  <a:ea typeface="Arial Unicode MS" pitchFamily="34" charset="-128"/>
                  <a:cs typeface="Arial Unicode MS" pitchFamily="34" charset="-128"/>
                </a:rPr>
                <a:t>kali</a:t>
              </a:r>
              <a:r>
                <a:rPr lang="en-US" sz="1200" dirty="0" smtClean="0">
                  <a:latin typeface="Arial Unicode MS" pitchFamily="34" charset="-128"/>
                  <a:ea typeface="Arial Unicode MS" pitchFamily="34" charset="-128"/>
                  <a:cs typeface="Arial Unicode MS" pitchFamily="34" charset="-128"/>
                </a:rPr>
                <a:t>- All sons of </a:t>
              </a:r>
              <a:r>
                <a:rPr lang="en-US" sz="1200" i="1" dirty="0" err="1" smtClean="0">
                  <a:latin typeface="Arial Unicode MS" pitchFamily="34" charset="-128"/>
                  <a:ea typeface="Arial Unicode MS" pitchFamily="34" charset="-128"/>
                  <a:cs typeface="Arial Unicode MS" pitchFamily="34" charset="-128"/>
                </a:rPr>
                <a:t>Pāņɖavas</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were killed in </a:t>
              </a:r>
              <a:r>
                <a:rPr lang="en-US" sz="1200" i="1" dirty="0" err="1" smtClean="0">
                  <a:latin typeface="Arial Unicode MS" pitchFamily="34" charset="-128"/>
                  <a:ea typeface="Arial Unicode MS" pitchFamily="34" charset="-128"/>
                  <a:cs typeface="Arial Unicode MS" pitchFamily="34" charset="-128"/>
                </a:rPr>
                <a:t>Mahāhbhārata</a:t>
              </a:r>
              <a:r>
                <a:rPr lang="en-US" sz="1200" dirty="0" smtClean="0">
                  <a:latin typeface="Arial Unicode MS" pitchFamily="34" charset="-128"/>
                  <a:ea typeface="Arial Unicode MS" pitchFamily="34" charset="-128"/>
                  <a:cs typeface="Arial Unicode MS" pitchFamily="34" charset="-128"/>
                </a:rPr>
                <a:t> war. His younger brother </a:t>
              </a:r>
            </a:p>
            <a:p>
              <a:r>
                <a:rPr lang="en-US" sz="1200" i="1" dirty="0" err="1" smtClean="0">
                  <a:latin typeface="Arial Unicode MS" pitchFamily="34" charset="-128"/>
                  <a:ea typeface="Arial Unicode MS" pitchFamily="34" charset="-128"/>
                  <a:cs typeface="Arial Unicode MS" pitchFamily="34" charset="-128"/>
                </a:rPr>
                <a:t>Arjuna</a:t>
              </a:r>
              <a:r>
                <a:rPr lang="en-US" sz="1200" dirty="0" smtClean="0">
                  <a:latin typeface="Arial Unicode MS" pitchFamily="34" charset="-128"/>
                  <a:ea typeface="Arial Unicode MS" pitchFamily="34" charset="-128"/>
                  <a:cs typeface="Arial Unicode MS" pitchFamily="34" charset="-128"/>
                </a:rPr>
                <a:t> had a son from wife </a:t>
              </a:r>
              <a:r>
                <a:rPr lang="en-US" sz="1200" i="1" dirty="0" err="1" smtClean="0">
                  <a:latin typeface="Arial Unicode MS" pitchFamily="34" charset="-128"/>
                  <a:ea typeface="Arial Unicode MS" pitchFamily="34" charset="-128"/>
                  <a:cs typeface="Arial Unicode MS" pitchFamily="34" charset="-128"/>
                </a:rPr>
                <a:t>Subhadrā</a:t>
              </a:r>
              <a:r>
                <a:rPr lang="en-US" sz="1200" dirty="0" smtClean="0">
                  <a:latin typeface="Arial Unicode MS" pitchFamily="34" charset="-128"/>
                  <a:ea typeface="Arial Unicode MS" pitchFamily="34" charset="-128"/>
                  <a:cs typeface="Arial Unicode MS" pitchFamily="34" charset="-128"/>
                </a:rPr>
                <a:t>, sister of </a:t>
              </a:r>
              <a:r>
                <a:rPr lang="en-US" sz="1200" i="1" dirty="0" err="1" smtClean="0">
                  <a:latin typeface="Arial Unicode MS" pitchFamily="34" charset="-128"/>
                  <a:ea typeface="Arial Unicode MS" pitchFamily="34" charset="-128"/>
                  <a:cs typeface="Arial Unicode MS" pitchFamily="34" charset="-128"/>
                </a:rPr>
                <a:t>Kŗşņa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Abhmanyu</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Abhmanyu</a:t>
              </a:r>
              <a:r>
                <a:rPr lang="en-US" sz="1200" dirty="0" smtClean="0">
                  <a:latin typeface="Arial Unicode MS" pitchFamily="34" charset="-128"/>
                  <a:ea typeface="Arial Unicode MS" pitchFamily="34" charset="-128"/>
                  <a:cs typeface="Arial Unicode MS" pitchFamily="34" charset="-128"/>
                </a:rPr>
                <a:t> also was killed, but his son in womb of </a:t>
              </a:r>
            </a:p>
            <a:p>
              <a:r>
                <a:rPr lang="en-US" sz="1200" i="1" dirty="0" err="1" smtClean="0">
                  <a:latin typeface="Arial Unicode MS" pitchFamily="34" charset="-128"/>
                  <a:ea typeface="Arial Unicode MS" pitchFamily="34" charset="-128"/>
                  <a:cs typeface="Arial Unicode MS" pitchFamily="34" charset="-128"/>
                </a:rPr>
                <a:t>Uttarā</a:t>
              </a:r>
              <a:r>
                <a:rPr lang="en-US" sz="1200" dirty="0" smtClean="0">
                  <a:latin typeface="Arial Unicode MS" pitchFamily="34" charset="-128"/>
                  <a:ea typeface="Arial Unicode MS" pitchFamily="34" charset="-128"/>
                  <a:cs typeface="Arial Unicode MS" pitchFamily="34" charset="-128"/>
                </a:rPr>
                <a:t> was miraculously made alive by </a:t>
              </a:r>
              <a:r>
                <a:rPr lang="en-US" sz="1200" i="1" dirty="0" err="1" smtClean="0">
                  <a:latin typeface="Arial Unicode MS" pitchFamily="34" charset="-128"/>
                  <a:ea typeface="Arial Unicode MS" pitchFamily="34" charset="-128"/>
                  <a:cs typeface="Arial Unicode MS" pitchFamily="34" charset="-128"/>
                </a:rPr>
                <a:t>Kŗşņa</a:t>
              </a:r>
              <a:r>
                <a:rPr lang="en-US" sz="1200" dirty="0" smtClean="0">
                  <a:latin typeface="Arial Unicode MS" pitchFamily="34" charset="-128"/>
                  <a:ea typeface="Arial Unicode MS" pitchFamily="34" charset="-128"/>
                  <a:cs typeface="Arial Unicode MS" pitchFamily="34" charset="-128"/>
                </a:rPr>
                <a:t> after he was killed by </a:t>
              </a:r>
              <a:r>
                <a:rPr lang="en-US" sz="1200" i="1" dirty="0" err="1" smtClean="0">
                  <a:latin typeface="Arial Unicode MS" pitchFamily="34" charset="-128"/>
                  <a:ea typeface="Arial Unicode MS" pitchFamily="34" charset="-128"/>
                  <a:cs typeface="Arial Unicode MS" pitchFamily="34" charset="-128"/>
                </a:rPr>
                <a:t>brahmāstra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used by </a:t>
              </a:r>
              <a:r>
                <a:rPr lang="en-US" sz="1200" i="1" dirty="0" err="1" smtClean="0">
                  <a:latin typeface="Arial Unicode MS" pitchFamily="34" charset="-128"/>
                  <a:ea typeface="Arial Unicode MS" pitchFamily="34" charset="-128"/>
                  <a:cs typeface="Arial Unicode MS" pitchFamily="34" charset="-128"/>
                </a:rPr>
                <a:t>Aśvatthāmā</a:t>
              </a:r>
              <a:r>
                <a:rPr lang="en-US" sz="1200" dirty="0" smtClean="0">
                  <a:latin typeface="Arial Unicode MS" pitchFamily="34" charset="-128"/>
                  <a:ea typeface="Arial Unicode MS" pitchFamily="34" charset="-128"/>
                  <a:cs typeface="Arial Unicode MS" pitchFamily="34" charset="-128"/>
                </a:rPr>
                <a:t> after war. He </a:t>
              </a:r>
            </a:p>
            <a:p>
              <a:r>
                <a:rPr lang="en-US" sz="1200" dirty="0" smtClean="0">
                  <a:latin typeface="Arial Unicode MS" pitchFamily="34" charset="-128"/>
                  <a:ea typeface="Arial Unicode MS" pitchFamily="34" charset="-128"/>
                  <a:cs typeface="Arial Unicode MS" pitchFamily="34" charset="-128"/>
                </a:rPr>
                <a:t>became first king after </a:t>
              </a:r>
              <a:r>
                <a:rPr lang="en-US" sz="1200" i="1" dirty="0" err="1" smtClean="0">
                  <a:latin typeface="Arial Unicode MS" pitchFamily="34" charset="-128"/>
                  <a:ea typeface="Arial Unicode MS" pitchFamily="34" charset="-128"/>
                  <a:cs typeface="Arial Unicode MS" pitchFamily="34" charset="-128"/>
                </a:rPr>
                <a:t>Kŗşņa</a:t>
              </a:r>
              <a:r>
                <a:rPr lang="en-US" sz="1200" dirty="0" smtClean="0">
                  <a:latin typeface="Arial Unicode MS" pitchFamily="34" charset="-128"/>
                  <a:ea typeface="Arial Unicode MS" pitchFamily="34" charset="-128"/>
                  <a:cs typeface="Arial Unicode MS" pitchFamily="34" charset="-128"/>
                </a:rPr>
                <a:t> left the world at start of </a:t>
              </a:r>
              <a:r>
                <a:rPr lang="en-US" sz="1200" i="1" dirty="0" smtClean="0">
                  <a:latin typeface="Arial Unicode MS" pitchFamily="34" charset="-128"/>
                  <a:ea typeface="Arial Unicode MS" pitchFamily="34" charset="-128"/>
                  <a:cs typeface="Arial Unicode MS" pitchFamily="34" charset="-128"/>
                </a:rPr>
                <a:t>kali</a:t>
              </a:r>
              <a:r>
                <a:rPr lang="en-US" sz="1200" dirty="0" smtClean="0">
                  <a:latin typeface="Arial Unicode MS" pitchFamily="34" charset="-128"/>
                  <a:ea typeface="Arial Unicode MS" pitchFamily="34" charset="-128"/>
                  <a:cs typeface="Arial Unicode MS" pitchFamily="34" charset="-128"/>
                </a:rPr>
                <a:t>. (1) </a:t>
              </a:r>
              <a:r>
                <a:rPr lang="en-US" sz="1200" i="1" dirty="0" err="1" smtClean="0">
                  <a:latin typeface="Arial Unicode MS" pitchFamily="34" charset="-128"/>
                  <a:ea typeface="Arial Unicode MS" pitchFamily="34" charset="-128"/>
                  <a:cs typeface="Arial Unicode MS" pitchFamily="34" charset="-128"/>
                </a:rPr>
                <a:t>Parīkśita</a:t>
              </a:r>
              <a:r>
                <a:rPr lang="en-US" sz="1200" dirty="0" smtClean="0">
                  <a:latin typeface="Arial Unicode MS" pitchFamily="34" charset="-128"/>
                  <a:ea typeface="Arial Unicode MS" pitchFamily="34" charset="-128"/>
                  <a:cs typeface="Arial Unicode MS" pitchFamily="34" charset="-128"/>
                </a:rPr>
                <a:t> (3102-3041 BC)-he was son of </a:t>
              </a:r>
              <a:r>
                <a:rPr lang="en-US" sz="1200" i="1" dirty="0" err="1" smtClean="0">
                  <a:latin typeface="Arial Unicode MS" pitchFamily="34" charset="-128"/>
                  <a:ea typeface="Arial Unicode MS" pitchFamily="34" charset="-128"/>
                  <a:cs typeface="Arial Unicode MS" pitchFamily="34" charset="-128"/>
                </a:rPr>
                <a:t>Abhimanyu</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He was killed by </a:t>
              </a:r>
              <a:r>
                <a:rPr lang="en-US" sz="1200" i="1" dirty="0" err="1" smtClean="0">
                  <a:latin typeface="Arial Unicode MS" pitchFamily="34" charset="-128"/>
                  <a:ea typeface="Arial Unicode MS" pitchFamily="34" charset="-128"/>
                  <a:cs typeface="Arial Unicode MS" pitchFamily="34" charset="-128"/>
                </a:rPr>
                <a:t>Takśaka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Nāga</a:t>
              </a:r>
              <a:r>
                <a:rPr lang="en-US" sz="1200" dirty="0" smtClean="0">
                  <a:latin typeface="Arial Unicode MS" pitchFamily="34" charset="-128"/>
                  <a:ea typeface="Arial Unicode MS" pitchFamily="34" charset="-128"/>
                  <a:cs typeface="Arial Unicode MS" pitchFamily="34" charset="-128"/>
                </a:rPr>
                <a:t> king, probably from</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Takśkaśilā</a:t>
              </a:r>
              <a:r>
                <a:rPr lang="en-US" sz="1200" dirty="0" smtClean="0">
                  <a:latin typeface="Arial Unicode MS" pitchFamily="34" charset="-128"/>
                  <a:ea typeface="Arial Unicode MS" pitchFamily="34" charset="-128"/>
                  <a:cs typeface="Arial Unicode MS" pitchFamily="34" charset="-128"/>
                </a:rPr>
                <a:t>. (2)</a:t>
              </a:r>
              <a:r>
                <a:rPr lang="en-US" sz="1200" i="1" dirty="0" err="1" smtClean="0">
                  <a:latin typeface="Arial Unicode MS" pitchFamily="34" charset="-128"/>
                  <a:ea typeface="Arial Unicode MS" pitchFamily="34" charset="-128"/>
                  <a:cs typeface="Arial Unicode MS" pitchFamily="34" charset="-128"/>
                </a:rPr>
                <a:t>Janamejaya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retaliated against </a:t>
              </a:r>
              <a:r>
                <a:rPr lang="en-US" sz="1200" i="1" dirty="0" err="1" smtClean="0">
                  <a:latin typeface="Arial Unicode MS" pitchFamily="34" charset="-128"/>
                  <a:ea typeface="Arial Unicode MS" pitchFamily="34" charset="-128"/>
                  <a:cs typeface="Arial Unicode MS" pitchFamily="34" charset="-128"/>
                </a:rPr>
                <a:t>Nāgas</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called</a:t>
              </a:r>
              <a:r>
                <a:rPr lang="en-US" sz="1200" i="1"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nāga-yajña</a:t>
              </a:r>
              <a:r>
                <a:rPr lang="en-US" sz="1200" dirty="0" smtClean="0">
                  <a:latin typeface="Arial Unicode MS" pitchFamily="34" charset="-128"/>
                  <a:ea typeface="Arial Unicode MS" pitchFamily="34" charset="-128"/>
                  <a:cs typeface="Arial Unicode MS" pitchFamily="34" charset="-128"/>
                </a:rPr>
                <a:t>) and their region turned into mass-graveyard, now called </a:t>
              </a:r>
              <a:r>
                <a:rPr lang="en-US" sz="1200" i="1" dirty="0" err="1" smtClean="0">
                  <a:latin typeface="Arial Unicode MS" pitchFamily="34" charset="-128"/>
                  <a:ea typeface="Arial Unicode MS" pitchFamily="34" charset="-128"/>
                  <a:cs typeface="Arial Unicode MS" pitchFamily="34" charset="-128"/>
                </a:rPr>
                <a:t>Moin-jo-daro</a:t>
              </a:r>
              <a:r>
                <a:rPr lang="en-US" sz="1200" dirty="0" smtClean="0">
                  <a:latin typeface="Arial Unicode MS" pitchFamily="34" charset="-128"/>
                  <a:ea typeface="Arial Unicode MS" pitchFamily="34" charset="-128"/>
                  <a:cs typeface="Arial Unicode MS" pitchFamily="34" charset="-128"/>
                </a:rPr>
                <a:t> (place of dead) and </a:t>
              </a:r>
              <a:r>
                <a:rPr lang="en-US" sz="1200" i="1" dirty="0" err="1" smtClean="0">
                  <a:latin typeface="Arial Unicode MS" pitchFamily="34" charset="-128"/>
                  <a:ea typeface="Arial Unicode MS" pitchFamily="34" charset="-128"/>
                  <a:cs typeface="Arial Unicode MS" pitchFamily="34" charset="-128"/>
                </a:rPr>
                <a:t>Harappā</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(place of bones). (3) </a:t>
              </a:r>
              <a:r>
                <a:rPr lang="en-US" sz="1200" i="1" dirty="0" err="1" smtClean="0">
                  <a:latin typeface="Arial Unicode MS" pitchFamily="34" charset="-128"/>
                  <a:ea typeface="Arial Unicode MS" pitchFamily="34" charset="-128"/>
                  <a:cs typeface="Arial Unicode MS" pitchFamily="34" charset="-128"/>
                </a:rPr>
                <a:t>Śatānīka</a:t>
              </a:r>
              <a:r>
                <a:rPr lang="en-US" sz="1200" dirty="0" smtClean="0">
                  <a:latin typeface="Arial Unicode MS" pitchFamily="34" charset="-128"/>
                  <a:ea typeface="Arial Unicode MS" pitchFamily="34" charset="-128"/>
                  <a:cs typeface="Arial Unicode MS" pitchFamily="34" charset="-128"/>
                </a:rPr>
                <a:t>, and his son (4) </a:t>
              </a:r>
              <a:r>
                <a:rPr lang="en-US" sz="1200" i="1" dirty="0" err="1" smtClean="0">
                  <a:latin typeface="Arial Unicode MS" pitchFamily="34" charset="-128"/>
                  <a:ea typeface="Arial Unicode MS" pitchFamily="34" charset="-128"/>
                  <a:cs typeface="Arial Unicode MS" pitchFamily="34" charset="-128"/>
                </a:rPr>
                <a:t>Aśvamedhadatta</a:t>
              </a:r>
              <a:r>
                <a:rPr lang="en-US" sz="1200" dirty="0" smtClean="0">
                  <a:latin typeface="Arial Unicode MS" pitchFamily="34" charset="-128"/>
                  <a:ea typeface="Arial Unicode MS" pitchFamily="34" charset="-128"/>
                  <a:cs typeface="Arial Unicode MS" pitchFamily="34" charset="-128"/>
                </a:rPr>
                <a:t> arranged revision of </a:t>
              </a:r>
              <a:r>
                <a:rPr lang="en-US" sz="1200" i="1" dirty="0" err="1" smtClean="0">
                  <a:latin typeface="Arial Unicode MS" pitchFamily="34" charset="-128"/>
                  <a:ea typeface="Arial Unicode MS" pitchFamily="34" charset="-128"/>
                  <a:cs typeface="Arial Unicode MS" pitchFamily="34" charset="-128"/>
                </a:rPr>
                <a:t>purāņas</a:t>
              </a:r>
              <a:r>
                <a:rPr lang="en-US" sz="1200" dirty="0" smtClean="0">
                  <a:latin typeface="Arial Unicode MS" pitchFamily="34" charset="-128"/>
                  <a:ea typeface="Arial Unicode MS" pitchFamily="34" charset="-128"/>
                  <a:cs typeface="Arial Unicode MS" pitchFamily="34" charset="-128"/>
                </a:rPr>
                <a:t> at institute (</a:t>
              </a:r>
              <a:r>
                <a:rPr lang="en-US" sz="1200" i="1" dirty="0" err="1" smtClean="0">
                  <a:latin typeface="Arial Unicode MS" pitchFamily="34" charset="-128"/>
                  <a:ea typeface="Arial Unicode MS" pitchFamily="34" charset="-128"/>
                  <a:cs typeface="Arial Unicode MS" pitchFamily="34" charset="-128"/>
                </a:rPr>
                <a:t>mahāśālā</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of </a:t>
              </a:r>
              <a:r>
                <a:rPr lang="en-US" sz="1200" i="1" dirty="0" err="1" smtClean="0">
                  <a:latin typeface="Arial Unicode MS" pitchFamily="34" charset="-128"/>
                  <a:ea typeface="Arial Unicode MS" pitchFamily="34" charset="-128"/>
                  <a:cs typeface="Arial Unicode MS" pitchFamily="34" charset="-128"/>
                </a:rPr>
                <a:t>Śaunaka</a:t>
              </a:r>
              <a:r>
                <a:rPr lang="en-US" sz="1200" dirty="0" smtClean="0">
                  <a:latin typeface="Arial Unicode MS" pitchFamily="34" charset="-128"/>
                  <a:ea typeface="Arial Unicode MS" pitchFamily="34" charset="-128"/>
                  <a:cs typeface="Arial Unicode MS" pitchFamily="34" charset="-128"/>
                </a:rPr>
                <a:t> at </a:t>
              </a:r>
              <a:r>
                <a:rPr lang="en-US" sz="1200" i="1" dirty="0" err="1" smtClean="0">
                  <a:latin typeface="Arial Unicode MS" pitchFamily="34" charset="-128"/>
                  <a:ea typeface="Arial Unicode MS" pitchFamily="34" charset="-128"/>
                  <a:cs typeface="Arial Unicode MS" pitchFamily="34" charset="-128"/>
                </a:rPr>
                <a:t>Naimişāaraņya</a:t>
              </a:r>
              <a:r>
                <a:rPr lang="en-US" sz="1200" dirty="0" smtClean="0">
                  <a:latin typeface="Arial Unicode MS" pitchFamily="34" charset="-128"/>
                  <a:ea typeface="Arial Unicode MS" pitchFamily="34" charset="-128"/>
                  <a:cs typeface="Arial Unicode MS" pitchFamily="34" charset="-128"/>
                </a:rPr>
                <a:t>. (5) </a:t>
              </a:r>
              <a:r>
                <a:rPr lang="en-US" sz="1200" i="1" dirty="0" err="1" smtClean="0">
                  <a:latin typeface="Arial Unicode MS" pitchFamily="34" charset="-128"/>
                  <a:ea typeface="Arial Unicode MS" pitchFamily="34" charset="-128"/>
                  <a:cs typeface="Arial Unicode MS" pitchFamily="34" charset="-128"/>
                </a:rPr>
                <a:t>Adhisīmakŗşņa</a:t>
              </a:r>
              <a:r>
                <a:rPr lang="en-US" sz="1200" dirty="0" smtClean="0">
                  <a:latin typeface="Arial Unicode MS" pitchFamily="34" charset="-128"/>
                  <a:ea typeface="Arial Unicode MS" pitchFamily="34" charset="-128"/>
                  <a:cs typeface="Arial Unicode MS" pitchFamily="34" charset="-128"/>
                </a:rPr>
                <a:t>, (6) </a:t>
              </a:r>
              <a:r>
                <a:rPr lang="en-US" sz="1200" i="1" dirty="0" err="1" smtClean="0">
                  <a:latin typeface="Arial Unicode MS" pitchFamily="34" charset="-128"/>
                  <a:ea typeface="Arial Unicode MS" pitchFamily="34" charset="-128"/>
                  <a:cs typeface="Arial Unicode MS" pitchFamily="34" charset="-128"/>
                </a:rPr>
                <a:t>Nichakśu</a:t>
              </a:r>
              <a:r>
                <a:rPr lang="en-US" sz="1200" dirty="0" smtClean="0">
                  <a:latin typeface="Arial Unicode MS" pitchFamily="34" charset="-128"/>
                  <a:ea typeface="Arial Unicode MS" pitchFamily="34" charset="-128"/>
                  <a:cs typeface="Arial Unicode MS" pitchFamily="34" charset="-128"/>
                </a:rPr>
                <a:t>-In his period there was a great natural upheaval which </a:t>
              </a:r>
            </a:p>
            <a:p>
              <a:r>
                <a:rPr lang="en-US" sz="1200" dirty="0" smtClean="0">
                  <a:latin typeface="Arial Unicode MS" pitchFamily="34" charset="-128"/>
                  <a:ea typeface="Arial Unicode MS" pitchFamily="34" charset="-128"/>
                  <a:cs typeface="Arial Unicode MS" pitchFamily="34" charset="-128"/>
                </a:rPr>
                <a:t>submerged </a:t>
              </a:r>
              <a:r>
                <a:rPr lang="en-US" sz="1200" i="1" dirty="0" err="1" smtClean="0">
                  <a:latin typeface="Arial Unicode MS" pitchFamily="34" charset="-128"/>
                  <a:ea typeface="Arial Unicode MS" pitchFamily="34" charset="-128"/>
                  <a:cs typeface="Arial Unicode MS" pitchFamily="34" charset="-128"/>
                </a:rPr>
                <a:t>Hastināpura</a:t>
              </a:r>
              <a:r>
                <a:rPr lang="en-US" sz="1200" dirty="0" smtClean="0">
                  <a:latin typeface="Arial Unicode MS" pitchFamily="34" charset="-128"/>
                  <a:ea typeface="Arial Unicode MS" pitchFamily="34" charset="-128"/>
                  <a:cs typeface="Arial Unicode MS" pitchFamily="34" charset="-128"/>
                </a:rPr>
                <a:t> in </a:t>
              </a:r>
              <a:r>
                <a:rPr lang="en-US" sz="1200" i="1" dirty="0" err="1" smtClean="0">
                  <a:latin typeface="Arial Unicode MS" pitchFamily="34" charset="-128"/>
                  <a:ea typeface="Arial Unicode MS" pitchFamily="34" charset="-128"/>
                  <a:cs typeface="Arial Unicode MS" pitchFamily="34" charset="-128"/>
                </a:rPr>
                <a:t>Gangā</a:t>
              </a:r>
              <a:r>
                <a:rPr lang="en-US" sz="1200" dirty="0" smtClean="0">
                  <a:latin typeface="Arial Unicode MS" pitchFamily="34" charset="-128"/>
                  <a:ea typeface="Arial Unicode MS" pitchFamily="34" charset="-128"/>
                  <a:cs typeface="Arial Unicode MS" pitchFamily="34" charset="-128"/>
                </a:rPr>
                <a:t> due to which capital had to be shifted to </a:t>
              </a:r>
              <a:r>
                <a:rPr lang="en-US" sz="1200" i="1" dirty="0" err="1" smtClean="0">
                  <a:latin typeface="Arial Unicode MS" pitchFamily="34" charset="-128"/>
                  <a:ea typeface="Arial Unicode MS" pitchFamily="34" charset="-128"/>
                  <a:cs typeface="Arial Unicode MS" pitchFamily="34" charset="-128"/>
                </a:rPr>
                <a:t>Kauśāmbī</a:t>
              </a:r>
              <a:r>
                <a:rPr lang="en-US" sz="1200" dirty="0" smtClean="0">
                  <a:latin typeface="Arial Unicode MS" pitchFamily="34" charset="-128"/>
                  <a:ea typeface="Arial Unicode MS" pitchFamily="34" charset="-128"/>
                  <a:cs typeface="Arial Unicode MS" pitchFamily="34" charset="-128"/>
                </a:rPr>
                <a:t>. Probably this was at same </a:t>
              </a:r>
            </a:p>
            <a:p>
              <a:r>
                <a:rPr lang="en-US" sz="1200" dirty="0" smtClean="0">
                  <a:latin typeface="Arial Unicode MS" pitchFamily="34" charset="-128"/>
                  <a:ea typeface="Arial Unicode MS" pitchFamily="34" charset="-128"/>
                  <a:cs typeface="Arial Unicode MS" pitchFamily="34" charset="-128"/>
                </a:rPr>
                <a:t>time as drying up the great river </a:t>
              </a:r>
              <a:r>
                <a:rPr lang="en-US" sz="1200" i="1" dirty="0" err="1" smtClean="0">
                  <a:latin typeface="Arial Unicode MS" pitchFamily="34" charset="-128"/>
                  <a:ea typeface="Arial Unicode MS" pitchFamily="34" charset="-128"/>
                  <a:cs typeface="Arial Unicode MS" pitchFamily="34" charset="-128"/>
                </a:rPr>
                <a:t>Sarasvatī</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in west India. The kingdom remained for name sake only and King of </a:t>
              </a:r>
              <a:r>
                <a:rPr lang="en-US" sz="1200" i="1" dirty="0" err="1" smtClean="0">
                  <a:latin typeface="Arial Unicode MS" pitchFamily="34" charset="-128"/>
                  <a:ea typeface="Arial Unicode MS" pitchFamily="34" charset="-128"/>
                  <a:cs typeface="Arial Unicode MS" pitchFamily="34" charset="-128"/>
                </a:rPr>
                <a:t>Kāśī</a:t>
              </a:r>
              <a:r>
                <a:rPr lang="en-US" sz="1200" i="1"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had to take charge of managing the country. Probably, he was also named </a:t>
              </a:r>
              <a:r>
                <a:rPr lang="en-US" sz="1200" i="1" dirty="0" err="1" smtClean="0">
                  <a:latin typeface="Arial Unicode MS" pitchFamily="34" charset="-128"/>
                  <a:ea typeface="Arial Unicode MS" pitchFamily="34" charset="-128"/>
                  <a:cs typeface="Arial Unicode MS" pitchFamily="34" charset="-128"/>
                </a:rPr>
                <a:t>Yudhişţhira</a:t>
              </a:r>
              <a:r>
                <a:rPr lang="en-US" sz="1200" dirty="0" smtClean="0">
                  <a:latin typeface="Arial Unicode MS" pitchFamily="34" charset="-128"/>
                  <a:ea typeface="Arial Unicode MS" pitchFamily="34" charset="-128"/>
                  <a:cs typeface="Arial Unicode MS" pitchFamily="34" charset="-128"/>
                </a:rPr>
                <a:t>, but after 5 years of rule, he </a:t>
              </a:r>
            </a:p>
            <a:p>
              <a:r>
                <a:rPr lang="en-US" sz="1200" dirty="0" smtClean="0">
                  <a:latin typeface="Arial Unicode MS" pitchFamily="34" charset="-128"/>
                  <a:ea typeface="Arial Unicode MS" pitchFamily="34" charset="-128"/>
                  <a:cs typeface="Arial Unicode MS" pitchFamily="34" charset="-128"/>
                </a:rPr>
                <a:t>took </a:t>
              </a:r>
              <a:r>
                <a:rPr lang="en-US" sz="1200" i="1" dirty="0" err="1" smtClean="0">
                  <a:latin typeface="Arial Unicode MS" pitchFamily="34" charset="-128"/>
                  <a:ea typeface="Arial Unicode MS" pitchFamily="34" charset="-128"/>
                  <a:cs typeface="Arial Unicode MS" pitchFamily="34" charset="-128"/>
                </a:rPr>
                <a:t>sanyāsa</a:t>
              </a:r>
              <a:r>
                <a:rPr lang="en-US" sz="1200" dirty="0" smtClean="0">
                  <a:latin typeface="Arial Unicode MS" pitchFamily="34" charset="-128"/>
                  <a:ea typeface="Arial Unicode MS" pitchFamily="34" charset="-128"/>
                  <a:cs typeface="Arial Unicode MS" pitchFamily="34" charset="-128"/>
                </a:rPr>
                <a:t> as </a:t>
              </a:r>
              <a:r>
                <a:rPr lang="en-US" sz="1200" i="1" dirty="0" err="1" smtClean="0">
                  <a:latin typeface="Arial Unicode MS" pitchFamily="34" charset="-128"/>
                  <a:ea typeface="Arial Unicode MS" pitchFamily="34" charset="-128"/>
                  <a:cs typeface="Arial Unicode MS" pitchFamily="34" charset="-128"/>
                </a:rPr>
                <a:t>Pārśvanātha</a:t>
              </a:r>
              <a:r>
                <a:rPr lang="en-US" sz="1200" dirty="0" smtClean="0">
                  <a:latin typeface="Arial Unicode MS" pitchFamily="34" charset="-128"/>
                  <a:ea typeface="Arial Unicode MS" pitchFamily="34" charset="-128"/>
                  <a:cs typeface="Arial Unicode MS" pitchFamily="34" charset="-128"/>
                </a:rPr>
                <a:t> (23rd </a:t>
              </a:r>
              <a:r>
                <a:rPr lang="en-US" sz="1200" i="1" dirty="0" err="1" smtClean="0">
                  <a:latin typeface="Arial Unicode MS" pitchFamily="34" charset="-128"/>
                  <a:ea typeface="Arial Unicode MS" pitchFamily="34" charset="-128"/>
                  <a:cs typeface="Arial Unicode MS" pitchFamily="34" charset="-128"/>
                </a:rPr>
                <a:t>Jaina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Tīrthankara</a:t>
              </a:r>
              <a:r>
                <a:rPr lang="en-US" sz="1200" dirty="0" smtClean="0">
                  <a:latin typeface="Arial Unicode MS" pitchFamily="34" charset="-128"/>
                  <a:ea typeface="Arial Unicode MS" pitchFamily="34" charset="-128"/>
                  <a:cs typeface="Arial Unicode MS" pitchFamily="34" charset="-128"/>
                </a:rPr>
                <a:t>) in 2634 BC, when </a:t>
              </a:r>
              <a:r>
                <a:rPr lang="en-US" sz="1200" i="1" dirty="0" err="1" smtClean="0">
                  <a:latin typeface="Arial Unicode MS" pitchFamily="34" charset="-128"/>
                  <a:ea typeface="Arial Unicode MS" pitchFamily="34" charset="-128"/>
                  <a:cs typeface="Arial Unicode MS" pitchFamily="34" charset="-128"/>
                </a:rPr>
                <a:t>Jainas</a:t>
              </a:r>
              <a:r>
                <a:rPr lang="en-US" sz="1200" dirty="0" smtClean="0">
                  <a:latin typeface="Arial Unicode MS" pitchFamily="34" charset="-128"/>
                  <a:ea typeface="Arial Unicode MS" pitchFamily="34" charset="-128"/>
                  <a:cs typeface="Arial Unicode MS" pitchFamily="34" charset="-128"/>
                </a:rPr>
                <a:t> take start of </a:t>
              </a:r>
              <a:r>
                <a:rPr lang="en-US" sz="1200" i="1" dirty="0" err="1" smtClean="0">
                  <a:latin typeface="Arial Unicode MS" pitchFamily="34" charset="-128"/>
                  <a:ea typeface="Arial Unicode MS" pitchFamily="34" charset="-128"/>
                  <a:cs typeface="Arial Unicode MS" pitchFamily="34" charset="-128"/>
                </a:rPr>
                <a:t>Yudhişţhira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śaka</a:t>
              </a:r>
              <a:r>
                <a:rPr lang="en-US" sz="1200" dirty="0" smtClean="0">
                  <a:latin typeface="Arial Unicode MS" pitchFamily="34" charset="-128"/>
                  <a:ea typeface="Arial Unicode MS" pitchFamily="34" charset="-128"/>
                  <a:cs typeface="Arial Unicode MS" pitchFamily="34" charset="-128"/>
                </a:rPr>
                <a:t>. </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(7)</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Ūşņa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Bhūri</a:t>
              </a:r>
              <a:r>
                <a:rPr lang="en-US" sz="1200" dirty="0" smtClean="0">
                  <a:latin typeface="Arial Unicode MS" pitchFamily="34" charset="-128"/>
                  <a:ea typeface="Arial Unicode MS" pitchFamily="34" charset="-128"/>
                  <a:cs typeface="Arial Unicode MS" pitchFamily="34" charset="-128"/>
                </a:rPr>
                <a:t>), (8) </a:t>
              </a:r>
              <a:r>
                <a:rPr lang="en-US" sz="1200" i="1" dirty="0" err="1" smtClean="0">
                  <a:latin typeface="Arial Unicode MS" pitchFamily="34" charset="-128"/>
                  <a:ea typeface="Arial Unicode MS" pitchFamily="34" charset="-128"/>
                  <a:cs typeface="Arial Unicode MS" pitchFamily="34" charset="-128"/>
                </a:rPr>
                <a:t>Chitraratha</a:t>
              </a:r>
              <a:r>
                <a:rPr lang="en-US" sz="1200" dirty="0" smtClean="0">
                  <a:latin typeface="Arial Unicode MS" pitchFamily="34" charset="-128"/>
                  <a:ea typeface="Arial Unicode MS" pitchFamily="34" charset="-128"/>
                  <a:cs typeface="Arial Unicode MS" pitchFamily="34" charset="-128"/>
                </a:rPr>
                <a:t>, (9) </a:t>
              </a:r>
              <a:r>
                <a:rPr lang="en-US" sz="1200" i="1" dirty="0" err="1" smtClean="0">
                  <a:latin typeface="Arial Unicode MS" pitchFamily="34" charset="-128"/>
                  <a:ea typeface="Arial Unicode MS" pitchFamily="34" charset="-128"/>
                  <a:cs typeface="Arial Unicode MS" pitchFamily="34" charset="-128"/>
                </a:rPr>
                <a:t>Śuchidratha</a:t>
              </a:r>
              <a:r>
                <a:rPr lang="en-US" sz="1200" dirty="0" smtClean="0">
                  <a:latin typeface="Arial Unicode MS" pitchFamily="34" charset="-128"/>
                  <a:ea typeface="Arial Unicode MS" pitchFamily="34" charset="-128"/>
                  <a:cs typeface="Arial Unicode MS" pitchFamily="34" charset="-128"/>
                </a:rPr>
                <a:t>, (10) </a:t>
              </a:r>
              <a:r>
                <a:rPr lang="en-US" sz="1200" i="1" dirty="0" err="1" smtClean="0">
                  <a:latin typeface="Arial Unicode MS" pitchFamily="34" charset="-128"/>
                  <a:ea typeface="Arial Unicode MS" pitchFamily="34" charset="-128"/>
                  <a:cs typeface="Arial Unicode MS" pitchFamily="34" charset="-128"/>
                </a:rPr>
                <a:t>Vŗşņimāna</a:t>
              </a:r>
              <a:r>
                <a:rPr lang="en-US" sz="1200" dirty="0" smtClean="0">
                  <a:latin typeface="Arial Unicode MS" pitchFamily="34" charset="-128"/>
                  <a:ea typeface="Arial Unicode MS" pitchFamily="34" charset="-128"/>
                  <a:cs typeface="Arial Unicode MS" pitchFamily="34" charset="-128"/>
                </a:rPr>
                <a:t>, (11) </a:t>
              </a:r>
              <a:r>
                <a:rPr lang="en-US" sz="1200" i="1" dirty="0" err="1" smtClean="0">
                  <a:latin typeface="Arial Unicode MS" pitchFamily="34" charset="-128"/>
                  <a:ea typeface="Arial Unicode MS" pitchFamily="34" charset="-128"/>
                  <a:cs typeface="Arial Unicode MS" pitchFamily="34" charset="-128"/>
                </a:rPr>
                <a:t>Suśeņa</a:t>
              </a:r>
              <a:r>
                <a:rPr lang="en-US" sz="1200" dirty="0" smtClean="0">
                  <a:latin typeface="Arial Unicode MS" pitchFamily="34" charset="-128"/>
                  <a:ea typeface="Arial Unicode MS" pitchFamily="34" charset="-128"/>
                  <a:cs typeface="Arial Unicode MS" pitchFamily="34" charset="-128"/>
                </a:rPr>
                <a:t>, (12) </a:t>
              </a:r>
              <a:r>
                <a:rPr lang="en-US" sz="1200" i="1" dirty="0" err="1" smtClean="0">
                  <a:latin typeface="Arial Unicode MS" pitchFamily="34" charset="-128"/>
                  <a:ea typeface="Arial Unicode MS" pitchFamily="34" charset="-128"/>
                  <a:cs typeface="Arial Unicode MS" pitchFamily="34" charset="-128"/>
                </a:rPr>
                <a:t>Sunītha</a:t>
              </a:r>
              <a:r>
                <a:rPr lang="en-US" sz="1200" dirty="0" smtClean="0">
                  <a:latin typeface="Arial Unicode MS" pitchFamily="34" charset="-128"/>
                  <a:ea typeface="Arial Unicode MS" pitchFamily="34" charset="-128"/>
                  <a:cs typeface="Arial Unicode MS" pitchFamily="34" charset="-128"/>
                </a:rPr>
                <a:t>, (13) </a:t>
              </a:r>
              <a:r>
                <a:rPr lang="en-US" sz="1200" i="1" dirty="0" smtClean="0">
                  <a:latin typeface="Arial Unicode MS" pitchFamily="34" charset="-128"/>
                  <a:ea typeface="Arial Unicode MS" pitchFamily="34" charset="-128"/>
                  <a:cs typeface="Arial Unicode MS" pitchFamily="34" charset="-128"/>
                </a:rPr>
                <a:t>Nichakśu</a:t>
              </a:r>
              <a:r>
                <a:rPr lang="en-US" sz="1200" dirty="0" smtClean="0">
                  <a:latin typeface="Arial Unicode MS" pitchFamily="34" charset="-128"/>
                  <a:ea typeface="Arial Unicode MS" pitchFamily="34" charset="-128"/>
                  <a:cs typeface="Arial Unicode MS" pitchFamily="34" charset="-128"/>
                </a:rPr>
                <a:t>-2, </a:t>
              </a:r>
            </a:p>
            <a:p>
              <a:r>
                <a:rPr lang="en-US" sz="1200" dirty="0" smtClean="0">
                  <a:latin typeface="Arial Unicode MS" pitchFamily="34" charset="-128"/>
                  <a:ea typeface="Arial Unicode MS" pitchFamily="34" charset="-128"/>
                  <a:cs typeface="Arial Unicode MS" pitchFamily="34" charset="-128"/>
                </a:rPr>
                <a:t>(14) </a:t>
              </a:r>
              <a:r>
                <a:rPr lang="en-US" sz="1200" i="1" dirty="0" err="1" smtClean="0">
                  <a:latin typeface="Arial Unicode MS" pitchFamily="34" charset="-128"/>
                  <a:ea typeface="Arial Unicode MS" pitchFamily="34" charset="-128"/>
                  <a:cs typeface="Arial Unicode MS" pitchFamily="34" charset="-128"/>
                </a:rPr>
                <a:t>Rucha</a:t>
              </a:r>
              <a:r>
                <a:rPr lang="en-US" sz="1200" dirty="0" smtClean="0">
                  <a:latin typeface="Arial Unicode MS" pitchFamily="34" charset="-128"/>
                  <a:ea typeface="Arial Unicode MS" pitchFamily="34" charset="-128"/>
                  <a:cs typeface="Arial Unicode MS" pitchFamily="34" charset="-128"/>
                </a:rPr>
                <a:t>, (15) </a:t>
              </a:r>
              <a:r>
                <a:rPr lang="en-US" sz="1200" i="1" dirty="0" err="1" smtClean="0">
                  <a:latin typeface="Arial Unicode MS" pitchFamily="34" charset="-128"/>
                  <a:ea typeface="Arial Unicode MS" pitchFamily="34" charset="-128"/>
                  <a:cs typeface="Arial Unicode MS" pitchFamily="34" charset="-128"/>
                </a:rPr>
                <a:t>Sukhabala</a:t>
              </a:r>
              <a:r>
                <a:rPr lang="en-US" sz="1200" dirty="0" smtClean="0">
                  <a:latin typeface="Arial Unicode MS" pitchFamily="34" charset="-128"/>
                  <a:ea typeface="Arial Unicode MS" pitchFamily="34" charset="-128"/>
                  <a:cs typeface="Arial Unicode MS" pitchFamily="34" charset="-128"/>
                </a:rPr>
                <a:t>, (16) </a:t>
              </a:r>
              <a:r>
                <a:rPr lang="en-US" sz="1200" i="1" dirty="0" err="1" smtClean="0">
                  <a:latin typeface="Arial Unicode MS" pitchFamily="34" charset="-128"/>
                  <a:ea typeface="Arial Unicode MS" pitchFamily="34" charset="-128"/>
                  <a:cs typeface="Arial Unicode MS" pitchFamily="34" charset="-128"/>
                </a:rPr>
                <a:t>Pariplava</a:t>
              </a:r>
              <a:r>
                <a:rPr lang="en-US" sz="1200" dirty="0" smtClean="0">
                  <a:latin typeface="Arial Unicode MS" pitchFamily="34" charset="-128"/>
                  <a:ea typeface="Arial Unicode MS" pitchFamily="34" charset="-128"/>
                  <a:cs typeface="Arial Unicode MS" pitchFamily="34" charset="-128"/>
                </a:rPr>
                <a:t>,(17) </a:t>
              </a:r>
              <a:r>
                <a:rPr lang="en-US" sz="1200" i="1" dirty="0" err="1" smtClean="0">
                  <a:latin typeface="Arial Unicode MS" pitchFamily="34" charset="-128"/>
                  <a:ea typeface="Arial Unicode MS" pitchFamily="34" charset="-128"/>
                  <a:cs typeface="Arial Unicode MS" pitchFamily="34" charset="-128"/>
                </a:rPr>
                <a:t>Sunaya</a:t>
              </a:r>
              <a:r>
                <a:rPr lang="en-US" sz="1200" dirty="0" smtClean="0">
                  <a:latin typeface="Arial Unicode MS" pitchFamily="34" charset="-128"/>
                  <a:ea typeface="Arial Unicode MS" pitchFamily="34" charset="-128"/>
                  <a:cs typeface="Arial Unicode MS" pitchFamily="34" charset="-128"/>
                </a:rPr>
                <a:t>, (18) </a:t>
              </a:r>
              <a:r>
                <a:rPr lang="en-US" sz="1200" i="1" dirty="0" err="1" smtClean="0">
                  <a:latin typeface="Arial Unicode MS" pitchFamily="34" charset="-128"/>
                  <a:ea typeface="Arial Unicode MS" pitchFamily="34" charset="-128"/>
                  <a:cs typeface="Arial Unicode MS" pitchFamily="34" charset="-128"/>
                </a:rPr>
                <a:t>Medhāvī</a:t>
              </a:r>
              <a:r>
                <a:rPr lang="en-US" sz="1200" i="1" dirty="0" smtClean="0">
                  <a:latin typeface="Arial Unicode MS" pitchFamily="34" charset="-128"/>
                  <a:ea typeface="Arial Unicode MS" pitchFamily="34" charset="-128"/>
                  <a:cs typeface="Arial Unicode MS" pitchFamily="34" charset="-128"/>
                </a:rPr>
                <a:t>,</a:t>
              </a:r>
              <a:r>
                <a:rPr lang="en-US" sz="1200" dirty="0" smtClean="0">
                  <a:latin typeface="Arial Unicode MS" pitchFamily="34" charset="-128"/>
                  <a:ea typeface="Arial Unicode MS" pitchFamily="34" charset="-128"/>
                  <a:cs typeface="Arial Unicode MS" pitchFamily="34" charset="-128"/>
                </a:rPr>
                <a:t> (19) </a:t>
              </a:r>
              <a:r>
                <a:rPr lang="en-US" sz="1200" i="1" dirty="0" err="1" smtClean="0">
                  <a:latin typeface="Arial Unicode MS" pitchFamily="34" charset="-128"/>
                  <a:ea typeface="Arial Unicode MS" pitchFamily="34" charset="-128"/>
                  <a:cs typeface="Arial Unicode MS" pitchFamily="34" charset="-128"/>
                </a:rPr>
                <a:t>Nŗpa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Ripu</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ñjaya</a:t>
              </a:r>
              <a:r>
                <a:rPr lang="en-US" sz="1200" dirty="0" smtClean="0">
                  <a:latin typeface="Arial Unicode MS" pitchFamily="34" charset="-128"/>
                  <a:ea typeface="Arial Unicode MS" pitchFamily="34" charset="-128"/>
                  <a:cs typeface="Arial Unicode MS" pitchFamily="34" charset="-128"/>
                </a:rPr>
                <a:t>, (20) </a:t>
              </a:r>
              <a:r>
                <a:rPr lang="en-US" sz="1200" i="1" dirty="0" err="1" smtClean="0">
                  <a:latin typeface="Arial Unicode MS" pitchFamily="34" charset="-128"/>
                  <a:ea typeface="Arial Unicode MS" pitchFamily="34" charset="-128"/>
                  <a:cs typeface="Arial Unicode MS" pitchFamily="34" charset="-128"/>
                </a:rPr>
                <a:t>Durva</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(21) </a:t>
              </a:r>
              <a:r>
                <a:rPr lang="en-US" sz="1200" i="1" dirty="0" err="1" smtClean="0">
                  <a:latin typeface="Arial Unicode MS" pitchFamily="34" charset="-128"/>
                  <a:ea typeface="Arial Unicode MS" pitchFamily="34" charset="-128"/>
                  <a:cs typeface="Arial Unicode MS" pitchFamily="34" charset="-128"/>
                </a:rPr>
                <a:t>Tigmātmā</a:t>
              </a:r>
              <a:r>
                <a:rPr lang="en-US" sz="1200" dirty="0" smtClean="0">
                  <a:latin typeface="Arial Unicode MS" pitchFamily="34" charset="-128"/>
                  <a:ea typeface="Arial Unicode MS" pitchFamily="34" charset="-128"/>
                  <a:cs typeface="Arial Unicode MS" pitchFamily="34" charset="-128"/>
                </a:rPr>
                <a:t>, (22) </a:t>
              </a:r>
              <a:r>
                <a:rPr lang="en-US" sz="1200" i="1" dirty="0" err="1" smtClean="0">
                  <a:latin typeface="Arial Unicode MS" pitchFamily="34" charset="-128"/>
                  <a:ea typeface="Arial Unicode MS" pitchFamily="34" charset="-128"/>
                  <a:cs typeface="Arial Unicode MS" pitchFamily="34" charset="-128"/>
                </a:rPr>
                <a:t>Bŗhadratha</a:t>
              </a:r>
              <a:r>
                <a:rPr lang="en-US" sz="1200" dirty="0" smtClean="0">
                  <a:latin typeface="Arial Unicode MS" pitchFamily="34" charset="-128"/>
                  <a:ea typeface="Arial Unicode MS" pitchFamily="34" charset="-128"/>
                  <a:cs typeface="Arial Unicode MS" pitchFamily="34" charset="-128"/>
                </a:rPr>
                <a:t>, (23) </a:t>
              </a:r>
              <a:r>
                <a:rPr lang="en-US" sz="1200" i="1" dirty="0" err="1" smtClean="0">
                  <a:latin typeface="Arial Unicode MS" pitchFamily="34" charset="-128"/>
                  <a:ea typeface="Arial Unicode MS" pitchFamily="34" charset="-128"/>
                  <a:cs typeface="Arial Unicode MS" pitchFamily="34" charset="-128"/>
                </a:rPr>
                <a:t>Vasudāna</a:t>
              </a:r>
              <a:r>
                <a:rPr lang="en-US" sz="1200" dirty="0" smtClean="0">
                  <a:latin typeface="Arial Unicode MS" pitchFamily="34" charset="-128"/>
                  <a:ea typeface="Arial Unicode MS" pitchFamily="34" charset="-128"/>
                  <a:cs typeface="Arial Unicode MS" pitchFamily="34" charset="-128"/>
                </a:rPr>
                <a:t>, (24) </a:t>
              </a:r>
              <a:r>
                <a:rPr lang="en-US" sz="1200" i="1" dirty="0" err="1" smtClean="0">
                  <a:latin typeface="Arial Unicode MS" pitchFamily="34" charset="-128"/>
                  <a:ea typeface="Arial Unicode MS" pitchFamily="34" charset="-128"/>
                  <a:cs typeface="Arial Unicode MS" pitchFamily="34" charset="-128"/>
                </a:rPr>
                <a:t>Śatānīka</a:t>
              </a:r>
              <a:r>
                <a:rPr lang="en-US" sz="1200" dirty="0" smtClean="0">
                  <a:latin typeface="Arial Unicode MS" pitchFamily="34" charset="-128"/>
                  <a:ea typeface="Arial Unicode MS" pitchFamily="34" charset="-128"/>
                  <a:cs typeface="Arial Unicode MS" pitchFamily="34" charset="-128"/>
                </a:rPr>
                <a:t>, (25) </a:t>
              </a:r>
              <a:r>
                <a:rPr lang="en-US" sz="1200" i="1" dirty="0" err="1" smtClean="0">
                  <a:latin typeface="Arial Unicode MS" pitchFamily="34" charset="-128"/>
                  <a:ea typeface="Arial Unicode MS" pitchFamily="34" charset="-128"/>
                  <a:cs typeface="Arial Unicode MS" pitchFamily="34" charset="-128"/>
                </a:rPr>
                <a:t>Udayana</a:t>
              </a:r>
              <a:r>
                <a:rPr lang="en-US" sz="1200" dirty="0" smtClean="0">
                  <a:latin typeface="Arial Unicode MS" pitchFamily="34" charset="-128"/>
                  <a:ea typeface="Arial Unicode MS" pitchFamily="34" charset="-128"/>
                  <a:cs typeface="Arial Unicode MS" pitchFamily="34" charset="-128"/>
                </a:rPr>
                <a:t> (Hero of plays by </a:t>
              </a:r>
              <a:r>
                <a:rPr lang="en-US" sz="1200" i="1" dirty="0" err="1" smtClean="0">
                  <a:latin typeface="Arial Unicode MS" pitchFamily="34" charset="-128"/>
                  <a:ea typeface="Arial Unicode MS" pitchFamily="34" charset="-128"/>
                  <a:cs typeface="Arial Unicode MS" pitchFamily="34" charset="-128"/>
                </a:rPr>
                <a:t>Bhāsa</a:t>
              </a:r>
              <a:r>
                <a:rPr lang="en-US" sz="1200" dirty="0" smtClean="0">
                  <a:latin typeface="Arial Unicode MS" pitchFamily="34" charset="-128"/>
                  <a:ea typeface="Arial Unicode MS" pitchFamily="34" charset="-128"/>
                  <a:cs typeface="Arial Unicode MS" pitchFamily="34" charset="-128"/>
                </a:rPr>
                <a:t>, in time of </a:t>
              </a:r>
            </a:p>
            <a:p>
              <a:r>
                <a:rPr lang="en-US" sz="1200" i="1" dirty="0" err="1" smtClean="0">
                  <a:latin typeface="Arial Unicode MS" pitchFamily="34" charset="-128"/>
                  <a:ea typeface="Arial Unicode MS" pitchFamily="34" charset="-128"/>
                  <a:cs typeface="Arial Unicode MS" pitchFamily="34" charset="-128"/>
                </a:rPr>
                <a:t>Pradyoota</a:t>
              </a:r>
              <a:r>
                <a:rPr lang="en-US" sz="1200" dirty="0" smtClean="0">
                  <a:latin typeface="Arial Unicode MS" pitchFamily="34" charset="-128"/>
                  <a:ea typeface="Arial Unicode MS" pitchFamily="34" charset="-128"/>
                  <a:cs typeface="Arial Unicode MS" pitchFamily="34" charset="-128"/>
                </a:rPr>
                <a:t>, mentioned in epic  </a:t>
              </a:r>
              <a:r>
                <a:rPr lang="en-US" sz="1200" i="1" dirty="0" err="1" smtClean="0">
                  <a:latin typeface="Arial Unicode MS" pitchFamily="34" charset="-128"/>
                  <a:ea typeface="Arial Unicode MS" pitchFamily="34" charset="-128"/>
                  <a:cs typeface="Arial Unicode MS" pitchFamily="34" charset="-128"/>
                </a:rPr>
                <a:t>Meghadūta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of </a:t>
              </a:r>
              <a:r>
                <a:rPr lang="en-US" sz="1200" i="1" dirty="0" err="1" smtClean="0">
                  <a:latin typeface="Arial Unicode MS" pitchFamily="34" charset="-128"/>
                  <a:ea typeface="Arial Unicode MS" pitchFamily="34" charset="-128"/>
                  <a:cs typeface="Arial Unicode MS" pitchFamily="34" charset="-128"/>
                </a:rPr>
                <a:t>Kālidāsa</a:t>
              </a:r>
              <a:r>
                <a:rPr lang="en-US" sz="1200" dirty="0" smtClean="0">
                  <a:latin typeface="Arial Unicode MS" pitchFamily="34" charset="-128"/>
                  <a:ea typeface="Arial Unicode MS" pitchFamily="34" charset="-128"/>
                  <a:cs typeface="Arial Unicode MS" pitchFamily="34" charset="-128"/>
                </a:rPr>
                <a:t>), (26) </a:t>
              </a:r>
              <a:r>
                <a:rPr lang="en-US" sz="1200" i="1" dirty="0" err="1" smtClean="0">
                  <a:latin typeface="Arial Unicode MS" pitchFamily="34" charset="-128"/>
                  <a:ea typeface="Arial Unicode MS" pitchFamily="34" charset="-128"/>
                  <a:cs typeface="Arial Unicode MS" pitchFamily="34" charset="-128"/>
                </a:rPr>
                <a:t>Vaśīnara</a:t>
              </a:r>
              <a:r>
                <a:rPr lang="en-US" sz="1200" dirty="0" smtClean="0">
                  <a:latin typeface="Arial Unicode MS" pitchFamily="34" charset="-128"/>
                  <a:ea typeface="Arial Unicode MS" pitchFamily="34" charset="-128"/>
                  <a:cs typeface="Arial Unicode MS" pitchFamily="34" charset="-128"/>
                </a:rPr>
                <a:t>, (27) </a:t>
              </a:r>
              <a:r>
                <a:rPr lang="en-US" sz="1200" i="1" dirty="0" err="1" smtClean="0">
                  <a:latin typeface="Arial Unicode MS" pitchFamily="34" charset="-128"/>
                  <a:ea typeface="Arial Unicode MS" pitchFamily="34" charset="-128"/>
                  <a:cs typeface="Arial Unicode MS" pitchFamily="34" charset="-128"/>
                </a:rPr>
                <a:t>Daņɖapāņi</a:t>
              </a:r>
              <a:r>
                <a:rPr lang="en-US" sz="1200" dirty="0" smtClean="0">
                  <a:latin typeface="Arial Unicode MS" pitchFamily="34" charset="-128"/>
                  <a:ea typeface="Arial Unicode MS" pitchFamily="34" charset="-128"/>
                  <a:cs typeface="Arial Unicode MS" pitchFamily="34" charset="-128"/>
                </a:rPr>
                <a:t>, (28) </a:t>
              </a:r>
              <a:r>
                <a:rPr lang="en-US" sz="1200" i="1" dirty="0" err="1" smtClean="0">
                  <a:latin typeface="Arial Unicode MS" pitchFamily="34" charset="-128"/>
                  <a:ea typeface="Arial Unicode MS" pitchFamily="34" charset="-128"/>
                  <a:cs typeface="Arial Unicode MS" pitchFamily="34" charset="-128"/>
                </a:rPr>
                <a:t>Niramitra</a:t>
              </a:r>
              <a:r>
                <a:rPr lang="en-US" sz="1200" dirty="0" smtClean="0">
                  <a:latin typeface="Arial Unicode MS" pitchFamily="34" charset="-128"/>
                  <a:ea typeface="Arial Unicode MS" pitchFamily="34" charset="-128"/>
                  <a:cs typeface="Arial Unicode MS" pitchFamily="34" charset="-128"/>
                </a:rPr>
                <a:t>,(29) </a:t>
              </a:r>
              <a:r>
                <a:rPr lang="en-US" sz="1200" i="1" dirty="0" err="1" smtClean="0">
                  <a:latin typeface="Arial Unicode MS" pitchFamily="34" charset="-128"/>
                  <a:ea typeface="Arial Unicode MS" pitchFamily="34" charset="-128"/>
                  <a:cs typeface="Arial Unicode MS" pitchFamily="34" charset="-128"/>
                </a:rPr>
                <a:t>Kśemaka</a:t>
              </a:r>
              <a:endParaRPr lang="en-US" sz="1200" i="1"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-ended in 1634 BC by </a:t>
              </a:r>
              <a:r>
                <a:rPr lang="en-US" sz="1200" i="1" dirty="0" smtClean="0">
                  <a:latin typeface="Arial Unicode MS" pitchFamily="34" charset="-128"/>
                  <a:ea typeface="Arial Unicode MS" pitchFamily="34" charset="-128"/>
                  <a:cs typeface="Arial Unicode MS" pitchFamily="34" charset="-128"/>
                </a:rPr>
                <a:t>Magadha</a:t>
              </a:r>
              <a:r>
                <a:rPr lang="en-US" sz="1200" dirty="0" smtClean="0">
                  <a:latin typeface="Arial Unicode MS" pitchFamily="34" charset="-128"/>
                  <a:ea typeface="Arial Unicode MS" pitchFamily="34" charset="-128"/>
                  <a:cs typeface="Arial Unicode MS" pitchFamily="34" charset="-128"/>
                </a:rPr>
                <a:t> king </a:t>
              </a:r>
              <a:r>
                <a:rPr lang="en-US" sz="1200" i="1" dirty="0" err="1" smtClean="0">
                  <a:latin typeface="Arial Unicode MS" pitchFamily="34" charset="-128"/>
                  <a:ea typeface="Arial Unicode MS" pitchFamily="34" charset="-128"/>
                  <a:cs typeface="Arial Unicode MS" pitchFamily="34" charset="-128"/>
                </a:rPr>
                <a:t>Mahāpadmananda</a:t>
              </a:r>
              <a:r>
                <a:rPr lang="en-US" sz="1200" dirty="0" smtClean="0">
                  <a:latin typeface="Arial Unicode MS" pitchFamily="34" charset="-128"/>
                  <a:ea typeface="Arial Unicode MS" pitchFamily="34" charset="-128"/>
                  <a:cs typeface="Arial Unicode MS" pitchFamily="34" charset="-128"/>
                </a:rPr>
                <a:t>.</a:t>
              </a:r>
              <a:endParaRPr lang="en-IN" sz="1200" dirty="0" smtClean="0">
                <a:latin typeface="Arial Unicode MS" pitchFamily="34" charset="-128"/>
                <a:ea typeface="Arial Unicode MS" pitchFamily="34" charset="-128"/>
                <a:cs typeface="Arial Unicode MS" pitchFamily="34" charset="-128"/>
              </a:endParaRPr>
            </a:p>
            <a:p>
              <a:pPr marL="228600" indent="-228600"/>
              <a:r>
                <a:rPr lang="en-US" sz="1200" dirty="0" smtClean="0">
                  <a:latin typeface="Arial Unicode MS" pitchFamily="34" charset="-128"/>
                  <a:ea typeface="Arial Unicode MS" pitchFamily="34" charset="-128"/>
                  <a:cs typeface="Arial Unicode MS" pitchFamily="34" charset="-128"/>
                </a:rPr>
                <a:t>(2) Magadha line-</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Sudhanvā</a:t>
              </a:r>
              <a:r>
                <a:rPr lang="en-US" sz="1200" dirty="0" smtClean="0">
                  <a:latin typeface="Arial Unicode MS" pitchFamily="34" charset="-128"/>
                  <a:ea typeface="Arial Unicode MS" pitchFamily="34" charset="-128"/>
                  <a:cs typeface="Arial Unicode MS" pitchFamily="34" charset="-128"/>
                </a:rPr>
                <a:t> (3999-3919 BC) </a:t>
              </a:r>
              <a:r>
                <a:rPr lang="en-US" sz="1200" i="1" dirty="0" err="1" smtClean="0">
                  <a:latin typeface="Arial Unicode MS" pitchFamily="34" charset="-128"/>
                  <a:ea typeface="Arial Unicode MS" pitchFamily="34" charset="-128"/>
                  <a:cs typeface="Arial Unicode MS" pitchFamily="34" charset="-128"/>
                </a:rPr>
                <a:t>Suhotra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(3919-3826 BC)</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Chyavana</a:t>
              </a:r>
              <a:r>
                <a:rPr lang="en-US" sz="1200" dirty="0" smtClean="0">
                  <a:latin typeface="Arial Unicode MS" pitchFamily="34" charset="-128"/>
                  <a:ea typeface="Arial Unicode MS" pitchFamily="34" charset="-128"/>
                  <a:cs typeface="Arial Unicode MS" pitchFamily="34" charset="-128"/>
                </a:rPr>
                <a:t> (3826-3788 BC)</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Kŗmi</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Kŗti</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(3788-3751 BC)</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Uparichara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Vasu</a:t>
              </a:r>
              <a:r>
                <a:rPr lang="en-US" sz="1200" dirty="0" smtClean="0">
                  <a:latin typeface="Arial Unicode MS" pitchFamily="34" charset="-128"/>
                  <a:ea typeface="Arial Unicode MS" pitchFamily="34" charset="-128"/>
                  <a:cs typeface="Arial Unicode MS" pitchFamily="34" charset="-128"/>
                </a:rPr>
                <a:t> (3751-3709 BC) (</a:t>
              </a:r>
              <a:r>
                <a:rPr lang="en-US" sz="1200" i="1" dirty="0" err="1" smtClean="0">
                  <a:latin typeface="Arial Unicode MS" pitchFamily="34" charset="-128"/>
                  <a:ea typeface="Arial Unicode MS" pitchFamily="34" charset="-128"/>
                  <a:cs typeface="Arial Unicode MS" pitchFamily="34" charset="-128"/>
                </a:rPr>
                <a:t>Pratīpa</a:t>
              </a:r>
              <a:r>
                <a:rPr lang="en-US" sz="1200" i="1"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Chaidya</a:t>
              </a:r>
              <a:r>
                <a:rPr lang="en-US" sz="1200" dirty="0" smtClean="0">
                  <a:latin typeface="Arial Unicode MS" pitchFamily="34" charset="-128"/>
                  <a:ea typeface="Arial Unicode MS" pitchFamily="34" charset="-128"/>
                  <a:cs typeface="Arial Unicode MS" pitchFamily="34" charset="-128"/>
                </a:rPr>
                <a:t>)</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Bŗhadratha</a:t>
              </a:r>
              <a:r>
                <a:rPr lang="en-US" sz="1200" dirty="0" smtClean="0">
                  <a:latin typeface="Arial Unicode MS" pitchFamily="34" charset="-128"/>
                  <a:ea typeface="Arial Unicode MS" pitchFamily="34" charset="-128"/>
                  <a:cs typeface="Arial Unicode MS" pitchFamily="34" charset="-128"/>
                </a:rPr>
                <a:t> (3709-3637 BC)-capital at </a:t>
              </a:r>
            </a:p>
            <a:p>
              <a:pPr marL="228600" indent="-228600"/>
              <a:r>
                <a:rPr lang="en-US" sz="1200" i="1" dirty="0" err="1" smtClean="0">
                  <a:latin typeface="Arial Unicode MS" pitchFamily="34" charset="-128"/>
                  <a:ea typeface="Arial Unicode MS" pitchFamily="34" charset="-128"/>
                  <a:cs typeface="Arial Unicode MS" pitchFamily="34" charset="-128"/>
                </a:rPr>
                <a:t>Girivraja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Rājagŗha</a:t>
              </a:r>
              <a:r>
                <a:rPr lang="en-US" sz="1200" dirty="0" smtClean="0">
                  <a:latin typeface="Arial Unicode MS" pitchFamily="34" charset="-128"/>
                  <a:ea typeface="Arial Unicode MS" pitchFamily="34" charset="-128"/>
                  <a:cs typeface="Arial Unicode MS" pitchFamily="34" charset="-128"/>
                </a:rPr>
                <a:t>=</a:t>
              </a:r>
              <a:r>
                <a:rPr lang="en-US" sz="1200" dirty="0" err="1" smtClean="0">
                  <a:latin typeface="Arial Unicode MS" pitchFamily="34" charset="-128"/>
                  <a:ea typeface="Arial Unicode MS" pitchFamily="34" charset="-128"/>
                  <a:cs typeface="Arial Unicode MS" pitchFamily="34" charset="-128"/>
                </a:rPr>
                <a:t>Rajgir</a:t>
              </a:r>
              <a:r>
                <a:rPr lang="en-US" sz="1200" dirty="0" smtClean="0">
                  <a:latin typeface="Arial Unicode MS" pitchFamily="34" charset="-128"/>
                  <a:ea typeface="Arial Unicode MS" pitchFamily="34" charset="-128"/>
                  <a:cs typeface="Arial Unicode MS" pitchFamily="34" charset="-128"/>
                </a:rPr>
                <a:t> now)</a:t>
              </a:r>
              <a:r>
                <a:rPr lang="en-US" sz="1200" i="1" dirty="0" err="1" smtClean="0">
                  <a:latin typeface="Arial Unicode MS" pitchFamily="34" charset="-128"/>
                  <a:ea typeface="Arial Unicode MS" pitchFamily="34" charset="-128"/>
                  <a:cs typeface="Arial Unicode MS" pitchFamily="34" charset="-128"/>
                </a:rPr>
                <a:t>Kuśāgra</a:t>
              </a:r>
              <a:r>
                <a:rPr lang="en-US" sz="1200" dirty="0" smtClean="0">
                  <a:latin typeface="Arial Unicode MS" pitchFamily="34" charset="-128"/>
                  <a:ea typeface="Arial Unicode MS" pitchFamily="34" charset="-128"/>
                  <a:cs typeface="Arial Unicode MS" pitchFamily="34" charset="-128"/>
                </a:rPr>
                <a:t> (3637-3567 BC)</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Ŗşabha</a:t>
              </a:r>
              <a:r>
                <a:rPr lang="en-US" sz="1200" dirty="0" smtClean="0">
                  <a:latin typeface="Arial Unicode MS" pitchFamily="34" charset="-128"/>
                  <a:ea typeface="Arial Unicode MS" pitchFamily="34" charset="-128"/>
                  <a:cs typeface="Arial Unicode MS" pitchFamily="34" charset="-128"/>
                </a:rPr>
                <a:t> (3567-3497 BC)</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Satyahita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(3497-3437 BC)</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Puņya</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or </a:t>
              </a:r>
              <a:r>
                <a:rPr lang="en-US" sz="1200" i="1" dirty="0" err="1" smtClean="0">
                  <a:latin typeface="Arial Unicode MS" pitchFamily="34" charset="-128"/>
                  <a:ea typeface="Arial Unicode MS" pitchFamily="34" charset="-128"/>
                  <a:cs typeface="Arial Unicode MS" pitchFamily="34" charset="-128"/>
                </a:rPr>
                <a:t>Puşpavanta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(3427-3394 BC)</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Satyadhŗti</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(3394-3351 BC)</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Sudhanvā</a:t>
              </a:r>
              <a:r>
                <a:rPr lang="en-US" sz="1200" dirty="0" smtClean="0">
                  <a:latin typeface="Arial Unicode MS" pitchFamily="34" charset="-128"/>
                  <a:ea typeface="Arial Unicode MS" pitchFamily="34" charset="-128"/>
                  <a:cs typeface="Arial Unicode MS" pitchFamily="34" charset="-128"/>
                </a:rPr>
                <a:t> (3351-3308 BC)</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Sarva</a:t>
              </a:r>
              <a:r>
                <a:rPr lang="en-US" sz="1200" dirty="0" smtClean="0">
                  <a:latin typeface="Arial Unicode MS" pitchFamily="34" charset="-128"/>
                  <a:ea typeface="Arial Unicode MS" pitchFamily="34" charset="-128"/>
                  <a:cs typeface="Arial Unicode MS" pitchFamily="34" charset="-128"/>
                </a:rPr>
                <a:t> (3308-3265 BC)</a:t>
              </a:r>
              <a:r>
                <a:rPr lang="en-US" sz="1200" i="1" dirty="0" smtClean="0">
                  <a:latin typeface="Arial Unicode MS" pitchFamily="34" charset="-128"/>
                  <a:ea typeface="Arial Unicode MS" pitchFamily="34" charset="-128"/>
                  <a:cs typeface="Arial Unicode MS" pitchFamily="34" charset="-128"/>
                </a:rPr>
                <a:t> </a:t>
              </a:r>
            </a:p>
            <a:p>
              <a:pPr marL="228600" indent="-228600"/>
              <a:r>
                <a:rPr lang="en-US" sz="1200" i="1" dirty="0" err="1" smtClean="0">
                  <a:latin typeface="Arial Unicode MS" pitchFamily="34" charset="-128"/>
                  <a:ea typeface="Arial Unicode MS" pitchFamily="34" charset="-128"/>
                  <a:cs typeface="Arial Unicode MS" pitchFamily="34" charset="-128"/>
                </a:rPr>
                <a:t>Jarāsandha</a:t>
              </a:r>
              <a:r>
                <a:rPr lang="en-US" sz="1200" dirty="0" smtClean="0">
                  <a:latin typeface="Arial Unicode MS" pitchFamily="34" charset="-128"/>
                  <a:ea typeface="Arial Unicode MS" pitchFamily="34" charset="-128"/>
                  <a:cs typeface="Arial Unicode MS" pitchFamily="34" charset="-128"/>
                </a:rPr>
                <a:t> (3222-3180 BC)</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Sahadeva</a:t>
              </a:r>
              <a:r>
                <a:rPr lang="en-US" sz="1200" dirty="0" smtClean="0">
                  <a:latin typeface="Arial Unicode MS" pitchFamily="34" charset="-128"/>
                  <a:ea typeface="Arial Unicode MS" pitchFamily="34" charset="-128"/>
                  <a:cs typeface="Arial Unicode MS" pitchFamily="34" charset="-128"/>
                </a:rPr>
                <a:t> (3180-3138 BC).</a:t>
              </a:r>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14400" y="152400"/>
            <a:ext cx="7851829" cy="5872579"/>
            <a:chOff x="914400" y="152400"/>
            <a:chExt cx="7851829" cy="5872579"/>
          </a:xfrm>
        </p:grpSpPr>
        <p:sp>
          <p:nvSpPr>
            <p:cNvPr id="2" name="TextBox 1"/>
            <p:cNvSpPr txBox="1"/>
            <p:nvPr/>
          </p:nvSpPr>
          <p:spPr>
            <a:xfrm>
              <a:off x="914400" y="762000"/>
              <a:ext cx="7851829" cy="5262979"/>
            </a:xfrm>
            <a:prstGeom prst="rect">
              <a:avLst/>
            </a:prstGeom>
            <a:noFill/>
          </p:spPr>
          <p:txBody>
            <a:bodyPr wrap="none" rtlCol="0">
              <a:spAutoFit/>
            </a:bodyPr>
            <a:lstStyle/>
            <a:p>
              <a:r>
                <a:rPr lang="en-US" sz="1200" b="1" dirty="0" smtClean="0">
                  <a:latin typeface="Arial Unicode MS" pitchFamily="34" charset="-128"/>
                  <a:ea typeface="Arial Unicode MS" pitchFamily="34" charset="-128"/>
                  <a:cs typeface="Arial Unicode MS" pitchFamily="34" charset="-128"/>
                </a:rPr>
                <a:t>1.</a:t>
              </a:r>
              <a:r>
                <a:rPr lang="en-US" sz="1200" b="1" i="1" dirty="0" smtClean="0">
                  <a:latin typeface="Arial Unicode MS" pitchFamily="34" charset="-128"/>
                  <a:ea typeface="Arial Unicode MS" pitchFamily="34" charset="-128"/>
                  <a:cs typeface="Arial Unicode MS" pitchFamily="34" charset="-128"/>
                </a:rPr>
                <a:t>Bārhadratha </a:t>
              </a:r>
              <a:r>
                <a:rPr lang="en-US" sz="1200" b="1" i="1" dirty="0" err="1" smtClean="0">
                  <a:latin typeface="Arial Unicode MS" pitchFamily="34" charset="-128"/>
                  <a:ea typeface="Arial Unicode MS" pitchFamily="34" charset="-128"/>
                  <a:cs typeface="Arial Unicode MS" pitchFamily="34" charset="-128"/>
                </a:rPr>
                <a:t>vamśa</a:t>
              </a:r>
              <a:r>
                <a:rPr lang="en-US" sz="1200" dirty="0" smtClean="0">
                  <a:latin typeface="Arial Unicode MS" pitchFamily="34" charset="-128"/>
                  <a:ea typeface="Arial Unicode MS" pitchFamily="34" charset="-128"/>
                  <a:cs typeface="Arial Unicode MS" pitchFamily="34" charset="-128"/>
                </a:rPr>
                <a:t>-Started with </a:t>
              </a:r>
              <a:r>
                <a:rPr lang="en-US" sz="1200" i="1" dirty="0" err="1" smtClean="0">
                  <a:latin typeface="Arial Unicode MS" pitchFamily="34" charset="-128"/>
                  <a:ea typeface="Arial Unicode MS" pitchFamily="34" charset="-128"/>
                  <a:cs typeface="Arial Unicode MS" pitchFamily="34" charset="-128"/>
                </a:rPr>
                <a:t>Somāpi</a:t>
              </a:r>
              <a:r>
                <a:rPr lang="en-US" sz="1200" dirty="0" smtClean="0">
                  <a:latin typeface="Arial Unicode MS" pitchFamily="34" charset="-128"/>
                  <a:ea typeface="Arial Unicode MS" pitchFamily="34" charset="-128"/>
                  <a:cs typeface="Arial Unicode MS" pitchFamily="34" charset="-128"/>
                </a:rPr>
                <a:t>, son of </a:t>
              </a:r>
              <a:r>
                <a:rPr lang="en-US" sz="1200" i="1" dirty="0" err="1" smtClean="0">
                  <a:latin typeface="Arial Unicode MS" pitchFamily="34" charset="-128"/>
                  <a:ea typeface="Arial Unicode MS" pitchFamily="34" charset="-128"/>
                  <a:cs typeface="Arial Unicode MS" pitchFamily="34" charset="-128"/>
                </a:rPr>
                <a:t>Sahadeva</a:t>
              </a:r>
              <a:r>
                <a:rPr lang="en-US" sz="1200" dirty="0" smtClean="0">
                  <a:latin typeface="Arial Unicode MS" pitchFamily="34" charset="-128"/>
                  <a:ea typeface="Arial Unicode MS" pitchFamily="34" charset="-128"/>
                  <a:cs typeface="Arial Unicode MS" pitchFamily="34" charset="-128"/>
                </a:rPr>
                <a:t> killed in </a:t>
              </a:r>
              <a:r>
                <a:rPr lang="en-US" sz="1200" i="1" dirty="0" err="1" smtClean="0">
                  <a:latin typeface="Arial Unicode MS" pitchFamily="34" charset="-128"/>
                  <a:ea typeface="Arial Unicode MS" pitchFamily="34" charset="-128"/>
                  <a:cs typeface="Arial Unicode MS" pitchFamily="34" charset="-128"/>
                </a:rPr>
                <a:t>Mahābhārata</a:t>
              </a:r>
              <a:r>
                <a:rPr lang="en-US" sz="1200" dirty="0" smtClean="0">
                  <a:latin typeface="Arial Unicode MS" pitchFamily="34" charset="-128"/>
                  <a:ea typeface="Arial Unicode MS" pitchFamily="34" charset="-128"/>
                  <a:cs typeface="Arial Unicode MS" pitchFamily="34" charset="-128"/>
                </a:rPr>
                <a:t> war. </a:t>
              </a:r>
            </a:p>
            <a:p>
              <a:pPr marL="228600" indent="-228600">
                <a:buAutoNum type="arabicParenBoth"/>
              </a:pPr>
              <a:r>
                <a:rPr lang="en-US" sz="1200" i="1" dirty="0" err="1" smtClean="0">
                  <a:latin typeface="Arial Unicode MS" pitchFamily="34" charset="-128"/>
                  <a:ea typeface="Arial Unicode MS" pitchFamily="34" charset="-128"/>
                  <a:cs typeface="Arial Unicode MS" pitchFamily="34" charset="-128"/>
                </a:rPr>
                <a:t>Somāpi</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Mārjāri</a:t>
              </a:r>
              <a:r>
                <a:rPr lang="en-US" sz="1200" dirty="0" smtClean="0">
                  <a:latin typeface="Arial Unicode MS" pitchFamily="34" charset="-128"/>
                  <a:ea typeface="Arial Unicode MS" pitchFamily="34" charset="-128"/>
                  <a:cs typeface="Arial Unicode MS" pitchFamily="34" charset="-128"/>
                </a:rPr>
                <a:t>)-(3138-3080 BC), (2) </a:t>
              </a:r>
              <a:r>
                <a:rPr lang="en-US" sz="1200" i="1" dirty="0" err="1" smtClean="0">
                  <a:latin typeface="Arial Unicode MS" pitchFamily="34" charset="-128"/>
                  <a:ea typeface="Arial Unicode MS" pitchFamily="34" charset="-128"/>
                  <a:cs typeface="Arial Unicode MS" pitchFamily="34" charset="-128"/>
                </a:rPr>
                <a:t>Śrutaśravā</a:t>
              </a:r>
              <a:r>
                <a:rPr lang="en-US" sz="1200" dirty="0" smtClean="0">
                  <a:latin typeface="Arial Unicode MS" pitchFamily="34" charset="-128"/>
                  <a:ea typeface="Arial Unicode MS" pitchFamily="34" charset="-128"/>
                  <a:cs typeface="Arial Unicode MS" pitchFamily="34" charset="-128"/>
                </a:rPr>
                <a:t> (3080-3016 BC), (3) </a:t>
              </a:r>
              <a:r>
                <a:rPr lang="en-US" sz="1200" i="1" dirty="0" err="1" smtClean="0">
                  <a:latin typeface="Arial Unicode MS" pitchFamily="34" charset="-128"/>
                  <a:ea typeface="Arial Unicode MS" pitchFamily="34" charset="-128"/>
                  <a:cs typeface="Arial Unicode MS" pitchFamily="34" charset="-128"/>
                </a:rPr>
                <a:t>Apratīpa</a:t>
              </a:r>
              <a:r>
                <a:rPr lang="en-US" sz="1200" dirty="0" smtClean="0">
                  <a:latin typeface="Arial Unicode MS" pitchFamily="34" charset="-128"/>
                  <a:ea typeface="Arial Unicode MS" pitchFamily="34" charset="-128"/>
                  <a:cs typeface="Arial Unicode MS" pitchFamily="34" charset="-128"/>
                </a:rPr>
                <a:t> (3016-2980 BC), </a:t>
              </a:r>
            </a:p>
            <a:p>
              <a:pPr marL="228600" indent="-228600"/>
              <a:r>
                <a:rPr lang="en-US" sz="1200" dirty="0" smtClean="0">
                  <a:latin typeface="Arial Unicode MS" pitchFamily="34" charset="-128"/>
                  <a:ea typeface="Arial Unicode MS" pitchFamily="34" charset="-128"/>
                  <a:cs typeface="Arial Unicode MS" pitchFamily="34" charset="-128"/>
                </a:rPr>
                <a:t>(4) </a:t>
              </a:r>
              <a:r>
                <a:rPr lang="en-US" sz="1200" i="1" dirty="0" err="1" smtClean="0">
                  <a:latin typeface="Arial Unicode MS" pitchFamily="34" charset="-128"/>
                  <a:ea typeface="Arial Unicode MS" pitchFamily="34" charset="-128"/>
                  <a:cs typeface="Arial Unicode MS" pitchFamily="34" charset="-128"/>
                </a:rPr>
                <a:t>Niramitra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(2980-2940 BC), (5) </a:t>
              </a:r>
              <a:r>
                <a:rPr lang="en-US" sz="1200" i="1" dirty="0" err="1" smtClean="0">
                  <a:latin typeface="Arial Unicode MS" pitchFamily="34" charset="-128"/>
                  <a:ea typeface="Arial Unicode MS" pitchFamily="34" charset="-128"/>
                  <a:cs typeface="Arial Unicode MS" pitchFamily="34" charset="-128"/>
                </a:rPr>
                <a:t>Sukŗta</a:t>
              </a:r>
              <a:r>
                <a:rPr lang="en-US" sz="1200" dirty="0" smtClean="0">
                  <a:latin typeface="Arial Unicode MS" pitchFamily="34" charset="-128"/>
                  <a:ea typeface="Arial Unicode MS" pitchFamily="34" charset="-128"/>
                  <a:cs typeface="Arial Unicode MS" pitchFamily="34" charset="-128"/>
                </a:rPr>
                <a:t> (2940-2882 BC), (6) </a:t>
              </a:r>
              <a:r>
                <a:rPr lang="en-US" sz="1200" i="1" dirty="0" err="1" smtClean="0">
                  <a:latin typeface="Arial Unicode MS" pitchFamily="34" charset="-128"/>
                  <a:ea typeface="Arial Unicode MS" pitchFamily="34" charset="-128"/>
                  <a:cs typeface="Arial Unicode MS" pitchFamily="34" charset="-128"/>
                </a:rPr>
                <a:t>Bŗhatkarman</a:t>
              </a:r>
              <a:r>
                <a:rPr lang="en-US" sz="1200" dirty="0" smtClean="0">
                  <a:latin typeface="Arial Unicode MS" pitchFamily="34" charset="-128"/>
                  <a:ea typeface="Arial Unicode MS" pitchFamily="34" charset="-128"/>
                  <a:cs typeface="Arial Unicode MS" pitchFamily="34" charset="-128"/>
                </a:rPr>
                <a:t> (2882-2859 BC), (7) </a:t>
              </a:r>
              <a:r>
                <a:rPr lang="en-US" sz="1200" i="1" dirty="0" err="1" smtClean="0">
                  <a:latin typeface="Arial Unicode MS" pitchFamily="34" charset="-128"/>
                  <a:ea typeface="Arial Unicode MS" pitchFamily="34" charset="-128"/>
                  <a:cs typeface="Arial Unicode MS" pitchFamily="34" charset="-128"/>
                </a:rPr>
                <a:t>Senajita</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(2859-2809 BC), (8) </a:t>
              </a:r>
              <a:r>
                <a:rPr lang="en-US" sz="1200" i="1" dirty="0" err="1" smtClean="0">
                  <a:latin typeface="Arial Unicode MS" pitchFamily="34" charset="-128"/>
                  <a:ea typeface="Arial Unicode MS" pitchFamily="34" charset="-128"/>
                  <a:cs typeface="Arial Unicode MS" pitchFamily="34" charset="-128"/>
                </a:rPr>
                <a:t>Śrutañjaya</a:t>
              </a:r>
              <a:r>
                <a:rPr lang="en-US" sz="1200" dirty="0" smtClean="0">
                  <a:latin typeface="Arial Unicode MS" pitchFamily="34" charset="-128"/>
                  <a:ea typeface="Arial Unicode MS" pitchFamily="34" charset="-128"/>
                  <a:cs typeface="Arial Unicode MS" pitchFamily="34" charset="-128"/>
                </a:rPr>
                <a:t> (2809-2769 BC), (9) </a:t>
              </a:r>
              <a:r>
                <a:rPr lang="en-US" sz="1200" i="1" dirty="0" err="1" smtClean="0">
                  <a:latin typeface="Arial Unicode MS" pitchFamily="34" charset="-128"/>
                  <a:ea typeface="Arial Unicode MS" pitchFamily="34" charset="-128"/>
                  <a:cs typeface="Arial Unicode MS" pitchFamily="34" charset="-128"/>
                </a:rPr>
                <a:t>Mahābala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(2769-2734 BC), (10) </a:t>
              </a:r>
              <a:r>
                <a:rPr lang="en-US" sz="1200" i="1" dirty="0" err="1" smtClean="0">
                  <a:latin typeface="Arial Unicode MS" pitchFamily="34" charset="-128"/>
                  <a:ea typeface="Arial Unicode MS" pitchFamily="34" charset="-128"/>
                  <a:cs typeface="Arial Unicode MS" pitchFamily="34" charset="-128"/>
                </a:rPr>
                <a:t>Śuchi</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(2734-2676 BC), </a:t>
              </a:r>
            </a:p>
            <a:p>
              <a:pPr marL="228600" indent="-228600"/>
              <a:r>
                <a:rPr lang="en-US" sz="1200" dirty="0" smtClean="0">
                  <a:latin typeface="Arial Unicode MS" pitchFamily="34" charset="-128"/>
                  <a:ea typeface="Arial Unicode MS" pitchFamily="34" charset="-128"/>
                  <a:cs typeface="Arial Unicode MS" pitchFamily="34" charset="-128"/>
                </a:rPr>
                <a:t>(11) </a:t>
              </a:r>
              <a:r>
                <a:rPr lang="en-US" sz="1200" i="1" dirty="0" err="1" smtClean="0">
                  <a:latin typeface="Arial Unicode MS" pitchFamily="34" charset="-128"/>
                  <a:ea typeface="Arial Unicode MS" pitchFamily="34" charset="-128"/>
                  <a:cs typeface="Arial Unicode MS" pitchFamily="34" charset="-128"/>
                </a:rPr>
                <a:t>Kśema</a:t>
              </a:r>
              <a:r>
                <a:rPr lang="en-US" sz="1200" dirty="0" smtClean="0">
                  <a:latin typeface="Arial Unicode MS" pitchFamily="34" charset="-128"/>
                  <a:ea typeface="Arial Unicode MS" pitchFamily="34" charset="-128"/>
                  <a:cs typeface="Arial Unicode MS" pitchFamily="34" charset="-128"/>
                </a:rPr>
                <a:t> (2676-2648 BC), (12) </a:t>
              </a:r>
              <a:r>
                <a:rPr lang="en-US" sz="1200" i="1" dirty="0" err="1" smtClean="0">
                  <a:latin typeface="Arial Unicode MS" pitchFamily="34" charset="-128"/>
                  <a:ea typeface="Arial Unicode MS" pitchFamily="34" charset="-128"/>
                  <a:cs typeface="Arial Unicode MS" pitchFamily="34" charset="-128"/>
                </a:rPr>
                <a:t>Aņuvrata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(2648-2584 BC), (13), </a:t>
              </a:r>
              <a:r>
                <a:rPr lang="en-US" sz="1200" i="1" dirty="0" err="1" smtClean="0">
                  <a:latin typeface="Arial Unicode MS" pitchFamily="34" charset="-128"/>
                  <a:ea typeface="Arial Unicode MS" pitchFamily="34" charset="-128"/>
                  <a:cs typeface="Arial Unicode MS" pitchFamily="34" charset="-128"/>
                </a:rPr>
                <a:t>Dharmanetra</a:t>
              </a:r>
              <a:r>
                <a:rPr lang="en-US" sz="1200" dirty="0" smtClean="0">
                  <a:latin typeface="Arial Unicode MS" pitchFamily="34" charset="-128"/>
                  <a:ea typeface="Arial Unicode MS" pitchFamily="34" charset="-128"/>
                  <a:cs typeface="Arial Unicode MS" pitchFamily="34" charset="-128"/>
                </a:rPr>
                <a:t> (2584-2549 BC), (14) </a:t>
              </a:r>
              <a:r>
                <a:rPr lang="en-US" sz="1200" i="1" dirty="0" err="1" smtClean="0">
                  <a:latin typeface="Arial Unicode MS" pitchFamily="34" charset="-128"/>
                  <a:ea typeface="Arial Unicode MS" pitchFamily="34" charset="-128"/>
                  <a:cs typeface="Arial Unicode MS" pitchFamily="34" charset="-128"/>
                </a:rPr>
                <a:t>Nirvŗtti</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(2549-2491 BC), (15) </a:t>
              </a:r>
              <a:r>
                <a:rPr lang="en-US" sz="1200" i="1" dirty="0" err="1" smtClean="0">
                  <a:latin typeface="Arial Unicode MS" pitchFamily="34" charset="-128"/>
                  <a:ea typeface="Arial Unicode MS" pitchFamily="34" charset="-128"/>
                  <a:cs typeface="Arial Unicode MS" pitchFamily="34" charset="-128"/>
                </a:rPr>
                <a:t>Suvrata</a:t>
              </a:r>
              <a:r>
                <a:rPr lang="en-US" sz="1200" dirty="0" smtClean="0">
                  <a:latin typeface="Arial Unicode MS" pitchFamily="34" charset="-128"/>
                  <a:ea typeface="Arial Unicode MS" pitchFamily="34" charset="-128"/>
                  <a:cs typeface="Arial Unicode MS" pitchFamily="34" charset="-128"/>
                </a:rPr>
                <a:t> (2491-2453 BC), (16) </a:t>
              </a:r>
              <a:r>
                <a:rPr lang="en-US" sz="1200" i="1" dirty="0" err="1" smtClean="0">
                  <a:latin typeface="Arial Unicode MS" pitchFamily="34" charset="-128"/>
                  <a:ea typeface="Arial Unicode MS" pitchFamily="34" charset="-128"/>
                  <a:cs typeface="Arial Unicode MS" pitchFamily="34" charset="-128"/>
                </a:rPr>
                <a:t>Dŗɖhasena</a:t>
              </a:r>
              <a:r>
                <a:rPr lang="en-US" sz="1200" dirty="0" smtClean="0">
                  <a:latin typeface="Arial Unicode MS" pitchFamily="34" charset="-128"/>
                  <a:ea typeface="Arial Unicode MS" pitchFamily="34" charset="-128"/>
                  <a:cs typeface="Arial Unicode MS" pitchFamily="34" charset="-128"/>
                </a:rPr>
                <a:t> (2453-2395 BC), (17) </a:t>
              </a:r>
              <a:r>
                <a:rPr lang="en-US" sz="1200" i="1" dirty="0" err="1" smtClean="0">
                  <a:latin typeface="Arial Unicode MS" pitchFamily="34" charset="-128"/>
                  <a:ea typeface="Arial Unicode MS" pitchFamily="34" charset="-128"/>
                  <a:cs typeface="Arial Unicode MS" pitchFamily="34" charset="-128"/>
                </a:rPr>
                <a:t>Sumati</a:t>
              </a:r>
              <a:r>
                <a:rPr lang="en-US" sz="1200" dirty="0" smtClean="0">
                  <a:latin typeface="Arial Unicode MS" pitchFamily="34" charset="-128"/>
                  <a:ea typeface="Arial Unicode MS" pitchFamily="34" charset="-128"/>
                  <a:cs typeface="Arial Unicode MS" pitchFamily="34" charset="-128"/>
                </a:rPr>
                <a:t> (2395-2362 BC), </a:t>
              </a:r>
            </a:p>
            <a:p>
              <a:pPr marL="228600" indent="-228600"/>
              <a:r>
                <a:rPr lang="en-US" sz="1200" dirty="0" smtClean="0">
                  <a:latin typeface="Arial Unicode MS" pitchFamily="34" charset="-128"/>
                  <a:ea typeface="Arial Unicode MS" pitchFamily="34" charset="-128"/>
                  <a:cs typeface="Arial Unicode MS" pitchFamily="34" charset="-128"/>
                </a:rPr>
                <a:t>(18)</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Suchala</a:t>
              </a:r>
              <a:r>
                <a:rPr lang="en-US" sz="1200" dirty="0" smtClean="0">
                  <a:latin typeface="Arial Unicode MS" pitchFamily="34" charset="-128"/>
                  <a:ea typeface="Arial Unicode MS" pitchFamily="34" charset="-128"/>
                  <a:cs typeface="Arial Unicode MS" pitchFamily="34" charset="-128"/>
                </a:rPr>
                <a:t> (2362-2340BC), (19) </a:t>
              </a:r>
              <a:r>
                <a:rPr lang="en-US" sz="1200" i="1" dirty="0" err="1" smtClean="0">
                  <a:latin typeface="Arial Unicode MS" pitchFamily="34" charset="-128"/>
                  <a:ea typeface="Arial Unicode MS" pitchFamily="34" charset="-128"/>
                  <a:cs typeface="Arial Unicode MS" pitchFamily="34" charset="-128"/>
                </a:rPr>
                <a:t>Sunetra</a:t>
              </a:r>
              <a:r>
                <a:rPr lang="en-US" sz="1200" dirty="0" smtClean="0">
                  <a:latin typeface="Arial Unicode MS" pitchFamily="34" charset="-128"/>
                  <a:ea typeface="Arial Unicode MS" pitchFamily="34" charset="-128"/>
                  <a:cs typeface="Arial Unicode MS" pitchFamily="34" charset="-128"/>
                </a:rPr>
                <a:t> (2340-2300 BC), (20) </a:t>
              </a:r>
              <a:r>
                <a:rPr lang="en-US" sz="1200" i="1" dirty="0" err="1" smtClean="0">
                  <a:latin typeface="Arial Unicode MS" pitchFamily="34" charset="-128"/>
                  <a:ea typeface="Arial Unicode MS" pitchFamily="34" charset="-128"/>
                  <a:cs typeface="Arial Unicode MS" pitchFamily="34" charset="-128"/>
                </a:rPr>
                <a:t>Satyajita</a:t>
              </a:r>
              <a:r>
                <a:rPr lang="en-US" sz="1200" dirty="0" smtClean="0">
                  <a:latin typeface="Arial Unicode MS" pitchFamily="34" charset="-128"/>
                  <a:ea typeface="Arial Unicode MS" pitchFamily="34" charset="-128"/>
                  <a:cs typeface="Arial Unicode MS" pitchFamily="34" charset="-128"/>
                </a:rPr>
                <a:t> (2300-2217 BC), (21) </a:t>
              </a:r>
              <a:r>
                <a:rPr lang="en-US" sz="1200" i="1" dirty="0" err="1" smtClean="0">
                  <a:latin typeface="Arial Unicode MS" pitchFamily="34" charset="-128"/>
                  <a:ea typeface="Arial Unicode MS" pitchFamily="34" charset="-128"/>
                  <a:cs typeface="Arial Unicode MS" pitchFamily="34" charset="-128"/>
                </a:rPr>
                <a:t>Vīrajita</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(2217-2182 BC), (22) </a:t>
              </a:r>
              <a:r>
                <a:rPr lang="en-US" sz="1200" i="1" dirty="0" err="1" smtClean="0">
                  <a:latin typeface="Arial Unicode MS" pitchFamily="34" charset="-128"/>
                  <a:ea typeface="Arial Unicode MS" pitchFamily="34" charset="-128"/>
                  <a:cs typeface="Arial Unicode MS" pitchFamily="34" charset="-128"/>
                </a:rPr>
                <a:t>Ripuñjaya</a:t>
              </a:r>
              <a:r>
                <a:rPr lang="en-US" sz="1200" dirty="0" smtClean="0">
                  <a:latin typeface="Arial Unicode MS" pitchFamily="34" charset="-128"/>
                  <a:ea typeface="Arial Unicode MS" pitchFamily="34" charset="-128"/>
                  <a:cs typeface="Arial Unicode MS" pitchFamily="34" charset="-128"/>
                </a:rPr>
                <a:t> (2182-2132 BC)</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Total-22 kings for 1006 years (</a:t>
              </a:r>
              <a:r>
                <a:rPr lang="en-US" sz="1200" i="1" dirty="0" err="1" smtClean="0">
                  <a:latin typeface="Arial Unicode MS" pitchFamily="34" charset="-128"/>
                  <a:ea typeface="Arial Unicode MS" pitchFamily="34" charset="-128"/>
                  <a:cs typeface="Arial Unicode MS" pitchFamily="34" charset="-128"/>
                </a:rPr>
                <a:t>Brahmāņɖa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dirty="0" smtClean="0">
                  <a:latin typeface="Arial Unicode MS" pitchFamily="34" charset="-128"/>
                  <a:ea typeface="Arial Unicode MS" pitchFamily="34" charset="-128"/>
                  <a:cs typeface="Arial Unicode MS" pitchFamily="34" charset="-128"/>
                </a:rPr>
                <a:t> 2/3/74/121, </a:t>
              </a:r>
              <a:r>
                <a:rPr lang="en-US" sz="1200" i="1" dirty="0" err="1" smtClean="0">
                  <a:latin typeface="Arial Unicode MS" pitchFamily="34" charset="-128"/>
                  <a:ea typeface="Arial Unicode MS" pitchFamily="34" charset="-128"/>
                  <a:cs typeface="Arial Unicode MS" pitchFamily="34" charset="-128"/>
                </a:rPr>
                <a:t>Vişņu</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dirty="0" smtClean="0">
                  <a:latin typeface="Arial Unicode MS" pitchFamily="34" charset="-128"/>
                  <a:ea typeface="Arial Unicode MS" pitchFamily="34" charset="-128"/>
                  <a:cs typeface="Arial Unicode MS" pitchFamily="34" charset="-128"/>
                </a:rPr>
                <a:t> 4/23/12 etc) </a:t>
              </a:r>
              <a:endParaRPr lang="en-IN" sz="1200" dirty="0" smtClean="0">
                <a:latin typeface="Arial Unicode MS" pitchFamily="34" charset="-128"/>
                <a:ea typeface="Arial Unicode MS" pitchFamily="34" charset="-128"/>
                <a:cs typeface="Arial Unicode MS" pitchFamily="34" charset="-128"/>
              </a:endParaRPr>
            </a:p>
            <a:p>
              <a:r>
                <a:rPr lang="en-US" sz="1200" b="1" dirty="0" smtClean="0">
                  <a:latin typeface="Arial Unicode MS" pitchFamily="34" charset="-128"/>
                  <a:ea typeface="Arial Unicode MS" pitchFamily="34" charset="-128"/>
                  <a:cs typeface="Arial Unicode MS" pitchFamily="34" charset="-128"/>
                </a:rPr>
                <a:t>2. </a:t>
              </a:r>
              <a:r>
                <a:rPr lang="en-US" sz="1200" b="1" i="1" dirty="0" err="1" smtClean="0">
                  <a:latin typeface="Arial Unicode MS" pitchFamily="34" charset="-128"/>
                  <a:ea typeface="Arial Unicode MS" pitchFamily="34" charset="-128"/>
                  <a:cs typeface="Arial Unicode MS" pitchFamily="34" charset="-128"/>
                </a:rPr>
                <a:t>Pradyota</a:t>
              </a:r>
              <a:r>
                <a:rPr lang="en-US" sz="1200" b="1" i="1" dirty="0" smtClean="0">
                  <a:latin typeface="Arial Unicode MS" pitchFamily="34" charset="-128"/>
                  <a:ea typeface="Arial Unicode MS" pitchFamily="34" charset="-128"/>
                  <a:cs typeface="Arial Unicode MS" pitchFamily="34" charset="-128"/>
                </a:rPr>
                <a:t> </a:t>
              </a:r>
              <a:r>
                <a:rPr lang="en-US" sz="1200" b="1" i="1" dirty="0" err="1" smtClean="0">
                  <a:latin typeface="Arial Unicode MS" pitchFamily="34" charset="-128"/>
                  <a:ea typeface="Arial Unicode MS" pitchFamily="34" charset="-128"/>
                  <a:cs typeface="Arial Unicode MS" pitchFamily="34" charset="-128"/>
                </a:rPr>
                <a:t>vamśa</a:t>
              </a:r>
              <a:r>
                <a:rPr lang="en-US" sz="1200" dirty="0" smtClean="0">
                  <a:latin typeface="Arial Unicode MS" pitchFamily="34" charset="-128"/>
                  <a:ea typeface="Arial Unicode MS" pitchFamily="34" charset="-128"/>
                  <a:cs typeface="Arial Unicode MS" pitchFamily="34" charset="-128"/>
                </a:rPr>
                <a:t>-Last </a:t>
              </a:r>
              <a:r>
                <a:rPr lang="en-US" sz="1200" i="1" dirty="0" err="1" smtClean="0">
                  <a:latin typeface="Arial Unicode MS" pitchFamily="34" charset="-128"/>
                  <a:ea typeface="Arial Unicode MS" pitchFamily="34" charset="-128"/>
                  <a:cs typeface="Arial Unicode MS" pitchFamily="34" charset="-128"/>
                </a:rPr>
                <a:t>Bārhadratha</a:t>
              </a:r>
              <a:r>
                <a:rPr lang="en-US" sz="1200" dirty="0" smtClean="0">
                  <a:latin typeface="Arial Unicode MS" pitchFamily="34" charset="-128"/>
                  <a:ea typeface="Arial Unicode MS" pitchFamily="34" charset="-128"/>
                  <a:cs typeface="Arial Unicode MS" pitchFamily="34" charset="-128"/>
                </a:rPr>
                <a:t> king was </a:t>
              </a:r>
              <a:r>
                <a:rPr lang="en-US" sz="1200" i="1" dirty="0" err="1" smtClean="0">
                  <a:latin typeface="Arial Unicode MS" pitchFamily="34" charset="-128"/>
                  <a:ea typeface="Arial Unicode MS" pitchFamily="34" charset="-128"/>
                  <a:cs typeface="Arial Unicode MS" pitchFamily="34" charset="-128"/>
                </a:rPr>
                <a:t>Ripuñjaya</a:t>
              </a:r>
              <a:r>
                <a:rPr lang="en-US" sz="1200" dirty="0" smtClean="0">
                  <a:latin typeface="Arial Unicode MS" pitchFamily="34" charset="-128"/>
                  <a:ea typeface="Arial Unicode MS" pitchFamily="34" charset="-128"/>
                  <a:cs typeface="Arial Unicode MS" pitchFamily="34" charset="-128"/>
                </a:rPr>
                <a:t>  killed by his minister </a:t>
              </a:r>
              <a:r>
                <a:rPr lang="en-US" sz="1200" i="1" dirty="0" err="1" smtClean="0">
                  <a:latin typeface="Arial Unicode MS" pitchFamily="34" charset="-128"/>
                  <a:ea typeface="Arial Unicode MS" pitchFamily="34" charset="-128"/>
                  <a:cs typeface="Arial Unicode MS" pitchFamily="34" charset="-128"/>
                </a:rPr>
                <a:t>Śunaka</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Pulaka</a:t>
              </a:r>
              <a:r>
                <a:rPr lang="en-US" sz="1200" dirty="0" smtClean="0">
                  <a:latin typeface="Arial Unicode MS" pitchFamily="34" charset="-128"/>
                  <a:ea typeface="Arial Unicode MS" pitchFamily="34" charset="-128"/>
                  <a:cs typeface="Arial Unicode MS" pitchFamily="34" charset="-128"/>
                </a:rPr>
                <a:t>) and made </a:t>
              </a:r>
            </a:p>
            <a:p>
              <a:r>
                <a:rPr lang="en-US" sz="1200" dirty="0" smtClean="0">
                  <a:latin typeface="Arial Unicode MS" pitchFamily="34" charset="-128"/>
                  <a:ea typeface="Arial Unicode MS" pitchFamily="34" charset="-128"/>
                  <a:cs typeface="Arial Unicode MS" pitchFamily="34" charset="-128"/>
                </a:rPr>
                <a:t>his son-in-law </a:t>
              </a:r>
              <a:r>
                <a:rPr lang="en-US" sz="1200" i="1" dirty="0" err="1" smtClean="0">
                  <a:latin typeface="Arial Unicode MS" pitchFamily="34" charset="-128"/>
                  <a:ea typeface="Arial Unicode MS" pitchFamily="34" charset="-128"/>
                  <a:cs typeface="Arial Unicode MS" pitchFamily="34" charset="-128"/>
                </a:rPr>
                <a:t>Pradyota</a:t>
              </a:r>
              <a:r>
                <a:rPr lang="en-US" sz="1200" dirty="0" smtClean="0">
                  <a:latin typeface="Arial Unicode MS" pitchFamily="34" charset="-128"/>
                  <a:ea typeface="Arial Unicode MS" pitchFamily="34" charset="-128"/>
                  <a:cs typeface="Arial Unicode MS" pitchFamily="34" charset="-128"/>
                </a:rPr>
                <a:t>, as king (</a:t>
              </a:r>
              <a:r>
                <a:rPr lang="en-US" sz="1200" i="1" dirty="0" err="1" smtClean="0">
                  <a:latin typeface="Arial Unicode MS" pitchFamily="34" charset="-128"/>
                  <a:ea typeface="Arial Unicode MS" pitchFamily="34" charset="-128"/>
                  <a:cs typeface="Arial Unicode MS" pitchFamily="34" charset="-128"/>
                </a:rPr>
                <a:t>Brahmāņɖa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dirty="0" smtClean="0">
                  <a:latin typeface="Arial Unicode MS" pitchFamily="34" charset="-128"/>
                  <a:ea typeface="Arial Unicode MS" pitchFamily="34" charset="-128"/>
                  <a:cs typeface="Arial Unicode MS" pitchFamily="34" charset="-128"/>
                </a:rPr>
                <a:t> 2/3/74/122, </a:t>
              </a:r>
              <a:r>
                <a:rPr lang="en-US" sz="1200" i="1" dirty="0" err="1" smtClean="0">
                  <a:latin typeface="Arial Unicode MS" pitchFamily="34" charset="-128"/>
                  <a:ea typeface="Arial Unicode MS" pitchFamily="34" charset="-128"/>
                  <a:cs typeface="Arial Unicode MS" pitchFamily="34" charset="-128"/>
                </a:rPr>
                <a:t>Skanda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dirty="0" smtClean="0">
                  <a:latin typeface="Arial Unicode MS" pitchFamily="34" charset="-128"/>
                  <a:ea typeface="Arial Unicode MS" pitchFamily="34" charset="-128"/>
                  <a:cs typeface="Arial Unicode MS" pitchFamily="34" charset="-128"/>
                </a:rPr>
                <a:t> 12/2 etc). </a:t>
              </a:r>
            </a:p>
            <a:p>
              <a:pPr marL="228600" indent="-228600">
                <a:buAutoNum type="arabicParenBoth"/>
              </a:pPr>
              <a:r>
                <a:rPr lang="en-US" sz="1200" i="1" dirty="0" err="1" smtClean="0">
                  <a:latin typeface="Arial Unicode MS" pitchFamily="34" charset="-128"/>
                  <a:ea typeface="Arial Unicode MS" pitchFamily="34" charset="-128"/>
                  <a:cs typeface="Arial Unicode MS" pitchFamily="34" charset="-128"/>
                </a:rPr>
                <a:t>Pradyota</a:t>
              </a:r>
              <a:r>
                <a:rPr lang="en-US" sz="1200" dirty="0" smtClean="0">
                  <a:latin typeface="Arial Unicode MS" pitchFamily="34" charset="-128"/>
                  <a:ea typeface="Arial Unicode MS" pitchFamily="34" charset="-128"/>
                  <a:cs typeface="Arial Unicode MS" pitchFamily="34" charset="-128"/>
                </a:rPr>
                <a:t> (2132-2109 BC), (2) </a:t>
              </a:r>
              <a:r>
                <a:rPr lang="en-US" sz="1200" i="1" dirty="0" err="1" smtClean="0">
                  <a:latin typeface="Arial Unicode MS" pitchFamily="34" charset="-128"/>
                  <a:ea typeface="Arial Unicode MS" pitchFamily="34" charset="-128"/>
                  <a:cs typeface="Arial Unicode MS" pitchFamily="34" charset="-128"/>
                </a:rPr>
                <a:t>Pālaka</a:t>
              </a:r>
              <a:r>
                <a:rPr lang="en-US" sz="1200" dirty="0" smtClean="0">
                  <a:latin typeface="Arial Unicode MS" pitchFamily="34" charset="-128"/>
                  <a:ea typeface="Arial Unicode MS" pitchFamily="34" charset="-128"/>
                  <a:cs typeface="Arial Unicode MS" pitchFamily="34" charset="-128"/>
                </a:rPr>
                <a:t> (2109-2085 BC), (3) </a:t>
              </a:r>
              <a:r>
                <a:rPr lang="en-US" sz="1200" i="1" dirty="0" err="1" smtClean="0">
                  <a:latin typeface="Arial Unicode MS" pitchFamily="34" charset="-128"/>
                  <a:ea typeface="Arial Unicode MS" pitchFamily="34" charset="-128"/>
                  <a:cs typeface="Arial Unicode MS" pitchFamily="34" charset="-128"/>
                </a:rPr>
                <a:t>Viśākhayūpa</a:t>
              </a:r>
              <a:r>
                <a:rPr lang="en-US" sz="1200" dirty="0" smtClean="0">
                  <a:latin typeface="Arial Unicode MS" pitchFamily="34" charset="-128"/>
                  <a:ea typeface="Arial Unicode MS" pitchFamily="34" charset="-128"/>
                  <a:cs typeface="Arial Unicode MS" pitchFamily="34" charset="-128"/>
                </a:rPr>
                <a:t> (2085-2035 BC), (4) </a:t>
              </a:r>
              <a:r>
                <a:rPr lang="en-US" sz="1200" i="1" dirty="0" err="1" smtClean="0">
                  <a:latin typeface="Arial Unicode MS" pitchFamily="34" charset="-128"/>
                  <a:ea typeface="Arial Unicode MS" pitchFamily="34" charset="-128"/>
                  <a:cs typeface="Arial Unicode MS" pitchFamily="34" charset="-128"/>
                </a:rPr>
                <a:t>Janaka</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(2035-2014 BC), (5) </a:t>
              </a:r>
              <a:r>
                <a:rPr lang="en-US" sz="1200" i="1" dirty="0" err="1" smtClean="0">
                  <a:latin typeface="Arial Unicode MS" pitchFamily="34" charset="-128"/>
                  <a:ea typeface="Arial Unicode MS" pitchFamily="34" charset="-128"/>
                  <a:cs typeface="Arial Unicode MS" pitchFamily="34" charset="-128"/>
                </a:rPr>
                <a:t>Nandivardhana</a:t>
              </a:r>
              <a:r>
                <a:rPr lang="en-US" sz="1200" dirty="0" smtClean="0">
                  <a:latin typeface="Arial Unicode MS" pitchFamily="34" charset="-128"/>
                  <a:ea typeface="Arial Unicode MS" pitchFamily="34" charset="-128"/>
                  <a:cs typeface="Arial Unicode MS" pitchFamily="34" charset="-128"/>
                </a:rPr>
                <a:t> (2014-1994 BC)-Total 5 kings for 138 years.</a:t>
              </a:r>
              <a:endParaRPr lang="en-IN" sz="1200" dirty="0" smtClean="0">
                <a:latin typeface="Arial Unicode MS" pitchFamily="34" charset="-128"/>
                <a:ea typeface="Arial Unicode MS" pitchFamily="34" charset="-128"/>
                <a:cs typeface="Arial Unicode MS" pitchFamily="34" charset="-128"/>
              </a:endParaRPr>
            </a:p>
            <a:p>
              <a:r>
                <a:rPr lang="en-US" sz="1200" b="1" dirty="0" smtClean="0">
                  <a:latin typeface="Arial Unicode MS" pitchFamily="34" charset="-128"/>
                  <a:ea typeface="Arial Unicode MS" pitchFamily="34" charset="-128"/>
                  <a:cs typeface="Arial Unicode MS" pitchFamily="34" charset="-128"/>
                </a:rPr>
                <a:t>3. </a:t>
              </a:r>
              <a:r>
                <a:rPr lang="en-US" sz="1200" b="1" i="1" dirty="0" err="1" smtClean="0">
                  <a:latin typeface="Arial Unicode MS" pitchFamily="34" charset="-128"/>
                  <a:ea typeface="Arial Unicode MS" pitchFamily="34" charset="-128"/>
                  <a:cs typeface="Arial Unicode MS" pitchFamily="34" charset="-128"/>
                </a:rPr>
                <a:t>Śiśunāga</a:t>
              </a:r>
              <a:r>
                <a:rPr lang="en-US" sz="1200" b="1" i="1" dirty="0" smtClean="0">
                  <a:latin typeface="Arial Unicode MS" pitchFamily="34" charset="-128"/>
                  <a:ea typeface="Arial Unicode MS" pitchFamily="34" charset="-128"/>
                  <a:cs typeface="Arial Unicode MS" pitchFamily="34" charset="-128"/>
                </a:rPr>
                <a:t> </a:t>
              </a:r>
              <a:r>
                <a:rPr lang="en-US" sz="1200" b="1" i="1" dirty="0" err="1" smtClean="0">
                  <a:latin typeface="Arial Unicode MS" pitchFamily="34" charset="-128"/>
                  <a:ea typeface="Arial Unicode MS" pitchFamily="34" charset="-128"/>
                  <a:cs typeface="Arial Unicode MS" pitchFamily="34" charset="-128"/>
                </a:rPr>
                <a:t>vamśa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Kaliyuga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Rāja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Vŗttānta</a:t>
              </a:r>
              <a:r>
                <a:rPr lang="en-US" sz="1200" dirty="0" smtClean="0">
                  <a:latin typeface="Arial Unicode MS" pitchFamily="34" charset="-128"/>
                  <a:ea typeface="Arial Unicode MS" pitchFamily="34" charset="-128"/>
                  <a:cs typeface="Arial Unicode MS" pitchFamily="34" charset="-128"/>
                </a:rPr>
                <a:t> 2/2, </a:t>
              </a:r>
              <a:r>
                <a:rPr lang="en-US" sz="1200" i="1" dirty="0" err="1" smtClean="0">
                  <a:latin typeface="Arial Unicode MS" pitchFamily="34" charset="-128"/>
                  <a:ea typeface="Arial Unicode MS" pitchFamily="34" charset="-128"/>
                  <a:cs typeface="Arial Unicode MS" pitchFamily="34" charset="-128"/>
                </a:rPr>
                <a:t>Bhāgavata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dirty="0" smtClean="0">
                  <a:latin typeface="Arial Unicode MS" pitchFamily="34" charset="-128"/>
                  <a:ea typeface="Arial Unicode MS" pitchFamily="34" charset="-128"/>
                  <a:cs typeface="Arial Unicode MS" pitchFamily="34" charset="-128"/>
                </a:rPr>
                <a:t> 12/2/8 etc.)-(1)</a:t>
              </a:r>
              <a:r>
                <a:rPr lang="en-US" sz="1200" i="1" dirty="0" err="1" smtClean="0">
                  <a:latin typeface="Arial Unicode MS" pitchFamily="34" charset="-128"/>
                  <a:ea typeface="Arial Unicode MS" pitchFamily="34" charset="-128"/>
                  <a:cs typeface="Arial Unicode MS" pitchFamily="34" charset="-128"/>
                </a:rPr>
                <a:t>Śiśunāga</a:t>
              </a:r>
              <a:r>
                <a:rPr lang="en-US" sz="1200" dirty="0" smtClean="0">
                  <a:latin typeface="Arial Unicode MS" pitchFamily="34" charset="-128"/>
                  <a:ea typeface="Arial Unicode MS" pitchFamily="34" charset="-128"/>
                  <a:cs typeface="Arial Unicode MS" pitchFamily="34" charset="-128"/>
                </a:rPr>
                <a:t> (1994-1954 BC), </a:t>
              </a:r>
            </a:p>
            <a:p>
              <a:pPr marL="228600" indent="-228600">
                <a:buAutoNum type="arabicParenBoth" startAt="2"/>
              </a:pPr>
              <a:r>
                <a:rPr lang="en-US" sz="1200" i="1" dirty="0" err="1" smtClean="0">
                  <a:latin typeface="Arial Unicode MS" pitchFamily="34" charset="-128"/>
                  <a:ea typeface="Arial Unicode MS" pitchFamily="34" charset="-128"/>
                  <a:cs typeface="Arial Unicode MS" pitchFamily="34" charset="-128"/>
                </a:rPr>
                <a:t>Kākavarņa</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Śakavarņa</a:t>
              </a:r>
              <a:r>
                <a:rPr lang="en-US" sz="1200" dirty="0" smtClean="0">
                  <a:latin typeface="Arial Unicode MS" pitchFamily="34" charset="-128"/>
                  <a:ea typeface="Arial Unicode MS" pitchFamily="34" charset="-128"/>
                  <a:cs typeface="Arial Unicode MS" pitchFamily="34" charset="-128"/>
                </a:rPr>
                <a:t> (1954-1918 BC), (3) </a:t>
              </a:r>
              <a:r>
                <a:rPr lang="en-US" sz="1200" i="1" dirty="0" err="1" smtClean="0">
                  <a:latin typeface="Arial Unicode MS" pitchFamily="34" charset="-128"/>
                  <a:ea typeface="Arial Unicode MS" pitchFamily="34" charset="-128"/>
                  <a:cs typeface="Arial Unicode MS" pitchFamily="34" charset="-128"/>
                </a:rPr>
                <a:t>Kśemadhanvā</a:t>
              </a:r>
              <a:r>
                <a:rPr lang="en-US" sz="1200" dirty="0" smtClean="0">
                  <a:latin typeface="Arial Unicode MS" pitchFamily="34" charset="-128"/>
                  <a:ea typeface="Arial Unicode MS" pitchFamily="34" charset="-128"/>
                  <a:cs typeface="Arial Unicode MS" pitchFamily="34" charset="-128"/>
                </a:rPr>
                <a:t> (1918-1892 BC), (4) </a:t>
              </a:r>
              <a:r>
                <a:rPr lang="en-US" sz="1200" i="1" dirty="0" err="1" smtClean="0">
                  <a:latin typeface="Arial Unicode MS" pitchFamily="34" charset="-128"/>
                  <a:ea typeface="Arial Unicode MS" pitchFamily="34" charset="-128"/>
                  <a:cs typeface="Arial Unicode MS" pitchFamily="34" charset="-128"/>
                </a:rPr>
                <a:t>Kśatrauja</a:t>
              </a:r>
              <a:r>
                <a:rPr lang="en-US" sz="1200" dirty="0" smtClean="0">
                  <a:latin typeface="Arial Unicode MS" pitchFamily="34" charset="-128"/>
                  <a:ea typeface="Arial Unicode MS" pitchFamily="34" charset="-128"/>
                  <a:cs typeface="Arial Unicode MS" pitchFamily="34" charset="-128"/>
                </a:rPr>
                <a:t> (1892-1852 BC), </a:t>
              </a:r>
            </a:p>
            <a:p>
              <a:pPr marL="228600" indent="-228600"/>
              <a:r>
                <a:rPr lang="en-US" sz="1200" dirty="0" smtClean="0">
                  <a:latin typeface="Arial Unicode MS" pitchFamily="34" charset="-128"/>
                  <a:ea typeface="Arial Unicode MS" pitchFamily="34" charset="-128"/>
                  <a:cs typeface="Arial Unicode MS" pitchFamily="34" charset="-128"/>
                </a:rPr>
                <a:t>(5) </a:t>
              </a:r>
              <a:r>
                <a:rPr lang="en-US" sz="1200" i="1" dirty="0" err="1" smtClean="0">
                  <a:latin typeface="Arial Unicode MS" pitchFamily="34" charset="-128"/>
                  <a:ea typeface="Arial Unicode MS" pitchFamily="34" charset="-128"/>
                  <a:cs typeface="Arial Unicode MS" pitchFamily="34" charset="-128"/>
                </a:rPr>
                <a:t>Vidhisāra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Bimbisāra</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Śreņika</a:t>
              </a:r>
              <a:r>
                <a:rPr lang="en-US" sz="1200" dirty="0" smtClean="0">
                  <a:latin typeface="Arial Unicode MS" pitchFamily="34" charset="-128"/>
                  <a:ea typeface="Arial Unicode MS" pitchFamily="34" charset="-128"/>
                  <a:cs typeface="Arial Unicode MS" pitchFamily="34" charset="-128"/>
                </a:rPr>
                <a:t> (1852-1814 BC), (6) </a:t>
              </a:r>
              <a:r>
                <a:rPr lang="en-US" sz="1200" i="1" dirty="0" err="1" smtClean="0">
                  <a:latin typeface="Arial Unicode MS" pitchFamily="34" charset="-128"/>
                  <a:ea typeface="Arial Unicode MS" pitchFamily="34" charset="-128"/>
                  <a:cs typeface="Arial Unicode MS" pitchFamily="34" charset="-128"/>
                </a:rPr>
                <a:t>Ajātaśatru</a:t>
              </a:r>
              <a:r>
                <a:rPr lang="en-US" sz="1200" dirty="0" smtClean="0">
                  <a:latin typeface="Arial Unicode MS" pitchFamily="34" charset="-128"/>
                  <a:ea typeface="Arial Unicode MS" pitchFamily="34" charset="-128"/>
                  <a:cs typeface="Arial Unicode MS" pitchFamily="34" charset="-128"/>
                </a:rPr>
                <a:t> (1814-1787 BC), (7) </a:t>
              </a:r>
              <a:r>
                <a:rPr lang="en-US" sz="1200" i="1" dirty="0" err="1" smtClean="0">
                  <a:latin typeface="Arial Unicode MS" pitchFamily="34" charset="-128"/>
                  <a:ea typeface="Arial Unicode MS" pitchFamily="34" charset="-128"/>
                  <a:cs typeface="Arial Unicode MS" pitchFamily="34" charset="-128"/>
                </a:rPr>
                <a:t>Darśaka</a:t>
              </a:r>
              <a:r>
                <a:rPr lang="en-US" sz="1200" dirty="0" smtClean="0">
                  <a:latin typeface="Arial Unicode MS" pitchFamily="34" charset="-128"/>
                  <a:ea typeface="Arial Unicode MS" pitchFamily="34" charset="-128"/>
                  <a:cs typeface="Arial Unicode MS" pitchFamily="34" charset="-128"/>
                </a:rPr>
                <a:t> (1787-</a:t>
              </a:r>
            </a:p>
            <a:p>
              <a:pPr marL="228600" indent="-228600"/>
              <a:r>
                <a:rPr lang="en-US" sz="1200" dirty="0" smtClean="0">
                  <a:latin typeface="Arial Unicode MS" pitchFamily="34" charset="-128"/>
                  <a:ea typeface="Arial Unicode MS" pitchFamily="34" charset="-128"/>
                  <a:cs typeface="Arial Unicode MS" pitchFamily="34" charset="-128"/>
                </a:rPr>
                <a:t>1752 BC), (8) </a:t>
              </a:r>
              <a:r>
                <a:rPr lang="en-US" sz="1200" i="1" dirty="0" err="1" smtClean="0">
                  <a:latin typeface="Arial Unicode MS" pitchFamily="34" charset="-128"/>
                  <a:ea typeface="Arial Unicode MS" pitchFamily="34" charset="-128"/>
                  <a:cs typeface="Arial Unicode MS" pitchFamily="34" charset="-128"/>
                </a:rPr>
                <a:t>Udāyi</a:t>
              </a:r>
              <a:r>
                <a:rPr lang="en-US" sz="1200" dirty="0" smtClean="0">
                  <a:latin typeface="Arial Unicode MS" pitchFamily="34" charset="-128"/>
                  <a:ea typeface="Arial Unicode MS" pitchFamily="34" charset="-128"/>
                  <a:cs typeface="Arial Unicode MS" pitchFamily="34" charset="-128"/>
                </a:rPr>
                <a:t> (1752-1719 BC), (9) </a:t>
              </a:r>
              <a:r>
                <a:rPr lang="en-US" sz="1200" i="1" dirty="0" err="1" smtClean="0">
                  <a:latin typeface="Arial Unicode MS" pitchFamily="34" charset="-128"/>
                  <a:ea typeface="Arial Unicode MS" pitchFamily="34" charset="-128"/>
                  <a:cs typeface="Arial Unicode MS" pitchFamily="34" charset="-128"/>
                </a:rPr>
                <a:t>Nandivardhana</a:t>
              </a:r>
              <a:r>
                <a:rPr lang="en-US" sz="1200" dirty="0" smtClean="0">
                  <a:latin typeface="Arial Unicode MS" pitchFamily="34" charset="-128"/>
                  <a:ea typeface="Arial Unicode MS" pitchFamily="34" charset="-128"/>
                  <a:cs typeface="Arial Unicode MS" pitchFamily="34" charset="-128"/>
                </a:rPr>
                <a:t> (1719-1677 BC), (10) </a:t>
              </a:r>
              <a:r>
                <a:rPr lang="en-US" sz="1200" i="1" dirty="0" err="1" smtClean="0">
                  <a:latin typeface="Arial Unicode MS" pitchFamily="34" charset="-128"/>
                  <a:ea typeface="Arial Unicode MS" pitchFamily="34" charset="-128"/>
                  <a:cs typeface="Arial Unicode MS" pitchFamily="34" charset="-128"/>
                </a:rPr>
                <a:t>Mahānandi</a:t>
              </a:r>
              <a:r>
                <a:rPr lang="en-US" sz="1200" dirty="0" smtClean="0">
                  <a:latin typeface="Arial Unicode MS" pitchFamily="34" charset="-128"/>
                  <a:ea typeface="Arial Unicode MS" pitchFamily="34" charset="-128"/>
                  <a:cs typeface="Arial Unicode MS" pitchFamily="34" charset="-128"/>
                </a:rPr>
                <a:t> (1677-1634 BC). </a:t>
              </a:r>
            </a:p>
            <a:p>
              <a:pPr marL="228600" indent="-228600"/>
              <a:r>
                <a:rPr lang="en-US" sz="1200" dirty="0" smtClean="0">
                  <a:latin typeface="Arial Unicode MS" pitchFamily="34" charset="-128"/>
                  <a:ea typeface="Arial Unicode MS" pitchFamily="34" charset="-128"/>
                  <a:cs typeface="Arial Unicode MS" pitchFamily="34" charset="-128"/>
                </a:rPr>
                <a:t>In this period </a:t>
              </a:r>
              <a:r>
                <a:rPr lang="en-US" sz="1200" i="1" dirty="0" err="1" smtClean="0">
                  <a:latin typeface="Arial Unicode MS" pitchFamily="34" charset="-128"/>
                  <a:ea typeface="Arial Unicode MS" pitchFamily="34" charset="-128"/>
                  <a:cs typeface="Arial Unicode MS" pitchFamily="34" charset="-128"/>
                </a:rPr>
                <a:t>Siddhārtha</a:t>
              </a:r>
              <a:r>
                <a:rPr lang="en-US" sz="1200" dirty="0" smtClean="0">
                  <a:latin typeface="Arial Unicode MS" pitchFamily="34" charset="-128"/>
                  <a:ea typeface="Arial Unicode MS" pitchFamily="34" charset="-128"/>
                  <a:cs typeface="Arial Unicode MS" pitchFamily="34" charset="-128"/>
                </a:rPr>
                <a:t>, son of </a:t>
              </a:r>
              <a:r>
                <a:rPr lang="en-US" sz="1200" i="1" dirty="0" err="1" smtClean="0">
                  <a:latin typeface="Arial Unicode MS" pitchFamily="34" charset="-128"/>
                  <a:ea typeface="Arial Unicode MS" pitchFamily="34" charset="-128"/>
                  <a:cs typeface="Arial Unicode MS" pitchFamily="34" charset="-128"/>
                </a:rPr>
                <a:t>Śuddhodana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became </a:t>
              </a:r>
              <a:r>
                <a:rPr lang="en-US" sz="1200" i="1" dirty="0" smtClean="0">
                  <a:latin typeface="Arial Unicode MS" pitchFamily="34" charset="-128"/>
                  <a:ea typeface="Arial Unicode MS" pitchFamily="34" charset="-128"/>
                  <a:cs typeface="Arial Unicode MS" pitchFamily="34" charset="-128"/>
                </a:rPr>
                <a:t>Buddha</a:t>
              </a:r>
              <a:r>
                <a:rPr lang="en-US" sz="1200" dirty="0" smtClean="0">
                  <a:latin typeface="Arial Unicode MS" pitchFamily="34" charset="-128"/>
                  <a:ea typeface="Arial Unicode MS" pitchFamily="34" charset="-128"/>
                  <a:cs typeface="Arial Unicode MS" pitchFamily="34" charset="-128"/>
                </a:rPr>
                <a:t>, who was incarnation of </a:t>
              </a:r>
              <a:r>
                <a:rPr lang="en-US" sz="1200" i="1" dirty="0" err="1" smtClean="0">
                  <a:latin typeface="Arial Unicode MS" pitchFamily="34" charset="-128"/>
                  <a:ea typeface="Arial Unicode MS" pitchFamily="34" charset="-128"/>
                  <a:cs typeface="Arial Unicode MS" pitchFamily="34" charset="-128"/>
                </a:rPr>
                <a:t>māyā</a:t>
              </a:r>
              <a:r>
                <a:rPr lang="en-US" sz="1200" dirty="0" smtClean="0">
                  <a:latin typeface="Arial Unicode MS" pitchFamily="34" charset="-128"/>
                  <a:ea typeface="Arial Unicode MS" pitchFamily="34" charset="-128"/>
                  <a:cs typeface="Arial Unicode MS" pitchFamily="34" charset="-128"/>
                </a:rPr>
                <a:t> and </a:t>
              </a:r>
              <a:r>
                <a:rPr lang="en-US" sz="1200" i="1" dirty="0" err="1" smtClean="0">
                  <a:latin typeface="Arial Unicode MS" pitchFamily="34" charset="-128"/>
                  <a:ea typeface="Arial Unicode MS" pitchFamily="34" charset="-128"/>
                  <a:cs typeface="Arial Unicode MS" pitchFamily="34" charset="-128"/>
                </a:rPr>
                <a:t>moha</a:t>
              </a:r>
              <a:r>
                <a:rPr lang="en-US" sz="1200" dirty="0" smtClean="0">
                  <a:latin typeface="Arial Unicode MS" pitchFamily="34" charset="-128"/>
                  <a:ea typeface="Arial Unicode MS" pitchFamily="34" charset="-128"/>
                  <a:cs typeface="Arial Unicode MS" pitchFamily="34" charset="-128"/>
                </a:rPr>
                <a:t>, not </a:t>
              </a:r>
            </a:p>
            <a:p>
              <a:pPr marL="228600" indent="-228600"/>
              <a:r>
                <a:rPr lang="en-US" sz="1200" dirty="0" smtClean="0">
                  <a:latin typeface="Arial Unicode MS" pitchFamily="34" charset="-128"/>
                  <a:ea typeface="Arial Unicode MS" pitchFamily="34" charset="-128"/>
                  <a:cs typeface="Arial Unicode MS" pitchFamily="34" charset="-128"/>
                </a:rPr>
                <a:t>of </a:t>
              </a:r>
              <a:r>
                <a:rPr lang="en-US" sz="1200" i="1" dirty="0" err="1" smtClean="0">
                  <a:latin typeface="Arial Unicode MS" pitchFamily="34" charset="-128"/>
                  <a:ea typeface="Arial Unicode MS" pitchFamily="34" charset="-128"/>
                  <a:cs typeface="Arial Unicode MS" pitchFamily="34" charset="-128"/>
                </a:rPr>
                <a:t>Vişņu</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Vişņu</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dirty="0" smtClean="0">
                  <a:latin typeface="Arial Unicode MS" pitchFamily="34" charset="-128"/>
                  <a:ea typeface="Arial Unicode MS" pitchFamily="34" charset="-128"/>
                  <a:cs typeface="Arial Unicode MS" pitchFamily="34" charset="-128"/>
                </a:rPr>
                <a:t> 4/23 etc). He was 5 years younger to </a:t>
              </a:r>
              <a:r>
                <a:rPr lang="en-US" sz="1200" i="1" dirty="0" err="1" smtClean="0">
                  <a:latin typeface="Arial Unicode MS" pitchFamily="34" charset="-128"/>
                  <a:ea typeface="Arial Unicode MS" pitchFamily="34" charset="-128"/>
                  <a:cs typeface="Arial Unicode MS" pitchFamily="34" charset="-128"/>
                </a:rPr>
                <a:t>Bimbisāra</a:t>
              </a:r>
              <a:r>
                <a:rPr lang="en-US" sz="1200" dirty="0" smtClean="0">
                  <a:latin typeface="Arial Unicode MS" pitchFamily="34" charset="-128"/>
                  <a:ea typeface="Arial Unicode MS" pitchFamily="34" charset="-128"/>
                  <a:cs typeface="Arial Unicode MS" pitchFamily="34" charset="-128"/>
                </a:rPr>
                <a:t> and died in 8th year of </a:t>
              </a:r>
              <a:r>
                <a:rPr lang="en-US" sz="1200" i="1" dirty="0" err="1" smtClean="0">
                  <a:latin typeface="Arial Unicode MS" pitchFamily="34" charset="-128"/>
                  <a:ea typeface="Arial Unicode MS" pitchFamily="34" charset="-128"/>
                  <a:cs typeface="Arial Unicode MS" pitchFamily="34" charset="-128"/>
                </a:rPr>
                <a:t>Ajātaśatru</a:t>
              </a:r>
              <a:r>
                <a:rPr lang="en-US" sz="1200" dirty="0" err="1" smtClean="0">
                  <a:latin typeface="Arial Unicode MS" pitchFamily="34" charset="-128"/>
                  <a:ea typeface="Arial Unicode MS" pitchFamily="34" charset="-128"/>
                  <a:cs typeface="Arial Unicode MS" pitchFamily="34" charset="-128"/>
                </a:rPr>
                <a:t>’s</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rule in 1806 BC. </a:t>
              </a:r>
              <a:r>
                <a:rPr lang="en-US" sz="1200" i="1" dirty="0" err="1" smtClean="0">
                  <a:latin typeface="Arial Unicode MS" pitchFamily="34" charset="-128"/>
                  <a:ea typeface="Arial Unicode MS" pitchFamily="34" charset="-128"/>
                  <a:cs typeface="Arial Unicode MS" pitchFamily="34" charset="-128"/>
                </a:rPr>
                <a:t>Udāyi</a:t>
              </a:r>
              <a:r>
                <a:rPr lang="en-US" sz="1200" dirty="0" smtClean="0">
                  <a:latin typeface="Arial Unicode MS" pitchFamily="34" charset="-128"/>
                  <a:ea typeface="Arial Unicode MS" pitchFamily="34" charset="-128"/>
                  <a:cs typeface="Arial Unicode MS" pitchFamily="34" charset="-128"/>
                </a:rPr>
                <a:t> in 4 year of his rule established </a:t>
              </a:r>
              <a:r>
                <a:rPr lang="en-US" sz="1200" i="1" dirty="0" err="1" smtClean="0">
                  <a:latin typeface="Arial Unicode MS" pitchFamily="34" charset="-128"/>
                  <a:ea typeface="Arial Unicode MS" pitchFamily="34" charset="-128"/>
                  <a:cs typeface="Arial Unicode MS" pitchFamily="34" charset="-128"/>
                </a:rPr>
                <a:t>Pāţaliputra</a:t>
              </a:r>
              <a:r>
                <a:rPr lang="en-US" sz="1200" dirty="0" smtClean="0">
                  <a:latin typeface="Arial Unicode MS" pitchFamily="34" charset="-128"/>
                  <a:ea typeface="Arial Unicode MS" pitchFamily="34" charset="-128"/>
                  <a:cs typeface="Arial Unicode MS" pitchFamily="34" charset="-128"/>
                </a:rPr>
                <a:t> on confluence of </a:t>
              </a:r>
              <a:r>
                <a:rPr lang="en-US" sz="1200" i="1" dirty="0" smtClean="0">
                  <a:latin typeface="Arial Unicode MS" pitchFamily="34" charset="-128"/>
                  <a:ea typeface="Arial Unicode MS" pitchFamily="34" charset="-128"/>
                  <a:cs typeface="Arial Unicode MS" pitchFamily="34" charset="-128"/>
                </a:rPr>
                <a:t>Son</a:t>
              </a:r>
              <a:r>
                <a:rPr lang="en-US" sz="1200" dirty="0" smtClean="0">
                  <a:latin typeface="Arial Unicode MS" pitchFamily="34" charset="-128"/>
                  <a:ea typeface="Arial Unicode MS" pitchFamily="34" charset="-128"/>
                  <a:cs typeface="Arial Unicode MS" pitchFamily="34" charset="-128"/>
                </a:rPr>
                <a:t> and </a:t>
              </a:r>
              <a:r>
                <a:rPr lang="en-US" sz="1200" i="1" dirty="0" err="1" smtClean="0">
                  <a:latin typeface="Arial Unicode MS" pitchFamily="34" charset="-128"/>
                  <a:ea typeface="Arial Unicode MS" pitchFamily="34" charset="-128"/>
                  <a:cs typeface="Arial Unicode MS" pitchFamily="34" charset="-128"/>
                </a:rPr>
                <a:t>Gangā</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Vāyu</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i="1" dirty="0" err="1" smtClean="0">
                  <a:latin typeface="Arial Unicode MS" pitchFamily="34" charset="-128"/>
                  <a:ea typeface="Arial Unicode MS" pitchFamily="34" charset="-128"/>
                  <a:cs typeface="Arial Unicode MS" pitchFamily="34" charset="-128"/>
                </a:rPr>
                <a:t>purāņa</a:t>
              </a:r>
              <a:r>
                <a:rPr lang="en-US" sz="1200" dirty="0" smtClean="0">
                  <a:latin typeface="Arial Unicode MS" pitchFamily="34" charset="-128"/>
                  <a:ea typeface="Arial Unicode MS" pitchFamily="34" charset="-128"/>
                  <a:cs typeface="Arial Unicode MS" pitchFamily="34" charset="-128"/>
                </a:rPr>
                <a:t> 119/318). Ten kings of this dynasty ruled for 360 years.</a:t>
              </a:r>
              <a:endParaRPr lang="en-IN" sz="1200" dirty="0" smtClean="0">
                <a:latin typeface="Arial Unicode MS" pitchFamily="34" charset="-128"/>
                <a:ea typeface="Arial Unicode MS" pitchFamily="34" charset="-128"/>
                <a:cs typeface="Arial Unicode MS" pitchFamily="34" charset="-128"/>
              </a:endParaRPr>
            </a:p>
            <a:p>
              <a:r>
                <a:rPr lang="en-US" sz="1200" b="1" dirty="0" smtClean="0">
                  <a:latin typeface="Arial Unicode MS" pitchFamily="34" charset="-128"/>
                  <a:ea typeface="Arial Unicode MS" pitchFamily="34" charset="-128"/>
                  <a:cs typeface="Arial Unicode MS" pitchFamily="34" charset="-128"/>
                </a:rPr>
                <a:t>4. </a:t>
              </a:r>
              <a:r>
                <a:rPr lang="en-US" sz="1200" b="1" i="1" dirty="0" smtClean="0">
                  <a:latin typeface="Arial Unicode MS" pitchFamily="34" charset="-128"/>
                  <a:ea typeface="Arial Unicode MS" pitchFamily="34" charset="-128"/>
                  <a:cs typeface="Arial Unicode MS" pitchFamily="34" charset="-128"/>
                </a:rPr>
                <a:t>Nanda </a:t>
              </a:r>
              <a:r>
                <a:rPr lang="en-US" sz="1200" b="1" i="1" dirty="0" err="1" smtClean="0">
                  <a:latin typeface="Arial Unicode MS" pitchFamily="34" charset="-128"/>
                  <a:ea typeface="Arial Unicode MS" pitchFamily="34" charset="-128"/>
                  <a:cs typeface="Arial Unicode MS" pitchFamily="34" charset="-128"/>
                </a:rPr>
                <a:t>vamśa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Mahā</a:t>
              </a:r>
              <a:r>
                <a:rPr lang="en-US" sz="1200" i="1" dirty="0"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Padma</a:t>
              </a:r>
              <a:r>
                <a:rPr lang="en-US" sz="1200" i="1" dirty="0" smtClean="0">
                  <a:latin typeface="Arial Unicode MS" pitchFamily="34" charset="-128"/>
                  <a:ea typeface="Arial Unicode MS" pitchFamily="34" charset="-128"/>
                  <a:cs typeface="Arial Unicode MS" pitchFamily="34" charset="-128"/>
                </a:rPr>
                <a:t>-Nanda</a:t>
              </a:r>
              <a:r>
                <a:rPr lang="en-US" sz="1200" dirty="0" smtClean="0">
                  <a:latin typeface="Arial Unicode MS" pitchFamily="34" charset="-128"/>
                  <a:ea typeface="Arial Unicode MS" pitchFamily="34" charset="-128"/>
                  <a:cs typeface="Arial Unicode MS" pitchFamily="34" charset="-128"/>
                </a:rPr>
                <a:t> was the son of last </a:t>
              </a:r>
              <a:r>
                <a:rPr lang="en-US" sz="1200" i="1" dirty="0" err="1" smtClean="0">
                  <a:latin typeface="Arial Unicode MS" pitchFamily="34" charset="-128"/>
                  <a:ea typeface="Arial Unicode MS" pitchFamily="34" charset="-128"/>
                  <a:cs typeface="Arial Unicode MS" pitchFamily="34" charset="-128"/>
                </a:rPr>
                <a:t>Śiśunāga</a:t>
              </a:r>
              <a:r>
                <a:rPr lang="en-US" sz="1200" dirty="0" smtClean="0">
                  <a:latin typeface="Arial Unicode MS" pitchFamily="34" charset="-128"/>
                  <a:ea typeface="Arial Unicode MS" pitchFamily="34" charset="-128"/>
                  <a:cs typeface="Arial Unicode MS" pitchFamily="34" charset="-128"/>
                </a:rPr>
                <a:t> king </a:t>
              </a:r>
              <a:r>
                <a:rPr lang="en-US" sz="1200" i="1" dirty="0" err="1" smtClean="0">
                  <a:latin typeface="Arial Unicode MS" pitchFamily="34" charset="-128"/>
                  <a:ea typeface="Arial Unicode MS" pitchFamily="34" charset="-128"/>
                  <a:cs typeface="Arial Unicode MS" pitchFamily="34" charset="-128"/>
                </a:rPr>
                <a:t>Mahānandi</a:t>
              </a:r>
              <a:r>
                <a:rPr lang="en-US" sz="1200" dirty="0" smtClean="0">
                  <a:latin typeface="Arial Unicode MS" pitchFamily="34" charset="-128"/>
                  <a:ea typeface="Arial Unicode MS" pitchFamily="34" charset="-128"/>
                  <a:cs typeface="Arial Unicode MS" pitchFamily="34" charset="-128"/>
                </a:rPr>
                <a:t> by his</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śūdrā</a:t>
              </a:r>
              <a:r>
                <a:rPr lang="en-US" sz="1200" dirty="0" smtClean="0">
                  <a:latin typeface="Arial Unicode MS" pitchFamily="34" charset="-128"/>
                  <a:ea typeface="Arial Unicode MS" pitchFamily="34" charset="-128"/>
                  <a:cs typeface="Arial Unicode MS" pitchFamily="34" charset="-128"/>
                </a:rPr>
                <a:t> wife. After </a:t>
              </a:r>
            </a:p>
            <a:p>
              <a:r>
                <a:rPr lang="en-US" sz="1200" dirty="0" smtClean="0">
                  <a:latin typeface="Arial Unicode MS" pitchFamily="34" charset="-128"/>
                  <a:ea typeface="Arial Unicode MS" pitchFamily="34" charset="-128"/>
                  <a:cs typeface="Arial Unicode MS" pitchFamily="34" charset="-128"/>
                </a:rPr>
                <a:t>death of his father he became king 1500 years (more accurately 1534 years after birth of </a:t>
              </a:r>
              <a:r>
                <a:rPr lang="en-US" sz="1200" i="1" dirty="0" err="1" smtClean="0">
                  <a:latin typeface="Arial Unicode MS" pitchFamily="34" charset="-128"/>
                  <a:ea typeface="Arial Unicode MS" pitchFamily="34" charset="-128"/>
                  <a:cs typeface="Arial Unicode MS" pitchFamily="34" charset="-128"/>
                </a:rPr>
                <a:t>Parīkśita</a:t>
              </a:r>
              <a:r>
                <a:rPr lang="en-US" sz="1200" dirty="0" smtClean="0">
                  <a:latin typeface="Arial Unicode MS" pitchFamily="34" charset="-128"/>
                  <a:ea typeface="Arial Unicode MS" pitchFamily="34" charset="-128"/>
                  <a:cs typeface="Arial Unicode MS" pitchFamily="34" charset="-128"/>
                </a:rPr>
                <a:t> in 3138 </a:t>
              </a:r>
            </a:p>
            <a:p>
              <a:r>
                <a:rPr lang="en-US" sz="1200" dirty="0" smtClean="0">
                  <a:latin typeface="Arial Unicode MS" pitchFamily="34" charset="-128"/>
                  <a:ea typeface="Arial Unicode MS" pitchFamily="34" charset="-128"/>
                  <a:cs typeface="Arial Unicode MS" pitchFamily="34" charset="-128"/>
                </a:rPr>
                <a:t>BC) stated in all </a:t>
              </a:r>
              <a:r>
                <a:rPr lang="en-US" sz="1200" i="1" dirty="0" err="1" smtClean="0">
                  <a:latin typeface="Arial Unicode MS" pitchFamily="34" charset="-128"/>
                  <a:ea typeface="Arial Unicode MS" pitchFamily="34" charset="-128"/>
                  <a:cs typeface="Arial Unicode MS" pitchFamily="34" charset="-128"/>
                </a:rPr>
                <a:t>purāņas</a:t>
              </a:r>
              <a:r>
                <a:rPr lang="en-US" sz="1200" dirty="0" smtClean="0">
                  <a:latin typeface="Arial Unicode MS" pitchFamily="34" charset="-128"/>
                  <a:ea typeface="Arial Unicode MS" pitchFamily="34" charset="-128"/>
                  <a:cs typeface="Arial Unicode MS" pitchFamily="34" charset="-128"/>
                </a:rPr>
                <a:t> as a landmark of history. He won most of India by exterminating all </a:t>
              </a:r>
              <a:r>
                <a:rPr lang="en-US" sz="1200" i="1" dirty="0" err="1" smtClean="0">
                  <a:latin typeface="Arial Unicode MS" pitchFamily="34" charset="-128"/>
                  <a:ea typeface="Arial Unicode MS" pitchFamily="34" charset="-128"/>
                  <a:cs typeface="Arial Unicode MS" pitchFamily="34" charset="-128"/>
                </a:rPr>
                <a:t>kśatriya</a:t>
              </a:r>
              <a:r>
                <a:rPr lang="en-US" sz="1200" dirty="0" smtClean="0">
                  <a:latin typeface="Arial Unicode MS" pitchFamily="34" charset="-128"/>
                  <a:ea typeface="Arial Unicode MS" pitchFamily="34" charset="-128"/>
                  <a:cs typeface="Arial Unicode MS" pitchFamily="34" charset="-128"/>
                </a:rPr>
                <a:t> kings like</a:t>
              </a:r>
            </a:p>
            <a:p>
              <a:r>
                <a:rPr lang="en-US" sz="1200" dirty="0" smtClean="0">
                  <a:latin typeface="Arial Unicode MS" pitchFamily="34" charset="-128"/>
                  <a:ea typeface="Arial Unicode MS" pitchFamily="34" charset="-128"/>
                  <a:cs typeface="Arial Unicode MS" pitchFamily="34" charset="-128"/>
                </a:rPr>
                <a:t> second </a:t>
              </a:r>
              <a:r>
                <a:rPr lang="en-US" sz="1200" i="1" dirty="0" err="1" smtClean="0">
                  <a:latin typeface="Arial Unicode MS" pitchFamily="34" charset="-128"/>
                  <a:ea typeface="Arial Unicode MS" pitchFamily="34" charset="-128"/>
                  <a:cs typeface="Arial Unicode MS" pitchFamily="34" charset="-128"/>
                </a:rPr>
                <a:t>Paraśurāma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Vişņu</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4/24/104, </a:t>
              </a:r>
              <a:r>
                <a:rPr lang="en-US" sz="1200" i="1" dirty="0" err="1" smtClean="0">
                  <a:latin typeface="Arial Unicode MS" pitchFamily="34" charset="-128"/>
                  <a:ea typeface="Arial Unicode MS" pitchFamily="34" charset="-128"/>
                  <a:cs typeface="Arial Unicode MS" pitchFamily="34" charset="-128"/>
                </a:rPr>
                <a:t>Bhāgavata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12/1/10). He ruled for 88 years followed by 8 </a:t>
              </a:r>
            </a:p>
            <a:p>
              <a:r>
                <a:rPr lang="en-US" sz="1200" dirty="0" smtClean="0">
                  <a:latin typeface="Arial Unicode MS" pitchFamily="34" charset="-128"/>
                  <a:ea typeface="Arial Unicode MS" pitchFamily="34" charset="-128"/>
                  <a:cs typeface="Arial Unicode MS" pitchFamily="34" charset="-128"/>
                </a:rPr>
                <a:t>sons for 12 years (</a:t>
              </a:r>
              <a:r>
                <a:rPr lang="en-US" sz="1200" i="1" dirty="0" err="1" smtClean="0">
                  <a:latin typeface="Arial Unicode MS" pitchFamily="34" charset="-128"/>
                  <a:ea typeface="Arial Unicode MS" pitchFamily="34" charset="-128"/>
                  <a:cs typeface="Arial Unicode MS" pitchFamily="34" charset="-128"/>
                </a:rPr>
                <a:t>Matsya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dirty="0" smtClean="0">
                  <a:latin typeface="Arial Unicode MS" pitchFamily="34" charset="-128"/>
                  <a:ea typeface="Arial Unicode MS" pitchFamily="34" charset="-128"/>
                  <a:cs typeface="Arial Unicode MS" pitchFamily="34" charset="-128"/>
                </a:rPr>
                <a:t> 270/20, 273/23)-a total of 100 years from 1634 to 1534 BC.</a:t>
              </a:r>
              <a:endParaRPr lang="en-IN" sz="1200" dirty="0" smtClean="0">
                <a:latin typeface="Arial Unicode MS" pitchFamily="34" charset="-128"/>
                <a:ea typeface="Arial Unicode MS" pitchFamily="34" charset="-128"/>
                <a:cs typeface="Arial Unicode MS" pitchFamily="34" charset="-128"/>
              </a:endParaRPr>
            </a:p>
            <a:p>
              <a:endParaRPr lang="en-IN" sz="1200"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3276600" y="152400"/>
              <a:ext cx="1986441" cy="307777"/>
            </a:xfrm>
            <a:prstGeom prst="rect">
              <a:avLst/>
            </a:prstGeom>
            <a:noFill/>
          </p:spPr>
          <p:txBody>
            <a:bodyPr wrap="none" rtlCol="0">
              <a:spAutoFit/>
            </a:bodyPr>
            <a:lstStyle/>
            <a:p>
              <a:r>
                <a:rPr lang="en-US" sz="1400" b="1" i="1" dirty="0" smtClean="0">
                  <a:latin typeface="Arial Unicode MS" pitchFamily="34" charset="-128"/>
                  <a:ea typeface="Arial Unicode MS" pitchFamily="34" charset="-128"/>
                  <a:cs typeface="Arial Unicode MS" pitchFamily="34" charset="-128"/>
                </a:rPr>
                <a:t>Magadha</a:t>
              </a:r>
              <a:r>
                <a:rPr lang="en-US" sz="1400" b="1" dirty="0" smtClean="0">
                  <a:latin typeface="Arial Unicode MS" pitchFamily="34" charset="-128"/>
                  <a:ea typeface="Arial Unicode MS" pitchFamily="34" charset="-128"/>
                  <a:cs typeface="Arial Unicode MS" pitchFamily="34" charset="-128"/>
                </a:rPr>
                <a:t>  kings in </a:t>
              </a:r>
              <a:r>
                <a:rPr lang="en-US" sz="1400" b="1" i="1" dirty="0" smtClean="0">
                  <a:latin typeface="Arial Unicode MS" pitchFamily="34" charset="-128"/>
                  <a:ea typeface="Arial Unicode MS" pitchFamily="34" charset="-128"/>
                  <a:cs typeface="Arial Unicode MS" pitchFamily="34" charset="-128"/>
                </a:rPr>
                <a:t>Kali</a:t>
              </a:r>
              <a:endParaRPr lang="en-IN" dirty="0" smtClean="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14400" y="304800"/>
            <a:ext cx="7991290" cy="5274647"/>
            <a:chOff x="914400" y="304800"/>
            <a:chExt cx="7991290" cy="5274647"/>
          </a:xfrm>
        </p:grpSpPr>
        <p:sp>
          <p:nvSpPr>
            <p:cNvPr id="2" name="TextBox 1"/>
            <p:cNvSpPr txBox="1"/>
            <p:nvPr/>
          </p:nvSpPr>
          <p:spPr>
            <a:xfrm>
              <a:off x="914400" y="685800"/>
              <a:ext cx="7991290" cy="4893647"/>
            </a:xfrm>
            <a:prstGeom prst="rect">
              <a:avLst/>
            </a:prstGeom>
            <a:noFill/>
          </p:spPr>
          <p:txBody>
            <a:bodyPr wrap="none" rtlCol="0">
              <a:spAutoFit/>
            </a:bodyPr>
            <a:lstStyle/>
            <a:p>
              <a:r>
                <a:rPr lang="en-US" sz="1200" b="1" i="1" dirty="0" err="1" smtClean="0">
                  <a:latin typeface="Arial Unicode MS" pitchFamily="34" charset="-128"/>
                  <a:ea typeface="Arial Unicode MS" pitchFamily="34" charset="-128"/>
                  <a:cs typeface="Arial Unicode MS" pitchFamily="34" charset="-128"/>
                </a:rPr>
                <a:t>Maurya</a:t>
              </a:r>
              <a:r>
                <a:rPr lang="en-US" sz="1200" i="1" dirty="0" smtClean="0">
                  <a:latin typeface="Arial Unicode MS" pitchFamily="34" charset="-128"/>
                  <a:ea typeface="Arial Unicode MS" pitchFamily="34" charset="-128"/>
                  <a:cs typeface="Arial Unicode MS" pitchFamily="34" charset="-128"/>
                </a:rPr>
                <a:t> </a:t>
              </a:r>
              <a:r>
                <a:rPr lang="en-US" sz="1200" b="1" i="1" dirty="0" err="1" smtClean="0">
                  <a:latin typeface="Arial Unicode MS" pitchFamily="34" charset="-128"/>
                  <a:ea typeface="Arial Unicode MS" pitchFamily="34" charset="-128"/>
                  <a:cs typeface="Arial Unicode MS" pitchFamily="34" charset="-128"/>
                </a:rPr>
                <a:t>vamśa</a:t>
              </a:r>
              <a:r>
                <a:rPr lang="en-US" sz="1200" dirty="0" err="1"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Kauţilya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Chāņakya</a:t>
              </a:r>
              <a:r>
                <a:rPr lang="en-US" sz="1200" dirty="0" smtClean="0">
                  <a:latin typeface="Arial Unicode MS" pitchFamily="34" charset="-128"/>
                  <a:ea typeface="Arial Unicode MS" pitchFamily="34" charset="-128"/>
                  <a:cs typeface="Arial Unicode MS" pitchFamily="34" charset="-128"/>
                </a:rPr>
                <a:t> </a:t>
              </a:r>
              <a:r>
                <a:rPr lang="en-US" sz="1200" dirty="0" err="1" smtClean="0">
                  <a:latin typeface="Arial Unicode MS" pitchFamily="34" charset="-128"/>
                  <a:ea typeface="Arial Unicode MS" pitchFamily="34" charset="-128"/>
                  <a:cs typeface="Arial Unicode MS" pitchFamily="34" charset="-128"/>
                </a:rPr>
                <a:t>destyoed</a:t>
              </a:r>
              <a:r>
                <a:rPr lang="en-US" sz="1200" dirty="0" smtClean="0">
                  <a:latin typeface="Arial Unicode MS" pitchFamily="34" charset="-128"/>
                  <a:ea typeface="Arial Unicode MS" pitchFamily="34" charset="-128"/>
                  <a:cs typeface="Arial Unicode MS" pitchFamily="34" charset="-128"/>
                </a:rPr>
                <a:t> and made </a:t>
              </a:r>
              <a:r>
                <a:rPr lang="en-US" sz="1200" i="1" dirty="0" smtClean="0">
                  <a:latin typeface="Arial Unicode MS" pitchFamily="34" charset="-128"/>
                  <a:ea typeface="Arial Unicode MS" pitchFamily="34" charset="-128"/>
                  <a:cs typeface="Arial Unicode MS" pitchFamily="34" charset="-128"/>
                </a:rPr>
                <a:t>Chandragupta</a:t>
              </a:r>
              <a:r>
                <a:rPr lang="en-US" sz="1200" dirty="0" smtClean="0">
                  <a:latin typeface="Arial Unicode MS" pitchFamily="34" charset="-128"/>
                  <a:ea typeface="Arial Unicode MS" pitchFamily="34" charset="-128"/>
                  <a:cs typeface="Arial Unicode MS" pitchFamily="34" charset="-128"/>
                </a:rPr>
                <a:t> as king. His family belonged to </a:t>
              </a:r>
              <a:r>
                <a:rPr lang="en-US" sz="1200" i="1" dirty="0" err="1" smtClean="0">
                  <a:latin typeface="Arial Unicode MS" pitchFamily="34" charset="-128"/>
                  <a:ea typeface="Arial Unicode MS" pitchFamily="34" charset="-128"/>
                  <a:cs typeface="Arial Unicode MS" pitchFamily="34" charset="-128"/>
                </a:rPr>
                <a:t>Murā</a:t>
              </a:r>
              <a:r>
                <a:rPr lang="en-US" sz="1200" dirty="0" smtClean="0">
                  <a:latin typeface="Arial Unicode MS" pitchFamily="34" charset="-128"/>
                  <a:ea typeface="Arial Unicode MS" pitchFamily="34" charset="-128"/>
                  <a:cs typeface="Arial Unicode MS" pitchFamily="34" charset="-128"/>
                </a:rPr>
                <a:t> town</a:t>
              </a:r>
            </a:p>
            <a:p>
              <a:r>
                <a:rPr lang="en-US" sz="1200" dirty="0" smtClean="0">
                  <a:latin typeface="Arial Unicode MS" pitchFamily="34" charset="-128"/>
                  <a:ea typeface="Arial Unicode MS" pitchFamily="34" charset="-128"/>
                  <a:cs typeface="Arial Unicode MS" pitchFamily="34" charset="-128"/>
                </a:rPr>
                <a:t>(in </a:t>
              </a:r>
              <a:r>
                <a:rPr lang="en-US" sz="1200" i="1" dirty="0" err="1" smtClean="0">
                  <a:latin typeface="Arial Unicode MS" pitchFamily="34" charset="-128"/>
                  <a:ea typeface="Arial Unicode MS" pitchFamily="34" charset="-128"/>
                  <a:cs typeface="Arial Unicode MS" pitchFamily="34" charset="-128"/>
                </a:rPr>
                <a:t>Sambalpur</a:t>
              </a:r>
              <a:r>
                <a:rPr lang="en-US" sz="1200" dirty="0" smtClean="0">
                  <a:latin typeface="Arial Unicode MS" pitchFamily="34" charset="-128"/>
                  <a:ea typeface="Arial Unicode MS" pitchFamily="34" charset="-128"/>
                  <a:cs typeface="Arial Unicode MS" pitchFamily="34" charset="-128"/>
                </a:rPr>
                <a:t> of Orissa, now submerged in </a:t>
              </a:r>
              <a:r>
                <a:rPr lang="en-US" sz="1200" i="1" dirty="0" err="1" smtClean="0">
                  <a:latin typeface="Arial Unicode MS" pitchFamily="34" charset="-128"/>
                  <a:ea typeface="Arial Unicode MS" pitchFamily="34" charset="-128"/>
                  <a:cs typeface="Arial Unicode MS" pitchFamily="34" charset="-128"/>
                </a:rPr>
                <a:t>Hirakud</a:t>
              </a:r>
              <a:r>
                <a:rPr lang="en-US" sz="1200" dirty="0" smtClean="0">
                  <a:latin typeface="Arial Unicode MS" pitchFamily="34" charset="-128"/>
                  <a:ea typeface="Arial Unicode MS" pitchFamily="34" charset="-128"/>
                  <a:cs typeface="Arial Unicode MS" pitchFamily="34" charset="-128"/>
                </a:rPr>
                <a:t>  reservoir) which was center of iron ore called </a:t>
              </a:r>
              <a:r>
                <a:rPr lang="en-US" sz="1200" i="1" dirty="0" err="1" smtClean="0">
                  <a:latin typeface="Arial Unicode MS" pitchFamily="34" charset="-128"/>
                  <a:ea typeface="Arial Unicode MS" pitchFamily="34" charset="-128"/>
                  <a:cs typeface="Arial Unicode MS" pitchFamily="34" charset="-128"/>
                </a:rPr>
                <a:t>mura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murrum</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So the family was called </a:t>
              </a:r>
              <a:r>
                <a:rPr lang="en-US" sz="1200" i="1" dirty="0" err="1" smtClean="0">
                  <a:latin typeface="Arial Unicode MS" pitchFamily="34" charset="-128"/>
                  <a:ea typeface="Arial Unicode MS" pitchFamily="34" charset="-128"/>
                  <a:cs typeface="Arial Unicode MS" pitchFamily="34" charset="-128"/>
                </a:rPr>
                <a:t>Maurya</a:t>
              </a:r>
              <a:r>
                <a:rPr lang="en-US" sz="1200" dirty="0" smtClean="0">
                  <a:latin typeface="Arial Unicode MS" pitchFamily="34" charset="-128"/>
                  <a:ea typeface="Arial Unicode MS" pitchFamily="34" charset="-128"/>
                  <a:cs typeface="Arial Unicode MS" pitchFamily="34" charset="-128"/>
                </a:rPr>
                <a:t>. 12 </a:t>
              </a:r>
              <a:r>
                <a:rPr lang="en-US" sz="1200" i="1" dirty="0" err="1" smtClean="0">
                  <a:latin typeface="Arial Unicode MS" pitchFamily="34" charset="-128"/>
                  <a:ea typeface="Arial Unicode MS" pitchFamily="34" charset="-128"/>
                  <a:cs typeface="Arial Unicode MS" pitchFamily="34" charset="-128"/>
                </a:rPr>
                <a:t>Maurya</a:t>
              </a:r>
              <a:r>
                <a:rPr lang="en-US" sz="1200" dirty="0" smtClean="0">
                  <a:latin typeface="Arial Unicode MS" pitchFamily="34" charset="-128"/>
                  <a:ea typeface="Arial Unicode MS" pitchFamily="34" charset="-128"/>
                  <a:cs typeface="Arial Unicode MS" pitchFamily="34" charset="-128"/>
                </a:rPr>
                <a:t> kings ruled for a total of 316 years (</a:t>
              </a:r>
              <a:r>
                <a:rPr lang="en-US" sz="1200" i="1" dirty="0" err="1" smtClean="0">
                  <a:latin typeface="Arial Unicode MS" pitchFamily="34" charset="-128"/>
                  <a:ea typeface="Arial Unicode MS" pitchFamily="34" charset="-128"/>
                  <a:cs typeface="Arial Unicode MS" pitchFamily="34" charset="-128"/>
                </a:rPr>
                <a:t>Kaliyuga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Rāja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Vŗttānta</a:t>
              </a:r>
              <a:r>
                <a:rPr lang="en-US" sz="1200" dirty="0" smtClean="0">
                  <a:latin typeface="Arial Unicode MS" pitchFamily="34" charset="-128"/>
                  <a:ea typeface="Arial Unicode MS" pitchFamily="34" charset="-128"/>
                  <a:cs typeface="Arial Unicode MS" pitchFamily="34" charset="-128"/>
                </a:rPr>
                <a:t> 3/2, </a:t>
              </a:r>
            </a:p>
            <a:p>
              <a:r>
                <a:rPr lang="en-US" sz="1200" i="1" dirty="0" err="1" smtClean="0">
                  <a:latin typeface="Arial Unicode MS" pitchFamily="34" charset="-128"/>
                  <a:ea typeface="Arial Unicode MS" pitchFamily="34" charset="-128"/>
                  <a:cs typeface="Arial Unicode MS" pitchFamily="34" charset="-128"/>
                </a:rPr>
                <a:t>Matsya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dirty="0" smtClean="0">
                  <a:latin typeface="Arial Unicode MS" pitchFamily="34" charset="-128"/>
                  <a:ea typeface="Arial Unicode MS" pitchFamily="34" charset="-128"/>
                  <a:cs typeface="Arial Unicode MS" pitchFamily="34" charset="-128"/>
                </a:rPr>
                <a:t> 270/32, </a:t>
              </a:r>
              <a:r>
                <a:rPr lang="en-US" sz="1200" i="1" dirty="0" err="1" smtClean="0">
                  <a:latin typeface="Arial Unicode MS" pitchFamily="34" charset="-128"/>
                  <a:ea typeface="Arial Unicode MS" pitchFamily="34" charset="-128"/>
                  <a:cs typeface="Arial Unicode MS" pitchFamily="34" charset="-128"/>
                </a:rPr>
                <a:t>Vāyu</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dirty="0" smtClean="0">
                  <a:latin typeface="Arial Unicode MS" pitchFamily="34" charset="-128"/>
                  <a:ea typeface="Arial Unicode MS" pitchFamily="34" charset="-128"/>
                  <a:cs typeface="Arial Unicode MS" pitchFamily="34" charset="-128"/>
                </a:rPr>
                <a:t> etc.)- (1)</a:t>
              </a:r>
              <a:r>
                <a:rPr lang="en-US" sz="1200" i="1" dirty="0" smtClean="0">
                  <a:latin typeface="Arial Unicode MS" pitchFamily="34" charset="-128"/>
                  <a:ea typeface="Arial Unicode MS" pitchFamily="34" charset="-128"/>
                  <a:cs typeface="Arial Unicode MS" pitchFamily="34" charset="-128"/>
                </a:rPr>
                <a:t> Chandragupta</a:t>
              </a:r>
              <a:r>
                <a:rPr lang="en-US" sz="1200" dirty="0" smtClean="0">
                  <a:latin typeface="Arial Unicode MS" pitchFamily="34" charset="-128"/>
                  <a:ea typeface="Arial Unicode MS" pitchFamily="34" charset="-128"/>
                  <a:cs typeface="Arial Unicode MS" pitchFamily="34" charset="-128"/>
                </a:rPr>
                <a:t> (1534-1500 BC), (2) </a:t>
              </a:r>
              <a:r>
                <a:rPr lang="en-US" sz="1200" i="1" dirty="0" err="1" smtClean="0">
                  <a:latin typeface="Arial Unicode MS" pitchFamily="34" charset="-128"/>
                  <a:ea typeface="Arial Unicode MS" pitchFamily="34" charset="-128"/>
                  <a:cs typeface="Arial Unicode MS" pitchFamily="34" charset="-128"/>
                </a:rPr>
                <a:t>Bindusāra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(1500-1472 BC), </a:t>
              </a:r>
            </a:p>
            <a:p>
              <a:r>
                <a:rPr lang="en-US" sz="1200" dirty="0" smtClean="0">
                  <a:latin typeface="Arial Unicode MS" pitchFamily="34" charset="-128"/>
                  <a:ea typeface="Arial Unicode MS" pitchFamily="34" charset="-128"/>
                  <a:cs typeface="Arial Unicode MS" pitchFamily="34" charset="-128"/>
                </a:rPr>
                <a:t>(3) </a:t>
              </a:r>
              <a:r>
                <a:rPr lang="en-US" sz="1200" i="1" dirty="0" err="1" smtClean="0">
                  <a:latin typeface="Arial Unicode MS" pitchFamily="34" charset="-128"/>
                  <a:ea typeface="Arial Unicode MS" pitchFamily="34" charset="-128"/>
                  <a:cs typeface="Arial Unicode MS" pitchFamily="34" charset="-128"/>
                </a:rPr>
                <a:t>Aśoka</a:t>
              </a:r>
              <a:r>
                <a:rPr lang="en-US" sz="1200" dirty="0" smtClean="0">
                  <a:latin typeface="Arial Unicode MS" pitchFamily="34" charset="-128"/>
                  <a:ea typeface="Arial Unicode MS" pitchFamily="34" charset="-128"/>
                  <a:cs typeface="Arial Unicode MS" pitchFamily="34" charset="-128"/>
                </a:rPr>
                <a:t> (1472-1436 BC), (4) </a:t>
              </a:r>
              <a:r>
                <a:rPr lang="en-US" sz="1200" i="1" dirty="0" err="1" smtClean="0">
                  <a:latin typeface="Arial Unicode MS" pitchFamily="34" charset="-128"/>
                  <a:ea typeface="Arial Unicode MS" pitchFamily="34" charset="-128"/>
                  <a:cs typeface="Arial Unicode MS" pitchFamily="34" charset="-128"/>
                </a:rPr>
                <a:t>Supārśva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Suyaśa</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Kuņāla</a:t>
              </a:r>
              <a:r>
                <a:rPr lang="en-US" sz="1200" dirty="0" smtClean="0">
                  <a:latin typeface="Arial Unicode MS" pitchFamily="34" charset="-128"/>
                  <a:ea typeface="Arial Unicode MS" pitchFamily="34" charset="-128"/>
                  <a:cs typeface="Arial Unicode MS" pitchFamily="34" charset="-128"/>
                </a:rPr>
                <a:t>)- (1436-1428 BC), (5) </a:t>
              </a:r>
              <a:r>
                <a:rPr lang="en-US" sz="1200" i="1" dirty="0" err="1" smtClean="0">
                  <a:latin typeface="Arial Unicode MS" pitchFamily="34" charset="-128"/>
                  <a:ea typeface="Arial Unicode MS" pitchFamily="34" charset="-128"/>
                  <a:cs typeface="Arial Unicode MS" pitchFamily="34" charset="-128"/>
                </a:rPr>
                <a:t>Daśaratha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Bandhupālita</a:t>
              </a:r>
              <a:r>
                <a:rPr lang="en-US" sz="1200" dirty="0" smtClean="0">
                  <a:latin typeface="Arial Unicode MS" pitchFamily="34" charset="-128"/>
                  <a:ea typeface="Arial Unicode MS" pitchFamily="34" charset="-128"/>
                  <a:cs typeface="Arial Unicode MS" pitchFamily="34" charset="-128"/>
                </a:rPr>
                <a:t>)</a:t>
              </a:r>
            </a:p>
            <a:p>
              <a:r>
                <a:rPr lang="en-US" sz="1200" dirty="0" smtClean="0">
                  <a:latin typeface="Arial Unicode MS" pitchFamily="34" charset="-128"/>
                  <a:ea typeface="Arial Unicode MS" pitchFamily="34" charset="-128"/>
                  <a:cs typeface="Arial Unicode MS" pitchFamily="34" charset="-128"/>
                </a:rPr>
                <a:t>-(1428-1420 BC), (6) </a:t>
              </a:r>
              <a:r>
                <a:rPr lang="en-US" sz="1200" i="1" dirty="0" err="1" smtClean="0">
                  <a:latin typeface="Arial Unicode MS" pitchFamily="34" charset="-128"/>
                  <a:ea typeface="Arial Unicode MS" pitchFamily="34" charset="-128"/>
                  <a:cs typeface="Arial Unicode MS" pitchFamily="34" charset="-128"/>
                </a:rPr>
                <a:t>Indrapālita</a:t>
              </a:r>
              <a:r>
                <a:rPr lang="en-US" sz="1200" dirty="0" smtClean="0">
                  <a:latin typeface="Arial Unicode MS" pitchFamily="34" charset="-128"/>
                  <a:ea typeface="Arial Unicode MS" pitchFamily="34" charset="-128"/>
                  <a:cs typeface="Arial Unicode MS" pitchFamily="34" charset="-128"/>
                </a:rPr>
                <a:t> (1420-1350 BC), (7) </a:t>
              </a:r>
              <a:r>
                <a:rPr lang="en-US" sz="1200" i="1" dirty="0" err="1" smtClean="0">
                  <a:latin typeface="Arial Unicode MS" pitchFamily="34" charset="-128"/>
                  <a:ea typeface="Arial Unicode MS" pitchFamily="34" charset="-128"/>
                  <a:cs typeface="Arial Unicode MS" pitchFamily="34" charset="-128"/>
                </a:rPr>
                <a:t>Harşavardhana</a:t>
              </a:r>
              <a:r>
                <a:rPr lang="en-US" sz="1200" dirty="0" smtClean="0">
                  <a:latin typeface="Arial Unicode MS" pitchFamily="34" charset="-128"/>
                  <a:ea typeface="Arial Unicode MS" pitchFamily="34" charset="-128"/>
                  <a:cs typeface="Arial Unicode MS" pitchFamily="34" charset="-128"/>
                </a:rPr>
                <a:t> (1350-1342 BC), (8) </a:t>
              </a:r>
              <a:r>
                <a:rPr lang="en-US" sz="1200" i="1" dirty="0" err="1" smtClean="0">
                  <a:latin typeface="Arial Unicode MS" pitchFamily="34" charset="-128"/>
                  <a:ea typeface="Arial Unicode MS" pitchFamily="34" charset="-128"/>
                  <a:cs typeface="Arial Unicode MS" pitchFamily="34" charset="-128"/>
                </a:rPr>
                <a:t>Sangata</a:t>
              </a:r>
              <a:r>
                <a:rPr lang="en-US" sz="1200" dirty="0" smtClean="0">
                  <a:latin typeface="Arial Unicode MS" pitchFamily="34" charset="-128"/>
                  <a:ea typeface="Arial Unicode MS" pitchFamily="34" charset="-128"/>
                  <a:cs typeface="Arial Unicode MS" pitchFamily="34" charset="-128"/>
                </a:rPr>
                <a:t> (1342-1333</a:t>
              </a:r>
            </a:p>
            <a:p>
              <a:r>
                <a:rPr lang="en-US" sz="1200" dirty="0" smtClean="0">
                  <a:latin typeface="Arial Unicode MS" pitchFamily="34" charset="-128"/>
                  <a:ea typeface="Arial Unicode MS" pitchFamily="34" charset="-128"/>
                  <a:cs typeface="Arial Unicode MS" pitchFamily="34" charset="-128"/>
                </a:rPr>
                <a:t> BC), (9) </a:t>
              </a:r>
              <a:r>
                <a:rPr lang="en-US" sz="1200" i="1" dirty="0" err="1" smtClean="0">
                  <a:latin typeface="Arial Unicode MS" pitchFamily="34" charset="-128"/>
                  <a:ea typeface="Arial Unicode MS" pitchFamily="34" charset="-128"/>
                  <a:cs typeface="Arial Unicode MS" pitchFamily="34" charset="-128"/>
                </a:rPr>
                <a:t>Śāliśūka</a:t>
              </a:r>
              <a:r>
                <a:rPr lang="en-US" sz="1200" dirty="0" smtClean="0">
                  <a:latin typeface="Arial Unicode MS" pitchFamily="34" charset="-128"/>
                  <a:ea typeface="Arial Unicode MS" pitchFamily="34" charset="-128"/>
                  <a:cs typeface="Arial Unicode MS" pitchFamily="34" charset="-128"/>
                </a:rPr>
                <a:t> (1333-1320 BC), (10) </a:t>
              </a:r>
              <a:r>
                <a:rPr lang="en-US" sz="1200" i="1" dirty="0" smtClean="0">
                  <a:latin typeface="Arial Unicode MS" pitchFamily="34" charset="-128"/>
                  <a:ea typeface="Arial Unicode MS" pitchFamily="34" charset="-128"/>
                  <a:cs typeface="Arial Unicode MS" pitchFamily="34" charset="-128"/>
                </a:rPr>
                <a:t>Soma</a:t>
              </a:r>
              <a:r>
                <a:rPr lang="en-US" sz="1200" dirty="0" smtClean="0">
                  <a:latin typeface="Arial Unicode MS" pitchFamily="34" charset="-128"/>
                  <a:ea typeface="Arial Unicode MS" pitchFamily="34" charset="-128"/>
                  <a:cs typeface="Arial Unicode MS" pitchFamily="34" charset="-128"/>
                </a:rPr>
                <a:t> (</a:t>
              </a:r>
              <a:r>
                <a:rPr lang="en-US" sz="1200" dirty="0" err="1" smtClean="0">
                  <a:latin typeface="Arial Unicode MS" pitchFamily="34" charset="-128"/>
                  <a:ea typeface="Arial Unicode MS" pitchFamily="34" charset="-128"/>
                  <a:cs typeface="Arial Unicode MS" pitchFamily="34" charset="-128"/>
                </a:rPr>
                <a:t>Deva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śarmā</a:t>
              </a:r>
              <a:r>
                <a:rPr lang="en-US" sz="1200" dirty="0" smtClean="0">
                  <a:latin typeface="Arial Unicode MS" pitchFamily="34" charset="-128"/>
                  <a:ea typeface="Arial Unicode MS" pitchFamily="34" charset="-128"/>
                  <a:cs typeface="Arial Unicode MS" pitchFamily="34" charset="-128"/>
                </a:rPr>
                <a:t> (1320-1313 BC), (11) </a:t>
              </a:r>
              <a:r>
                <a:rPr lang="en-US" sz="1200" i="1" dirty="0" err="1" smtClean="0">
                  <a:latin typeface="Arial Unicode MS" pitchFamily="34" charset="-128"/>
                  <a:ea typeface="Arial Unicode MS" pitchFamily="34" charset="-128"/>
                  <a:cs typeface="Arial Unicode MS" pitchFamily="34" charset="-128"/>
                </a:rPr>
                <a:t>Śatadhanvā</a:t>
              </a:r>
              <a:r>
                <a:rPr lang="en-US" sz="1200" dirty="0" smtClean="0">
                  <a:latin typeface="Arial Unicode MS" pitchFamily="34" charset="-128"/>
                  <a:ea typeface="Arial Unicode MS" pitchFamily="34" charset="-128"/>
                  <a:cs typeface="Arial Unicode MS" pitchFamily="34" charset="-128"/>
                </a:rPr>
                <a:t> (1313-1305), </a:t>
              </a:r>
            </a:p>
            <a:p>
              <a:r>
                <a:rPr lang="en-US" sz="1200" dirty="0" smtClean="0">
                  <a:latin typeface="Arial Unicode MS" pitchFamily="34" charset="-128"/>
                  <a:ea typeface="Arial Unicode MS" pitchFamily="34" charset="-128"/>
                  <a:cs typeface="Arial Unicode MS" pitchFamily="34" charset="-128"/>
                </a:rPr>
                <a:t>(12) </a:t>
              </a:r>
              <a:r>
                <a:rPr lang="en-US" sz="1200" i="1" dirty="0" err="1" smtClean="0">
                  <a:latin typeface="Arial Unicode MS" pitchFamily="34" charset="-128"/>
                  <a:ea typeface="Arial Unicode MS" pitchFamily="34" charset="-128"/>
                  <a:cs typeface="Arial Unicode MS" pitchFamily="34" charset="-128"/>
                </a:rPr>
                <a:t>Bŗhadratha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Bŗhadaśva</a:t>
              </a:r>
              <a:r>
                <a:rPr lang="en-US" sz="1200" dirty="0" smtClean="0">
                  <a:latin typeface="Arial Unicode MS" pitchFamily="34" charset="-128"/>
                  <a:ea typeface="Arial Unicode MS" pitchFamily="34" charset="-128"/>
                  <a:cs typeface="Arial Unicode MS" pitchFamily="34" charset="-128"/>
                </a:rPr>
                <a:t>)-(1305-1218 BC).</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There was another</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Aśoka</a:t>
              </a:r>
              <a:r>
                <a:rPr lang="en-US" sz="1200" dirty="0" smtClean="0">
                  <a:latin typeface="Arial Unicode MS" pitchFamily="34" charset="-128"/>
                  <a:ea typeface="Arial Unicode MS" pitchFamily="34" charset="-128"/>
                  <a:cs typeface="Arial Unicode MS" pitchFamily="34" charset="-128"/>
                </a:rPr>
                <a:t> in </a:t>
              </a:r>
              <a:r>
                <a:rPr lang="en-US" sz="1200" i="1" dirty="0" err="1" smtClean="0">
                  <a:latin typeface="Arial Unicode MS" pitchFamily="34" charset="-128"/>
                  <a:ea typeface="Arial Unicode MS" pitchFamily="34" charset="-128"/>
                  <a:cs typeface="Arial Unicode MS" pitchFamily="34" charset="-128"/>
                </a:rPr>
                <a:t>Gonanda-vamśa</a:t>
              </a:r>
              <a:r>
                <a:rPr lang="en-US" sz="1200" dirty="0" smtClean="0">
                  <a:latin typeface="Arial Unicode MS" pitchFamily="34" charset="-128"/>
                  <a:ea typeface="Arial Unicode MS" pitchFamily="34" charset="-128"/>
                  <a:cs typeface="Arial Unicode MS" pitchFamily="34" charset="-128"/>
                </a:rPr>
                <a:t> (43rd king) in (1448-1400 BC) who had become </a:t>
              </a:r>
              <a:r>
                <a:rPr lang="en-US" sz="1200" i="1" dirty="0" err="1" smtClean="0">
                  <a:latin typeface="Arial Unicode MS" pitchFamily="34" charset="-128"/>
                  <a:ea typeface="Arial Unicode MS" pitchFamily="34" charset="-128"/>
                  <a:cs typeface="Arial Unicode MS" pitchFamily="34" charset="-128"/>
                </a:rPr>
                <a:t>Bauddha</a:t>
              </a:r>
              <a:r>
                <a:rPr lang="en-US" sz="1200" dirty="0" smtClean="0">
                  <a:latin typeface="Arial Unicode MS" pitchFamily="34" charset="-128"/>
                  <a:ea typeface="Arial Unicode MS" pitchFamily="34" charset="-128"/>
                  <a:cs typeface="Arial Unicode MS" pitchFamily="34" charset="-128"/>
                </a:rPr>
                <a:t> due to </a:t>
              </a:r>
            </a:p>
            <a:p>
              <a:r>
                <a:rPr lang="en-US" sz="1200" dirty="0" smtClean="0">
                  <a:latin typeface="Arial Unicode MS" pitchFamily="34" charset="-128"/>
                  <a:ea typeface="Arial Unicode MS" pitchFamily="34" charset="-128"/>
                  <a:cs typeface="Arial Unicode MS" pitchFamily="34" charset="-128"/>
                </a:rPr>
                <a:t>which </a:t>
              </a:r>
              <a:r>
                <a:rPr lang="en-US" sz="1200" i="1" dirty="0" err="1" smtClean="0">
                  <a:latin typeface="Arial Unicode MS" pitchFamily="34" charset="-128"/>
                  <a:ea typeface="Arial Unicode MS" pitchFamily="34" charset="-128"/>
                  <a:cs typeface="Arial Unicode MS" pitchFamily="34" charset="-128"/>
                </a:rPr>
                <a:t>Bauddhas</a:t>
              </a:r>
              <a:r>
                <a:rPr lang="en-US" sz="1200" dirty="0" smtClean="0">
                  <a:latin typeface="Arial Unicode MS" pitchFamily="34" charset="-128"/>
                  <a:ea typeface="Arial Unicode MS" pitchFamily="34" charset="-128"/>
                  <a:cs typeface="Arial Unicode MS" pitchFamily="34" charset="-128"/>
                </a:rPr>
                <a:t> from central Asia destroyed the kingdom. Many of the inscriptions in name of </a:t>
              </a:r>
              <a:r>
                <a:rPr lang="en-US" sz="1200" i="1" dirty="0" err="1" smtClean="0">
                  <a:latin typeface="Arial Unicode MS" pitchFamily="34" charset="-128"/>
                  <a:ea typeface="Arial Unicode MS" pitchFamily="34" charset="-128"/>
                  <a:cs typeface="Arial Unicode MS" pitchFamily="34" charset="-128"/>
                </a:rPr>
                <a:t>Aśoka</a:t>
              </a:r>
              <a:r>
                <a:rPr lang="en-US" sz="1200" dirty="0" smtClean="0">
                  <a:latin typeface="Arial Unicode MS" pitchFamily="34" charset="-128"/>
                  <a:ea typeface="Arial Unicode MS" pitchFamily="34" charset="-128"/>
                  <a:cs typeface="Arial Unicode MS" pitchFamily="34" charset="-128"/>
                </a:rPr>
                <a:t> are by him </a:t>
              </a:r>
            </a:p>
            <a:p>
              <a:r>
                <a:rPr lang="en-US" sz="1200" dirty="0"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Rājatarangiņī</a:t>
              </a:r>
              <a:r>
                <a:rPr lang="en-US" sz="1200" i="1" dirty="0" smtClean="0">
                  <a:latin typeface="Arial Unicode MS" pitchFamily="34" charset="-128"/>
                  <a:ea typeface="Arial Unicode MS" pitchFamily="34" charset="-128"/>
                  <a:cs typeface="Arial Unicode MS" pitchFamily="34" charset="-128"/>
                </a:rPr>
                <a:t> , </a:t>
              </a:r>
              <a:r>
                <a:rPr lang="en-US" sz="1200" dirty="0" smtClean="0">
                  <a:latin typeface="Arial Unicode MS" pitchFamily="34" charset="-128"/>
                  <a:ea typeface="Arial Unicode MS" pitchFamily="34" charset="-128"/>
                  <a:cs typeface="Arial Unicode MS" pitchFamily="34" charset="-128"/>
                </a:rPr>
                <a:t>1/101-102). No </a:t>
              </a:r>
              <a:r>
                <a:rPr lang="en-US" sz="1200" dirty="0" err="1" smtClean="0">
                  <a:latin typeface="Arial Unicode MS" pitchFamily="34" charset="-128"/>
                  <a:ea typeface="Arial Unicode MS" pitchFamily="34" charset="-128"/>
                  <a:cs typeface="Arial Unicode MS" pitchFamily="34" charset="-128"/>
                </a:rPr>
                <a:t>inscriptionincluding</a:t>
              </a:r>
              <a:r>
                <a:rPr lang="en-US" sz="1200" dirty="0" smtClean="0">
                  <a:latin typeface="Arial Unicode MS" pitchFamily="34" charset="-128"/>
                  <a:ea typeface="Arial Unicode MS" pitchFamily="34" charset="-128"/>
                  <a:cs typeface="Arial Unicode MS" pitchFamily="34" charset="-128"/>
                </a:rPr>
                <a:t> one at </a:t>
              </a:r>
              <a:r>
                <a:rPr lang="en-US" sz="1200" i="1" dirty="0" err="1" smtClean="0">
                  <a:latin typeface="Arial Unicode MS" pitchFamily="34" charset="-128"/>
                  <a:ea typeface="Arial Unicode MS" pitchFamily="34" charset="-128"/>
                  <a:cs typeface="Arial Unicode MS" pitchFamily="34" charset="-128"/>
                </a:rPr>
                <a:t>Hathi-gumpha</a:t>
              </a:r>
              <a:r>
                <a:rPr lang="en-US" sz="1200" dirty="0" smtClean="0">
                  <a:latin typeface="Arial Unicode MS" pitchFamily="34" charset="-128"/>
                  <a:ea typeface="Arial Unicode MS" pitchFamily="34" charset="-128"/>
                  <a:cs typeface="Arial Unicode MS" pitchFamily="34" charset="-128"/>
                </a:rPr>
                <a:t> mentions that had become Buddhist. </a:t>
              </a:r>
            </a:p>
            <a:p>
              <a:r>
                <a:rPr lang="en-US" sz="1200" dirty="0" smtClean="0">
                  <a:latin typeface="Arial Unicode MS" pitchFamily="34" charset="-128"/>
                  <a:ea typeface="Arial Unicode MS" pitchFamily="34" charset="-128"/>
                  <a:cs typeface="Arial Unicode MS" pitchFamily="34" charset="-128"/>
                </a:rPr>
                <a:t>Only mention is in </a:t>
              </a:r>
              <a:r>
                <a:rPr lang="en-US" sz="1200" i="1" dirty="0" err="1" smtClean="0">
                  <a:latin typeface="Arial Unicode MS" pitchFamily="34" charset="-128"/>
                  <a:ea typeface="Arial Unicode MS" pitchFamily="34" charset="-128"/>
                  <a:cs typeface="Arial Unicode MS" pitchFamily="34" charset="-128"/>
                </a:rPr>
                <a:t>Bauddha</a:t>
              </a:r>
              <a:r>
                <a:rPr lang="en-US" sz="1200" dirty="0" smtClean="0">
                  <a:latin typeface="Arial Unicode MS" pitchFamily="34" charset="-128"/>
                  <a:ea typeface="Arial Unicode MS" pitchFamily="34" charset="-128"/>
                  <a:cs typeface="Arial Unicode MS" pitchFamily="34" charset="-128"/>
                </a:rPr>
                <a:t> text </a:t>
              </a:r>
              <a:r>
                <a:rPr lang="en-US" sz="1200" i="1" dirty="0" err="1" smtClean="0">
                  <a:latin typeface="Arial Unicode MS" pitchFamily="34" charset="-128"/>
                  <a:ea typeface="Arial Unicode MS" pitchFamily="34" charset="-128"/>
                  <a:cs typeface="Arial Unicode MS" pitchFamily="34" charset="-128"/>
                </a:rPr>
                <a:t>Divyāvadāna</a:t>
              </a:r>
              <a:r>
                <a:rPr lang="en-US" sz="1200" dirty="0" smtClean="0">
                  <a:latin typeface="Arial Unicode MS" pitchFamily="34" charset="-128"/>
                  <a:ea typeface="Arial Unicode MS" pitchFamily="34" charset="-128"/>
                  <a:cs typeface="Arial Unicode MS" pitchFamily="34" charset="-128"/>
                </a:rPr>
                <a:t> (chapter </a:t>
              </a:r>
              <a:r>
                <a:rPr lang="en-US" sz="1200" i="1" dirty="0" err="1" smtClean="0">
                  <a:latin typeface="Arial Unicode MS" pitchFamily="34" charset="-128"/>
                  <a:ea typeface="Arial Unicode MS" pitchFamily="34" charset="-128"/>
                  <a:cs typeface="Arial Unicode MS" pitchFamily="34" charset="-128"/>
                </a:rPr>
                <a:t>Aśokāvadāna</a:t>
              </a:r>
              <a:r>
                <a:rPr lang="en-US" sz="1200" dirty="0" smtClean="0">
                  <a:latin typeface="Arial Unicode MS" pitchFamily="34" charset="-128"/>
                  <a:ea typeface="Arial Unicode MS" pitchFamily="34" charset="-128"/>
                  <a:cs typeface="Arial Unicode MS" pitchFamily="34" charset="-128"/>
                </a:rPr>
                <a:t>) that </a:t>
              </a:r>
              <a:r>
                <a:rPr lang="en-US" sz="1200" i="1" dirty="0" err="1" smtClean="0">
                  <a:latin typeface="Arial Unicode MS" pitchFamily="34" charset="-128"/>
                  <a:ea typeface="Arial Unicode MS" pitchFamily="34" charset="-128"/>
                  <a:cs typeface="Arial Unicode MS" pitchFamily="34" charset="-128"/>
                </a:rPr>
                <a:t>Aśoka</a:t>
              </a:r>
              <a:r>
                <a:rPr lang="en-US" sz="1200" dirty="0" smtClean="0">
                  <a:latin typeface="Arial Unicode MS" pitchFamily="34" charset="-128"/>
                  <a:ea typeface="Arial Unicode MS" pitchFamily="34" charset="-128"/>
                  <a:cs typeface="Arial Unicode MS" pitchFamily="34" charset="-128"/>
                </a:rPr>
                <a:t> was a good </a:t>
              </a:r>
              <a:r>
                <a:rPr lang="en-US" sz="1200" i="1" dirty="0" err="1" smtClean="0">
                  <a:latin typeface="Arial Unicode MS" pitchFamily="34" charset="-128"/>
                  <a:ea typeface="Arial Unicode MS" pitchFamily="34" charset="-128"/>
                  <a:cs typeface="Arial Unicode MS" pitchFamily="34" charset="-128"/>
                </a:rPr>
                <a:t>Bauddha</a:t>
              </a:r>
              <a:r>
                <a:rPr lang="en-US" sz="1200" dirty="0" smtClean="0">
                  <a:latin typeface="Arial Unicode MS" pitchFamily="34" charset="-128"/>
                  <a:ea typeface="Arial Unicode MS" pitchFamily="34" charset="-128"/>
                  <a:cs typeface="Arial Unicode MS" pitchFamily="34" charset="-128"/>
                </a:rPr>
                <a:t> because</a:t>
              </a:r>
            </a:p>
            <a:p>
              <a:r>
                <a:rPr lang="en-US" sz="1200" dirty="0" smtClean="0">
                  <a:latin typeface="Arial Unicode MS" pitchFamily="34" charset="-128"/>
                  <a:ea typeface="Arial Unicode MS" pitchFamily="34" charset="-128"/>
                  <a:cs typeface="Arial Unicode MS" pitchFamily="34" charset="-128"/>
                </a:rPr>
                <a:t>he had killed 12,000 </a:t>
              </a:r>
              <a:r>
                <a:rPr lang="en-US" sz="1200" i="1" dirty="0" err="1" smtClean="0">
                  <a:latin typeface="Arial Unicode MS" pitchFamily="34" charset="-128"/>
                  <a:ea typeface="Arial Unicode MS" pitchFamily="34" charset="-128"/>
                  <a:cs typeface="Arial Unicode MS" pitchFamily="34" charset="-128"/>
                </a:rPr>
                <a:t>Jaina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monks on victory over </a:t>
              </a:r>
              <a:r>
                <a:rPr lang="en-US" sz="1200" i="1" dirty="0" err="1" smtClean="0">
                  <a:latin typeface="Arial Unicode MS" pitchFamily="34" charset="-128"/>
                  <a:ea typeface="Arial Unicode MS" pitchFamily="34" charset="-128"/>
                  <a:cs typeface="Arial Unicode MS" pitchFamily="34" charset="-128"/>
                </a:rPr>
                <a:t>Kalinga</a:t>
              </a:r>
              <a:r>
                <a:rPr lang="en-US" sz="1200" dirty="0" smtClean="0">
                  <a:latin typeface="Arial Unicode MS" pitchFamily="34" charset="-128"/>
                  <a:ea typeface="Arial Unicode MS" pitchFamily="34" charset="-128"/>
                  <a:cs typeface="Arial Unicode MS" pitchFamily="34" charset="-128"/>
                </a:rPr>
                <a:t>. This is too high a figure for a normal war. There is no </a:t>
              </a:r>
            </a:p>
            <a:p>
              <a:r>
                <a:rPr lang="en-US" sz="1200" dirty="0" smtClean="0">
                  <a:latin typeface="Arial Unicode MS" pitchFamily="34" charset="-128"/>
                  <a:ea typeface="Arial Unicode MS" pitchFamily="34" charset="-128"/>
                  <a:cs typeface="Arial Unicode MS" pitchFamily="34" charset="-128"/>
                </a:rPr>
                <a:t>basis of figure of 1,50,000 killed, 350,000 injured and 550, 000 arrested. This exceeds the population of the </a:t>
              </a:r>
            </a:p>
            <a:p>
              <a:r>
                <a:rPr lang="en-US" sz="1200" dirty="0" smtClean="0">
                  <a:latin typeface="Arial Unicode MS" pitchFamily="34" charset="-128"/>
                  <a:ea typeface="Arial Unicode MS" pitchFamily="34" charset="-128"/>
                  <a:cs typeface="Arial Unicode MS" pitchFamily="34" charset="-128"/>
                </a:rPr>
                <a:t>then </a:t>
              </a:r>
              <a:r>
                <a:rPr lang="en-US" sz="1200" i="1" dirty="0" err="1" smtClean="0">
                  <a:latin typeface="Arial Unicode MS" pitchFamily="34" charset="-128"/>
                  <a:ea typeface="Arial Unicode MS" pitchFamily="34" charset="-128"/>
                  <a:cs typeface="Arial Unicode MS" pitchFamily="34" charset="-128"/>
                </a:rPr>
                <a:t>Kalinga</a:t>
              </a:r>
              <a:r>
                <a:rPr lang="en-US" sz="1200" dirty="0" smtClean="0">
                  <a:latin typeface="Arial Unicode MS" pitchFamily="34" charset="-128"/>
                  <a:ea typeface="Arial Unicode MS" pitchFamily="34" charset="-128"/>
                  <a:cs typeface="Arial Unicode MS" pitchFamily="34" charset="-128"/>
                </a:rPr>
                <a:t>  and more than current strength of Indian army. Alexander Army was only 120,000 with 20,000 </a:t>
              </a:r>
            </a:p>
            <a:p>
              <a:r>
                <a:rPr lang="en-US" sz="1200" dirty="0" smtClean="0">
                  <a:latin typeface="Arial Unicode MS" pitchFamily="34" charset="-128"/>
                  <a:ea typeface="Arial Unicode MS" pitchFamily="34" charset="-128"/>
                  <a:cs typeface="Arial Unicode MS" pitchFamily="34" charset="-128"/>
                </a:rPr>
                <a:t>horses, which was afraid of </a:t>
              </a:r>
              <a:r>
                <a:rPr lang="en-US" sz="1200" i="1" dirty="0" smtClean="0">
                  <a:latin typeface="Arial Unicode MS" pitchFamily="34" charset="-128"/>
                  <a:ea typeface="Arial Unicode MS" pitchFamily="34" charset="-128"/>
                  <a:cs typeface="Arial Unicode MS" pitchFamily="34" charset="-128"/>
                </a:rPr>
                <a:t>Magadha</a:t>
              </a:r>
              <a:r>
                <a:rPr lang="en-US" sz="1200" dirty="0" smtClean="0">
                  <a:latin typeface="Arial Unicode MS" pitchFamily="34" charset="-128"/>
                  <a:ea typeface="Arial Unicode MS" pitchFamily="34" charset="-128"/>
                  <a:cs typeface="Arial Unicode MS" pitchFamily="34" charset="-128"/>
                </a:rPr>
                <a:t> army of 600,000. Only possibility maybe that </a:t>
              </a:r>
              <a:r>
                <a:rPr lang="en-US" sz="1200" i="1" dirty="0" err="1" smtClean="0">
                  <a:latin typeface="Arial Unicode MS" pitchFamily="34" charset="-128"/>
                  <a:ea typeface="Arial Unicode MS" pitchFamily="34" charset="-128"/>
                  <a:cs typeface="Arial Unicode MS" pitchFamily="34" charset="-128"/>
                </a:rPr>
                <a:t>Jainas</a:t>
              </a:r>
              <a:r>
                <a:rPr lang="en-US" sz="1200" dirty="0" smtClean="0">
                  <a:latin typeface="Arial Unicode MS" pitchFamily="34" charset="-128"/>
                  <a:ea typeface="Arial Unicode MS" pitchFamily="34" charset="-128"/>
                  <a:cs typeface="Arial Unicode MS" pitchFamily="34" charset="-128"/>
                </a:rPr>
                <a:t> might be powerful in </a:t>
              </a:r>
            </a:p>
            <a:p>
              <a:r>
                <a:rPr lang="en-US" sz="1200" dirty="0" err="1" smtClean="0">
                  <a:latin typeface="Arial Unicode MS" pitchFamily="34" charset="-128"/>
                  <a:ea typeface="Arial Unicode MS" pitchFamily="34" charset="-128"/>
                  <a:cs typeface="Arial Unicode MS" pitchFamily="34" charset="-128"/>
                </a:rPr>
                <a:t>Kalinga</a:t>
              </a:r>
              <a:r>
                <a:rPr lang="en-US" sz="1200" dirty="0" smtClean="0">
                  <a:latin typeface="Arial Unicode MS" pitchFamily="34" charset="-128"/>
                  <a:ea typeface="Arial Unicode MS" pitchFamily="34" charset="-128"/>
                  <a:cs typeface="Arial Unicode MS" pitchFamily="34" charset="-128"/>
                </a:rPr>
                <a:t> administration which was lost after war. Another fallacy is spread that </a:t>
              </a:r>
              <a:r>
                <a:rPr lang="en-US" sz="1200" i="1" dirty="0" smtClean="0">
                  <a:latin typeface="Arial Unicode MS" pitchFamily="34" charset="-128"/>
                  <a:ea typeface="Arial Unicode MS" pitchFamily="34" charset="-128"/>
                  <a:cs typeface="Arial Unicode MS" pitchFamily="34" charset="-128"/>
                </a:rPr>
                <a:t>Magadha </a:t>
              </a:r>
              <a:r>
                <a:rPr lang="en-US" sz="1200" dirty="0" smtClean="0">
                  <a:latin typeface="Arial Unicode MS" pitchFamily="34" charset="-128"/>
                  <a:ea typeface="Arial Unicode MS" pitchFamily="34" charset="-128"/>
                  <a:cs typeface="Arial Unicode MS" pitchFamily="34" charset="-128"/>
                </a:rPr>
                <a:t> empire was destroyed </a:t>
              </a:r>
            </a:p>
            <a:p>
              <a:r>
                <a:rPr lang="en-US" sz="1200" dirty="0" smtClean="0">
                  <a:latin typeface="Arial Unicode MS" pitchFamily="34" charset="-128"/>
                  <a:ea typeface="Arial Unicode MS" pitchFamily="34" charset="-128"/>
                  <a:cs typeface="Arial Unicode MS" pitchFamily="34" charset="-128"/>
                </a:rPr>
                <a:t>due to adoption of non-violence by </a:t>
              </a:r>
              <a:r>
                <a:rPr lang="en-US" sz="1200" i="1" dirty="0" err="1" smtClean="0">
                  <a:latin typeface="Arial Unicode MS" pitchFamily="34" charset="-128"/>
                  <a:ea typeface="Arial Unicode MS" pitchFamily="34" charset="-128"/>
                  <a:cs typeface="Arial Unicode MS" pitchFamily="34" charset="-128"/>
                </a:rPr>
                <a:t>Aśoka</a:t>
              </a:r>
              <a:r>
                <a:rPr lang="en-US" sz="1200" i="1" dirty="0" smtClean="0">
                  <a:latin typeface="Arial Unicode MS" pitchFamily="34" charset="-128"/>
                  <a:ea typeface="Arial Unicode MS" pitchFamily="34" charset="-128"/>
                  <a:cs typeface="Arial Unicode MS" pitchFamily="34" charset="-128"/>
                </a:rPr>
                <a:t>.</a:t>
              </a:r>
              <a:r>
                <a:rPr lang="en-US" sz="1200" dirty="0" smtClean="0">
                  <a:latin typeface="Arial Unicode MS" pitchFamily="34" charset="-128"/>
                  <a:ea typeface="Arial Unicode MS" pitchFamily="34" charset="-128"/>
                  <a:cs typeface="Arial Unicode MS" pitchFamily="34" charset="-128"/>
                </a:rPr>
                <a:t> Actually, non-violence is feature of </a:t>
              </a:r>
              <a:r>
                <a:rPr lang="en-US" sz="1200" i="1" dirty="0" smtClean="0">
                  <a:latin typeface="Arial Unicode MS" pitchFamily="34" charset="-128"/>
                  <a:ea typeface="Arial Unicode MS" pitchFamily="34" charset="-128"/>
                  <a:cs typeface="Arial Unicode MS" pitchFamily="34" charset="-128"/>
                </a:rPr>
                <a:t>Yoga-</a:t>
              </a:r>
              <a:r>
                <a:rPr lang="en-US" sz="1200" i="1" dirty="0" err="1" smtClean="0">
                  <a:latin typeface="Arial Unicode MS" pitchFamily="34" charset="-128"/>
                  <a:ea typeface="Arial Unicode MS" pitchFamily="34" charset="-128"/>
                  <a:cs typeface="Arial Unicode MS" pitchFamily="34" charset="-128"/>
                </a:rPr>
                <a:t>sūtra</a:t>
              </a:r>
              <a:r>
                <a:rPr lang="en-US" sz="1200" dirty="0" smtClean="0">
                  <a:latin typeface="Arial Unicode MS" pitchFamily="34" charset="-128"/>
                  <a:ea typeface="Arial Unicode MS" pitchFamily="34" charset="-128"/>
                  <a:cs typeface="Arial Unicode MS" pitchFamily="34" charset="-128"/>
                </a:rPr>
                <a:t> and more stressed in </a:t>
              </a:r>
            </a:p>
            <a:p>
              <a:r>
                <a:rPr lang="en-US" sz="1200" dirty="0" smtClean="0">
                  <a:latin typeface="Arial Unicode MS" pitchFamily="34" charset="-128"/>
                  <a:ea typeface="Arial Unicode MS" pitchFamily="34" charset="-128"/>
                  <a:cs typeface="Arial Unicode MS" pitchFamily="34" charset="-128"/>
                </a:rPr>
                <a:t>Jainism. Rather, </a:t>
              </a:r>
              <a:r>
                <a:rPr lang="en-US" sz="1200" i="1" dirty="0" err="1" smtClean="0">
                  <a:latin typeface="Arial Unicode MS" pitchFamily="34" charset="-128"/>
                  <a:ea typeface="Arial Unicode MS" pitchFamily="34" charset="-128"/>
                  <a:cs typeface="Arial Unicode MS" pitchFamily="34" charset="-128"/>
                </a:rPr>
                <a:t>Bauddha</a:t>
              </a:r>
              <a:r>
                <a:rPr lang="en-US" sz="1200" dirty="0" smtClean="0">
                  <a:latin typeface="Arial Unicode MS" pitchFamily="34" charset="-128"/>
                  <a:ea typeface="Arial Unicode MS" pitchFamily="34" charset="-128"/>
                  <a:cs typeface="Arial Unicode MS" pitchFamily="34" charset="-128"/>
                </a:rPr>
                <a:t> themselves including </a:t>
              </a:r>
              <a:r>
                <a:rPr lang="en-US" sz="1200" i="1" dirty="0" err="1" smtClean="0">
                  <a:latin typeface="Arial Unicode MS" pitchFamily="34" charset="-128"/>
                  <a:ea typeface="Arial Unicode MS" pitchFamily="34" charset="-128"/>
                  <a:cs typeface="Arial Unicode MS" pitchFamily="34" charset="-128"/>
                </a:rPr>
                <a:t>Siddhārtha</a:t>
              </a:r>
              <a:r>
                <a:rPr lang="en-US" sz="1200" i="1" dirty="0" smtClean="0">
                  <a:latin typeface="Arial Unicode MS" pitchFamily="34" charset="-128"/>
                  <a:ea typeface="Arial Unicode MS" pitchFamily="34" charset="-128"/>
                  <a:cs typeface="Arial Unicode MS" pitchFamily="34" charset="-128"/>
                </a:rPr>
                <a:t> Buddha</a:t>
              </a:r>
              <a:r>
                <a:rPr lang="en-US" sz="1200" dirty="0" smtClean="0">
                  <a:latin typeface="Arial Unicode MS" pitchFamily="34" charset="-128"/>
                  <a:ea typeface="Arial Unicode MS" pitchFamily="34" charset="-128"/>
                  <a:cs typeface="Arial Unicode MS" pitchFamily="34" charset="-128"/>
                </a:rPr>
                <a:t> himself were strongly opposed to vegetarian </a:t>
              </a:r>
            </a:p>
            <a:p>
              <a:r>
                <a:rPr lang="en-US" sz="1200" dirty="0" smtClean="0">
                  <a:latin typeface="Arial Unicode MS" pitchFamily="34" charset="-128"/>
                  <a:ea typeface="Arial Unicode MS" pitchFamily="34" charset="-128"/>
                  <a:cs typeface="Arial Unicode MS" pitchFamily="34" charset="-128"/>
                </a:rPr>
                <a:t>food even for </a:t>
              </a:r>
              <a:r>
                <a:rPr lang="en-US" sz="1200" i="1" dirty="0" err="1" smtClean="0">
                  <a:latin typeface="Arial Unicode MS" pitchFamily="34" charset="-128"/>
                  <a:ea typeface="Arial Unicode MS" pitchFamily="34" charset="-128"/>
                  <a:cs typeface="Arial Unicode MS" pitchFamily="34" charset="-128"/>
                </a:rPr>
                <a:t>Bhikśus</a:t>
              </a:r>
              <a:r>
                <a:rPr lang="en-US" sz="1200" dirty="0" smtClean="0">
                  <a:latin typeface="Arial Unicode MS" pitchFamily="34" charset="-128"/>
                  <a:ea typeface="Arial Unicode MS" pitchFamily="34" charset="-128"/>
                  <a:cs typeface="Arial Unicode MS" pitchFamily="34" charset="-128"/>
                </a:rPr>
                <a:t>. It is surprising as to how </a:t>
              </a:r>
              <a:r>
                <a:rPr lang="en-US" sz="1200" i="1" dirty="0" smtClean="0">
                  <a:latin typeface="Arial Unicode MS" pitchFamily="34" charset="-128"/>
                  <a:ea typeface="Arial Unicode MS" pitchFamily="34" charset="-128"/>
                  <a:cs typeface="Arial Unicode MS" pitchFamily="34" charset="-128"/>
                </a:rPr>
                <a:t>Buddha</a:t>
              </a:r>
              <a:r>
                <a:rPr lang="en-US" sz="1200" dirty="0" smtClean="0">
                  <a:latin typeface="Arial Unicode MS" pitchFamily="34" charset="-128"/>
                  <a:ea typeface="Arial Unicode MS" pitchFamily="34" charset="-128"/>
                  <a:cs typeface="Arial Unicode MS" pitchFamily="34" charset="-128"/>
                </a:rPr>
                <a:t> was moved by sacrifice of animals in </a:t>
              </a:r>
              <a:r>
                <a:rPr lang="en-US" sz="1200" i="1" dirty="0" err="1" smtClean="0">
                  <a:latin typeface="Arial Unicode MS" pitchFamily="34" charset="-128"/>
                  <a:ea typeface="Arial Unicode MS" pitchFamily="34" charset="-128"/>
                  <a:cs typeface="Arial Unicode MS" pitchFamily="34" charset="-128"/>
                </a:rPr>
                <a:t>yajña</a:t>
              </a:r>
              <a:r>
                <a:rPr lang="en-US" sz="1200" dirty="0" smtClean="0">
                  <a:latin typeface="Arial Unicode MS" pitchFamily="34" charset="-128"/>
                  <a:ea typeface="Arial Unicode MS" pitchFamily="34" charset="-128"/>
                  <a:cs typeface="Arial Unicode MS" pitchFamily="34" charset="-128"/>
                </a:rPr>
                <a:t>, which is for </a:t>
              </a:r>
            </a:p>
            <a:p>
              <a:r>
                <a:rPr lang="en-US" sz="1200" dirty="0" smtClean="0">
                  <a:latin typeface="Arial Unicode MS" pitchFamily="34" charset="-128"/>
                  <a:ea typeface="Arial Unicode MS" pitchFamily="34" charset="-128"/>
                  <a:cs typeface="Arial Unicode MS" pitchFamily="34" charset="-128"/>
                </a:rPr>
                <a:t>food, not for God. </a:t>
              </a:r>
              <a:r>
                <a:rPr lang="en-US" sz="1200" i="1" dirty="0" err="1" smtClean="0">
                  <a:latin typeface="Arial Unicode MS" pitchFamily="34" charset="-128"/>
                  <a:ea typeface="Arial Unicode MS" pitchFamily="34" charset="-128"/>
                  <a:cs typeface="Arial Unicode MS" pitchFamily="34" charset="-128"/>
                </a:rPr>
                <a:t>Maurya</a:t>
              </a:r>
              <a:r>
                <a:rPr lang="en-US" sz="1200" dirty="0" smtClean="0">
                  <a:latin typeface="Arial Unicode MS" pitchFamily="34" charset="-128"/>
                  <a:ea typeface="Arial Unicode MS" pitchFamily="34" charset="-128"/>
                  <a:cs typeface="Arial Unicode MS" pitchFamily="34" charset="-128"/>
                </a:rPr>
                <a:t> kings were never against </a:t>
              </a:r>
              <a:r>
                <a:rPr lang="en-US" sz="1200" i="1" dirty="0" err="1" smtClean="0">
                  <a:latin typeface="Arial Unicode MS" pitchFamily="34" charset="-128"/>
                  <a:ea typeface="Arial Unicode MS" pitchFamily="34" charset="-128"/>
                  <a:cs typeface="Arial Unicode MS" pitchFamily="34" charset="-128"/>
                </a:rPr>
                <a:t>Brāhmaņs</a:t>
              </a:r>
              <a:r>
                <a:rPr lang="en-US" sz="1200" dirty="0" smtClean="0">
                  <a:latin typeface="Arial Unicode MS" pitchFamily="34" charset="-128"/>
                  <a:ea typeface="Arial Unicode MS" pitchFamily="34" charset="-128"/>
                  <a:cs typeface="Arial Unicode MS" pitchFamily="34" charset="-128"/>
                </a:rPr>
                <a:t>, minister of Last king </a:t>
              </a:r>
              <a:r>
                <a:rPr lang="en-US" sz="1200" i="1" dirty="0" err="1" smtClean="0">
                  <a:latin typeface="Arial Unicode MS" pitchFamily="34" charset="-128"/>
                  <a:ea typeface="Arial Unicode MS" pitchFamily="34" charset="-128"/>
                  <a:cs typeface="Arial Unicode MS" pitchFamily="34" charset="-128"/>
                </a:rPr>
                <a:t>Puśyamitra</a:t>
              </a:r>
              <a:r>
                <a:rPr lang="en-US" sz="1200" dirty="0" smtClean="0">
                  <a:latin typeface="Arial Unicode MS" pitchFamily="34" charset="-128"/>
                  <a:ea typeface="Arial Unicode MS" pitchFamily="34" charset="-128"/>
                  <a:cs typeface="Arial Unicode MS" pitchFamily="34" charset="-128"/>
                </a:rPr>
                <a:t> was himself a </a:t>
              </a:r>
            </a:p>
            <a:p>
              <a:r>
                <a:rPr lang="en-US" sz="1200" i="1" dirty="0" err="1" smtClean="0">
                  <a:latin typeface="Arial Unicode MS" pitchFamily="34" charset="-128"/>
                  <a:ea typeface="Arial Unicode MS" pitchFamily="34" charset="-128"/>
                  <a:cs typeface="Arial Unicode MS" pitchFamily="34" charset="-128"/>
                </a:rPr>
                <a:t>Brāhmaņa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who killed king and became king himself.</a:t>
              </a:r>
              <a:endParaRPr lang="en-IN" sz="1200" dirty="0" smtClean="0">
                <a:latin typeface="Arial Unicode MS" pitchFamily="34" charset="-128"/>
                <a:ea typeface="Arial Unicode MS" pitchFamily="34" charset="-128"/>
                <a:cs typeface="Arial Unicode MS" pitchFamily="34" charset="-128"/>
              </a:endParaRPr>
            </a:p>
            <a:p>
              <a:r>
                <a:rPr lang="en-US" sz="1200" b="1" i="1" dirty="0" smtClean="0">
                  <a:latin typeface="Arial Unicode MS" pitchFamily="34" charset="-128"/>
                  <a:ea typeface="Arial Unicode MS" pitchFamily="34" charset="-128"/>
                  <a:cs typeface="Arial Unicode MS" pitchFamily="34" charset="-128"/>
                </a:rPr>
                <a:t>Śunga-Vamśa</a:t>
              </a:r>
              <a:r>
                <a:rPr lang="en-US" sz="1200" dirty="0" smtClean="0">
                  <a:latin typeface="Arial Unicode MS" pitchFamily="34" charset="-128"/>
                  <a:ea typeface="Arial Unicode MS" pitchFamily="34" charset="-128"/>
                  <a:cs typeface="Arial Unicode MS" pitchFamily="34" charset="-128"/>
                </a:rPr>
                <a:t>-10 </a:t>
              </a:r>
              <a:r>
                <a:rPr lang="en-US" sz="1200" i="1" dirty="0" err="1" smtClean="0">
                  <a:latin typeface="Arial Unicode MS" pitchFamily="34" charset="-128"/>
                  <a:ea typeface="Arial Unicode MS" pitchFamily="34" charset="-128"/>
                  <a:cs typeface="Arial Unicode MS" pitchFamily="34" charset="-128"/>
                </a:rPr>
                <a:t>Śunga</a:t>
              </a:r>
              <a:r>
                <a:rPr lang="en-US" sz="1200" dirty="0" smtClean="0">
                  <a:latin typeface="Arial Unicode MS" pitchFamily="34" charset="-128"/>
                  <a:ea typeface="Arial Unicode MS" pitchFamily="34" charset="-128"/>
                  <a:cs typeface="Arial Unicode MS" pitchFamily="34" charset="-128"/>
                </a:rPr>
                <a:t> kings ruled for 300 years (</a:t>
              </a:r>
              <a:r>
                <a:rPr lang="en-US" sz="1200" i="1" dirty="0" err="1" smtClean="0">
                  <a:latin typeface="Arial Unicode MS" pitchFamily="34" charset="-128"/>
                  <a:ea typeface="Arial Unicode MS" pitchFamily="34" charset="-128"/>
                  <a:cs typeface="Arial Unicode MS" pitchFamily="34" charset="-128"/>
                </a:rPr>
                <a:t>Kaliyuga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Rāja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Vŗttānta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Matsya</a:t>
              </a:r>
              <a:r>
                <a:rPr lang="en-US" sz="1200" i="1" dirty="0" smtClean="0">
                  <a:latin typeface="Arial Unicode MS" pitchFamily="34" charset="-128"/>
                  <a:ea typeface="Arial Unicode MS" pitchFamily="34" charset="-128"/>
                  <a:cs typeface="Arial Unicode MS" pitchFamily="34" charset="-128"/>
                </a:rPr>
                <a:t>,</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Vāyu</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dirty="0" smtClean="0">
                  <a:latin typeface="Arial Unicode MS" pitchFamily="34" charset="-128"/>
                  <a:ea typeface="Arial Unicode MS" pitchFamily="34" charset="-128"/>
                  <a:cs typeface="Arial Unicode MS" pitchFamily="34" charset="-128"/>
                </a:rPr>
                <a:t>).</a:t>
              </a:r>
              <a:endParaRPr lang="en-IN" sz="1200" dirty="0" smtClean="0">
                <a:latin typeface="Arial Unicode MS" pitchFamily="34" charset="-128"/>
                <a:ea typeface="Arial Unicode MS" pitchFamily="34" charset="-128"/>
                <a:cs typeface="Arial Unicode MS" pitchFamily="34" charset="-128"/>
              </a:endParaRPr>
            </a:p>
            <a:p>
              <a:pPr marL="228600" indent="-228600">
                <a:buAutoNum type="arabicParenBoth"/>
              </a:pPr>
              <a:r>
                <a:rPr lang="en-US" sz="1200" i="1" dirty="0" err="1" smtClean="0">
                  <a:latin typeface="Arial Unicode MS" pitchFamily="34" charset="-128"/>
                  <a:ea typeface="Arial Unicode MS" pitchFamily="34" charset="-128"/>
                  <a:cs typeface="Arial Unicode MS" pitchFamily="34" charset="-128"/>
                </a:rPr>
                <a:t>Puśyamitra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(1218-1158 BC), (2) </a:t>
              </a:r>
              <a:r>
                <a:rPr lang="en-US" sz="1200" i="1" dirty="0" err="1" smtClean="0">
                  <a:latin typeface="Arial Unicode MS" pitchFamily="34" charset="-128"/>
                  <a:ea typeface="Arial Unicode MS" pitchFamily="34" charset="-128"/>
                  <a:cs typeface="Arial Unicode MS" pitchFamily="34" charset="-128"/>
                </a:rPr>
                <a:t>Agnimitra</a:t>
              </a:r>
              <a:r>
                <a:rPr lang="en-US" sz="1200" dirty="0" smtClean="0">
                  <a:latin typeface="Arial Unicode MS" pitchFamily="34" charset="-128"/>
                  <a:ea typeface="Arial Unicode MS" pitchFamily="34" charset="-128"/>
                  <a:cs typeface="Arial Unicode MS" pitchFamily="34" charset="-128"/>
                </a:rPr>
                <a:t> (1158-1108 BC), (3</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Vasumitra</a:t>
              </a:r>
              <a:r>
                <a:rPr lang="en-US" sz="1200" dirty="0" smtClean="0">
                  <a:latin typeface="Arial Unicode MS" pitchFamily="34" charset="-128"/>
                  <a:ea typeface="Arial Unicode MS" pitchFamily="34" charset="-128"/>
                  <a:cs typeface="Arial Unicode MS" pitchFamily="34" charset="-128"/>
                </a:rPr>
                <a:t> (1108-1072 BC), (4) </a:t>
              </a:r>
              <a:r>
                <a:rPr lang="en-US" sz="1200" i="1" dirty="0" err="1" smtClean="0">
                  <a:latin typeface="Arial Unicode MS" pitchFamily="34" charset="-128"/>
                  <a:ea typeface="Arial Unicode MS" pitchFamily="34" charset="-128"/>
                  <a:cs typeface="Arial Unicode MS" pitchFamily="34" charset="-128"/>
                </a:rPr>
                <a:t>Sujyeşţha</a:t>
              </a:r>
              <a:r>
                <a:rPr lang="en-US" sz="1200" dirty="0" smtClean="0">
                  <a:latin typeface="Arial Unicode MS" pitchFamily="34" charset="-128"/>
                  <a:ea typeface="Arial Unicode MS" pitchFamily="34" charset="-128"/>
                  <a:cs typeface="Arial Unicode MS" pitchFamily="34" charset="-128"/>
                </a:rPr>
                <a:t> </a:t>
              </a:r>
            </a:p>
            <a:p>
              <a:pPr marL="228600" indent="-228600">
                <a:buAutoNum type="arabicParenBoth"/>
              </a:pPr>
              <a:r>
                <a:rPr lang="en-US" sz="1200" dirty="0" smtClean="0">
                  <a:latin typeface="Arial Unicode MS" pitchFamily="34" charset="-128"/>
                  <a:ea typeface="Arial Unicode MS" pitchFamily="34" charset="-128"/>
                  <a:cs typeface="Arial Unicode MS" pitchFamily="34" charset="-128"/>
                </a:rPr>
                <a:t>(1072-1055 BC), (5</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Bhadraka</a:t>
              </a:r>
              <a:r>
                <a:rPr lang="en-US" sz="1200" dirty="0" smtClean="0">
                  <a:latin typeface="Arial Unicode MS" pitchFamily="34" charset="-128"/>
                  <a:ea typeface="Arial Unicode MS" pitchFamily="34" charset="-128"/>
                  <a:cs typeface="Arial Unicode MS" pitchFamily="34" charset="-128"/>
                </a:rPr>
                <a:t> (1055-1025 BC), (6)</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Pulindaka</a:t>
              </a:r>
              <a:r>
                <a:rPr lang="en-US" sz="1200" dirty="0" smtClean="0">
                  <a:latin typeface="Arial Unicode MS" pitchFamily="34" charset="-128"/>
                  <a:ea typeface="Arial Unicode MS" pitchFamily="34" charset="-128"/>
                  <a:cs typeface="Arial Unicode MS" pitchFamily="34" charset="-128"/>
                </a:rPr>
                <a:t> (1025-992 BC), (7) </a:t>
              </a:r>
              <a:r>
                <a:rPr lang="en-US" sz="1200" i="1" dirty="0" err="1" smtClean="0">
                  <a:latin typeface="Arial Unicode MS" pitchFamily="34" charset="-128"/>
                  <a:ea typeface="Arial Unicode MS" pitchFamily="34" charset="-128"/>
                  <a:cs typeface="Arial Unicode MS" pitchFamily="34" charset="-128"/>
                </a:rPr>
                <a:t>Ghoşavasu</a:t>
              </a:r>
              <a:r>
                <a:rPr lang="en-US" sz="1200" dirty="0" smtClean="0">
                  <a:latin typeface="Arial Unicode MS" pitchFamily="34" charset="-128"/>
                  <a:ea typeface="Arial Unicode MS" pitchFamily="34" charset="-128"/>
                  <a:cs typeface="Arial Unicode MS" pitchFamily="34" charset="-128"/>
                </a:rPr>
                <a:t> (992-989 BC), </a:t>
              </a:r>
            </a:p>
            <a:p>
              <a:pPr marL="228600" indent="-228600">
                <a:buAutoNum type="arabicParenBoth"/>
              </a:pPr>
              <a:r>
                <a:rPr lang="en-US" sz="1200" dirty="0" smtClean="0">
                  <a:latin typeface="Arial Unicode MS" pitchFamily="34" charset="-128"/>
                  <a:ea typeface="Arial Unicode MS" pitchFamily="34" charset="-128"/>
                  <a:cs typeface="Arial Unicode MS" pitchFamily="34" charset="-128"/>
                </a:rPr>
                <a:t>(8) </a:t>
              </a:r>
              <a:r>
                <a:rPr lang="en-US" sz="1200" i="1" dirty="0" err="1" smtClean="0">
                  <a:latin typeface="Arial Unicode MS" pitchFamily="34" charset="-128"/>
                  <a:ea typeface="Arial Unicode MS" pitchFamily="34" charset="-128"/>
                  <a:cs typeface="Arial Unicode MS" pitchFamily="34" charset="-128"/>
                </a:rPr>
                <a:t>Vajramitra</a:t>
              </a:r>
              <a:r>
                <a:rPr lang="en-US" sz="1200" dirty="0" smtClean="0">
                  <a:latin typeface="Arial Unicode MS" pitchFamily="34" charset="-128"/>
                  <a:ea typeface="Arial Unicode MS" pitchFamily="34" charset="-128"/>
                  <a:cs typeface="Arial Unicode MS" pitchFamily="34" charset="-128"/>
                </a:rPr>
                <a:t> (989-960 BC), (9) </a:t>
              </a:r>
              <a:r>
                <a:rPr lang="en-US" sz="1200" i="1" dirty="0" err="1" smtClean="0">
                  <a:latin typeface="Arial Unicode MS" pitchFamily="34" charset="-128"/>
                  <a:ea typeface="Arial Unicode MS" pitchFamily="34" charset="-128"/>
                  <a:cs typeface="Arial Unicode MS" pitchFamily="34" charset="-128"/>
                </a:rPr>
                <a:t>Bhāgavata</a:t>
              </a:r>
              <a:r>
                <a:rPr lang="en-US" sz="1200" dirty="0" smtClean="0">
                  <a:latin typeface="Arial Unicode MS" pitchFamily="34" charset="-128"/>
                  <a:ea typeface="Arial Unicode MS" pitchFamily="34" charset="-128"/>
                  <a:cs typeface="Arial Unicode MS" pitchFamily="34" charset="-128"/>
                </a:rPr>
                <a:t> (960-928 BC), (10) </a:t>
              </a:r>
              <a:r>
                <a:rPr lang="en-US" sz="1200" i="1" dirty="0" err="1" smtClean="0">
                  <a:latin typeface="Arial Unicode MS" pitchFamily="34" charset="-128"/>
                  <a:ea typeface="Arial Unicode MS" pitchFamily="34" charset="-128"/>
                  <a:cs typeface="Arial Unicode MS" pitchFamily="34" charset="-128"/>
                </a:rPr>
                <a:t>Devabhūti</a:t>
              </a:r>
              <a:r>
                <a:rPr lang="en-US" sz="1200" dirty="0" smtClean="0">
                  <a:latin typeface="Arial Unicode MS" pitchFamily="34" charset="-128"/>
                  <a:ea typeface="Arial Unicode MS" pitchFamily="34" charset="-128"/>
                  <a:cs typeface="Arial Unicode MS" pitchFamily="34" charset="-128"/>
                </a:rPr>
                <a:t> (928-918 BC).</a:t>
              </a:r>
              <a:endParaRPr lang="en-IN" sz="1200"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2819400" y="304800"/>
              <a:ext cx="2323072" cy="307777"/>
            </a:xfrm>
            <a:prstGeom prst="rect">
              <a:avLst/>
            </a:prstGeom>
            <a:noFill/>
          </p:spPr>
          <p:txBody>
            <a:bodyPr wrap="none" rtlCol="0">
              <a:spAutoFit/>
            </a:bodyPr>
            <a:lstStyle/>
            <a:p>
              <a:r>
                <a:rPr lang="en-US" sz="1400" b="1" i="1" dirty="0" err="1" smtClean="0">
                  <a:latin typeface="Arial Unicode MS" pitchFamily="34" charset="-128"/>
                  <a:ea typeface="Arial Unicode MS" pitchFamily="34" charset="-128"/>
                  <a:cs typeface="Arial Unicode MS" pitchFamily="34" charset="-128"/>
                </a:rPr>
                <a:t>Maurya</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and </a:t>
              </a:r>
              <a:r>
                <a:rPr lang="en-US" sz="1400" b="1" i="1" dirty="0" err="1" smtClean="0">
                  <a:latin typeface="Arial Unicode MS" pitchFamily="34" charset="-128"/>
                  <a:ea typeface="Arial Unicode MS" pitchFamily="34" charset="-128"/>
                  <a:cs typeface="Arial Unicode MS" pitchFamily="34" charset="-128"/>
                </a:rPr>
                <a:t>Śunga</a:t>
              </a:r>
              <a:r>
                <a:rPr lang="en-US" sz="1400" b="1" i="1" dirty="0" smtClean="0">
                  <a:latin typeface="Arial Unicode MS" pitchFamily="34" charset="-128"/>
                  <a:ea typeface="Arial Unicode MS" pitchFamily="34" charset="-128"/>
                  <a:cs typeface="Arial Unicode MS" pitchFamily="34" charset="-128"/>
                </a:rPr>
                <a:t> </a:t>
              </a:r>
              <a:r>
                <a:rPr lang="en-US" sz="1400" b="1" i="1" dirty="0" err="1" smtClean="0">
                  <a:latin typeface="Arial Unicode MS" pitchFamily="34" charset="-128"/>
                  <a:ea typeface="Arial Unicode MS" pitchFamily="34" charset="-128"/>
                  <a:cs typeface="Arial Unicode MS" pitchFamily="34" charset="-128"/>
                </a:rPr>
                <a:t>vamśa</a:t>
              </a:r>
              <a:endParaRPr lang="en-IN" sz="1400" dirty="0"/>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85800" y="762000"/>
            <a:ext cx="8000908" cy="4764584"/>
            <a:chOff x="685800" y="762000"/>
            <a:chExt cx="8000908" cy="4764584"/>
          </a:xfrm>
        </p:grpSpPr>
        <p:sp>
          <p:nvSpPr>
            <p:cNvPr id="2" name="TextBox 1"/>
            <p:cNvSpPr txBox="1"/>
            <p:nvPr/>
          </p:nvSpPr>
          <p:spPr>
            <a:xfrm>
              <a:off x="685800" y="1371600"/>
              <a:ext cx="8000908" cy="4154984"/>
            </a:xfrm>
            <a:prstGeom prst="rect">
              <a:avLst/>
            </a:prstGeom>
            <a:noFill/>
          </p:spPr>
          <p:txBody>
            <a:bodyPr wrap="none" rtlCol="0">
              <a:spAutoFit/>
            </a:bodyPr>
            <a:lstStyle/>
            <a:p>
              <a:r>
                <a:rPr lang="en-US" sz="1200" b="1" dirty="0" smtClean="0">
                  <a:latin typeface="Arial Unicode MS" pitchFamily="34" charset="-128"/>
                  <a:ea typeface="Arial Unicode MS" pitchFamily="34" charset="-128"/>
                  <a:cs typeface="Arial Unicode MS" pitchFamily="34" charset="-128"/>
                </a:rPr>
                <a:t> </a:t>
              </a:r>
              <a:r>
                <a:rPr lang="en-US" sz="1200" b="1" i="1" dirty="0" smtClean="0">
                  <a:latin typeface="Arial Unicode MS" pitchFamily="34" charset="-128"/>
                  <a:ea typeface="Arial Unicode MS" pitchFamily="34" charset="-128"/>
                  <a:cs typeface="Arial Unicode MS" pitchFamily="34" charset="-128"/>
                </a:rPr>
                <a:t>Kaņva</a:t>
              </a:r>
              <a:r>
                <a:rPr lang="en-US" sz="1200" dirty="0" smtClean="0">
                  <a:latin typeface="Arial Unicode MS" pitchFamily="34" charset="-128"/>
                  <a:ea typeface="Arial Unicode MS" pitchFamily="34" charset="-128"/>
                  <a:cs typeface="Arial Unicode MS" pitchFamily="34" charset="-128"/>
                </a:rPr>
                <a:t>-</a:t>
              </a:r>
              <a:r>
                <a:rPr lang="en-US" sz="1200" b="1" i="1" dirty="0" smtClean="0">
                  <a:latin typeface="Arial Unicode MS" pitchFamily="34" charset="-128"/>
                  <a:ea typeface="Arial Unicode MS" pitchFamily="34" charset="-128"/>
                  <a:cs typeface="Arial Unicode MS" pitchFamily="34" charset="-128"/>
                </a:rPr>
                <a:t>Vamśa</a:t>
              </a:r>
              <a:r>
                <a:rPr lang="en-US" sz="1200" dirty="0" smtClean="0">
                  <a:latin typeface="Arial Unicode MS" pitchFamily="34" charset="-128"/>
                  <a:ea typeface="Arial Unicode MS" pitchFamily="34" charset="-128"/>
                  <a:cs typeface="Arial Unicode MS" pitchFamily="34" charset="-128"/>
                </a:rPr>
                <a:t>-4 </a:t>
              </a:r>
              <a:r>
                <a:rPr lang="en-US" sz="1200" i="1" dirty="0" err="1" smtClean="0">
                  <a:latin typeface="Arial Unicode MS" pitchFamily="34" charset="-128"/>
                  <a:ea typeface="Arial Unicode MS" pitchFamily="34" charset="-128"/>
                  <a:cs typeface="Arial Unicode MS" pitchFamily="34" charset="-128"/>
                </a:rPr>
                <a:t>Kaņva</a:t>
              </a:r>
              <a:r>
                <a:rPr lang="en-US" sz="1200" dirty="0" smtClean="0">
                  <a:latin typeface="Arial Unicode MS" pitchFamily="34" charset="-128"/>
                  <a:ea typeface="Arial Unicode MS" pitchFamily="34" charset="-128"/>
                  <a:cs typeface="Arial Unicode MS" pitchFamily="34" charset="-128"/>
                </a:rPr>
                <a:t> kings ruled for 85 years ((</a:t>
              </a:r>
              <a:r>
                <a:rPr lang="en-US" sz="1200" i="1" dirty="0" err="1" smtClean="0">
                  <a:latin typeface="Arial Unicode MS" pitchFamily="34" charset="-128"/>
                  <a:ea typeface="Arial Unicode MS" pitchFamily="34" charset="-128"/>
                  <a:cs typeface="Arial Unicode MS" pitchFamily="34" charset="-128"/>
                </a:rPr>
                <a:t>Vişņu</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4/24/39-42 etc).</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(1) </a:t>
              </a:r>
              <a:r>
                <a:rPr lang="en-US" sz="1200" i="1" dirty="0" err="1" smtClean="0">
                  <a:latin typeface="Arial Unicode MS" pitchFamily="34" charset="-128"/>
                  <a:ea typeface="Arial Unicode MS" pitchFamily="34" charset="-128"/>
                  <a:cs typeface="Arial Unicode MS" pitchFamily="34" charset="-128"/>
                </a:rPr>
                <a:t>Vāsudeva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(918-879 BC), (2) </a:t>
              </a:r>
              <a:r>
                <a:rPr lang="en-US" sz="1200" i="1" dirty="0" err="1" smtClean="0">
                  <a:latin typeface="Arial Unicode MS" pitchFamily="34" charset="-128"/>
                  <a:ea typeface="Arial Unicode MS" pitchFamily="34" charset="-128"/>
                  <a:cs typeface="Arial Unicode MS" pitchFamily="34" charset="-128"/>
                </a:rPr>
                <a:t>Bhūmimitra</a:t>
              </a:r>
              <a:r>
                <a:rPr lang="en-US" sz="1200" dirty="0" smtClean="0">
                  <a:latin typeface="Arial Unicode MS" pitchFamily="34" charset="-128"/>
                  <a:ea typeface="Arial Unicode MS" pitchFamily="34" charset="-128"/>
                  <a:cs typeface="Arial Unicode MS" pitchFamily="34" charset="-128"/>
                </a:rPr>
                <a:t> (879-855 BC), (3) </a:t>
              </a:r>
              <a:r>
                <a:rPr lang="en-US" sz="1200" i="1" dirty="0" err="1" smtClean="0">
                  <a:latin typeface="Arial Unicode MS" pitchFamily="34" charset="-128"/>
                  <a:ea typeface="Arial Unicode MS" pitchFamily="34" charset="-128"/>
                  <a:cs typeface="Arial Unicode MS" pitchFamily="34" charset="-128"/>
                </a:rPr>
                <a:t>Nārāyaņa</a:t>
              </a:r>
              <a:r>
                <a:rPr lang="en-US" sz="1200" dirty="0" smtClean="0">
                  <a:latin typeface="Arial Unicode MS" pitchFamily="34" charset="-128"/>
                  <a:ea typeface="Arial Unicode MS" pitchFamily="34" charset="-128"/>
                  <a:cs typeface="Arial Unicode MS" pitchFamily="34" charset="-128"/>
                </a:rPr>
                <a:t> (855-843 BC), (4) </a:t>
              </a:r>
              <a:r>
                <a:rPr lang="en-US" sz="1200" i="1" dirty="0" err="1" smtClean="0">
                  <a:latin typeface="Arial Unicode MS" pitchFamily="34" charset="-128"/>
                  <a:ea typeface="Arial Unicode MS" pitchFamily="34" charset="-128"/>
                  <a:cs typeface="Arial Unicode MS" pitchFamily="34" charset="-128"/>
                </a:rPr>
                <a:t>Suśarmā</a:t>
              </a:r>
              <a:r>
                <a:rPr lang="en-US" sz="1200" dirty="0" smtClean="0">
                  <a:latin typeface="Arial Unicode MS" pitchFamily="34" charset="-128"/>
                  <a:ea typeface="Arial Unicode MS" pitchFamily="34" charset="-128"/>
                  <a:cs typeface="Arial Unicode MS" pitchFamily="34" charset="-128"/>
                </a:rPr>
                <a:t> (843-833 BC).</a:t>
              </a:r>
              <a:endParaRPr lang="en-IN" sz="1200" dirty="0" smtClean="0">
                <a:latin typeface="Arial Unicode MS" pitchFamily="34" charset="-128"/>
                <a:ea typeface="Arial Unicode MS" pitchFamily="34" charset="-128"/>
                <a:cs typeface="Arial Unicode MS" pitchFamily="34" charset="-128"/>
              </a:endParaRPr>
            </a:p>
            <a:p>
              <a:r>
                <a:rPr lang="en-US" sz="1200" b="1" i="1" dirty="0" smtClean="0">
                  <a:latin typeface="Arial Unicode MS" pitchFamily="34" charset="-128"/>
                  <a:ea typeface="Arial Unicode MS" pitchFamily="34" charset="-128"/>
                  <a:cs typeface="Arial Unicode MS" pitchFamily="34" charset="-128"/>
                </a:rPr>
                <a:t>Āndhra</a:t>
              </a:r>
              <a:r>
                <a:rPr lang="en-US" sz="1200" b="1" dirty="0" smtClean="0">
                  <a:latin typeface="Arial Unicode MS" pitchFamily="34" charset="-128"/>
                  <a:ea typeface="Arial Unicode MS" pitchFamily="34" charset="-128"/>
                  <a:cs typeface="Arial Unicode MS" pitchFamily="34" charset="-128"/>
                </a:rPr>
                <a:t>-</a:t>
              </a:r>
              <a:r>
                <a:rPr lang="en-US" sz="1200" b="1" i="1" dirty="0" smtClean="0">
                  <a:latin typeface="Arial Unicode MS" pitchFamily="34" charset="-128"/>
                  <a:ea typeface="Arial Unicode MS" pitchFamily="34" charset="-128"/>
                  <a:cs typeface="Arial Unicode MS" pitchFamily="34" charset="-128"/>
                </a:rPr>
                <a:t>Vamśa</a:t>
              </a:r>
              <a:r>
                <a:rPr lang="en-US" sz="1200" dirty="0" smtClean="0">
                  <a:latin typeface="Arial Unicode MS" pitchFamily="34" charset="-128"/>
                  <a:ea typeface="Arial Unicode MS" pitchFamily="34" charset="-128"/>
                  <a:cs typeface="Arial Unicode MS" pitchFamily="34" charset="-128"/>
                </a:rPr>
                <a:t>-33</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Āndhra</a:t>
              </a:r>
              <a:r>
                <a:rPr lang="en-US" sz="1200" dirty="0" smtClean="0">
                  <a:latin typeface="Arial Unicode MS" pitchFamily="34" charset="-128"/>
                  <a:ea typeface="Arial Unicode MS" pitchFamily="34" charset="-128"/>
                  <a:cs typeface="Arial Unicode MS" pitchFamily="34" charset="-128"/>
                </a:rPr>
                <a:t> kings ruled for 506 years. During that rule, </a:t>
              </a:r>
              <a:r>
                <a:rPr lang="en-US" sz="1200" i="1" dirty="0" err="1" smtClean="0">
                  <a:latin typeface="Arial Unicode MS" pitchFamily="34" charset="-128"/>
                  <a:ea typeface="Arial Unicode MS" pitchFamily="34" charset="-128"/>
                  <a:cs typeface="Arial Unicode MS" pitchFamily="34" charset="-128"/>
                </a:rPr>
                <a:t>saptarşi</a:t>
              </a:r>
              <a:r>
                <a:rPr lang="en-US" sz="1200" dirty="0" smtClean="0">
                  <a:latin typeface="Arial Unicode MS" pitchFamily="34" charset="-128"/>
                  <a:ea typeface="Arial Unicode MS" pitchFamily="34" charset="-128"/>
                  <a:cs typeface="Arial Unicode MS" pitchFamily="34" charset="-128"/>
                </a:rPr>
                <a:t>-cycle of 2700 years started in time </a:t>
              </a:r>
            </a:p>
            <a:p>
              <a:r>
                <a:rPr lang="en-US" sz="1200" dirty="0" smtClean="0">
                  <a:latin typeface="Arial Unicode MS" pitchFamily="34" charset="-128"/>
                  <a:ea typeface="Arial Unicode MS" pitchFamily="34" charset="-128"/>
                  <a:cs typeface="Arial Unicode MS" pitchFamily="34" charset="-128"/>
                </a:rPr>
                <a:t>of </a:t>
              </a:r>
              <a:r>
                <a:rPr lang="en-US" sz="1200" dirty="0" err="1" smtClean="0">
                  <a:latin typeface="Arial Unicode MS" pitchFamily="34" charset="-128"/>
                  <a:ea typeface="Arial Unicode MS" pitchFamily="34" charset="-128"/>
                  <a:cs typeface="Arial Unicode MS" pitchFamily="34" charset="-128"/>
                </a:rPr>
                <a:t>king</a:t>
              </a:r>
              <a:r>
                <a:rPr lang="en-US" sz="1200" i="1" dirty="0" err="1" smtClean="0">
                  <a:latin typeface="Arial Unicode MS" pitchFamily="34" charset="-128"/>
                  <a:ea typeface="Arial Unicode MS" pitchFamily="34" charset="-128"/>
                  <a:cs typeface="Arial Unicode MS" pitchFamily="34" charset="-128"/>
                </a:rPr>
                <a:t>Yudhişţhira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saptarşi</a:t>
              </a:r>
              <a:r>
                <a:rPr lang="en-US" sz="1200" dirty="0" smtClean="0">
                  <a:latin typeface="Arial Unicode MS" pitchFamily="34" charset="-128"/>
                  <a:ea typeface="Arial Unicode MS" pitchFamily="34" charset="-128"/>
                  <a:cs typeface="Arial Unicode MS" pitchFamily="34" charset="-128"/>
                </a:rPr>
                <a:t>  in</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Maghā</a:t>
              </a:r>
              <a:r>
                <a:rPr lang="en-US" sz="1200" dirty="0" smtClean="0">
                  <a:latin typeface="Arial Unicode MS" pitchFamily="34" charset="-128"/>
                  <a:ea typeface="Arial Unicode MS" pitchFamily="34" charset="-128"/>
                  <a:cs typeface="Arial Unicode MS" pitchFamily="34" charset="-128"/>
                </a:rPr>
                <a:t>  from 3176 BC)-(</a:t>
              </a:r>
              <a:r>
                <a:rPr lang="en-US" sz="1200" i="1" dirty="0" err="1" smtClean="0">
                  <a:latin typeface="Arial Unicode MS" pitchFamily="34" charset="-128"/>
                  <a:ea typeface="Arial Unicode MS" pitchFamily="34" charset="-128"/>
                  <a:cs typeface="Arial Unicode MS" pitchFamily="34" charset="-128"/>
                </a:rPr>
                <a:t>Matsya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dirty="0" smtClean="0">
                  <a:latin typeface="Arial Unicode MS" pitchFamily="34" charset="-128"/>
                  <a:ea typeface="Arial Unicode MS" pitchFamily="34" charset="-128"/>
                  <a:cs typeface="Arial Unicode MS" pitchFamily="34" charset="-128"/>
                </a:rPr>
                <a:t> chapter 270 etc.). Detailed list is in </a:t>
              </a:r>
            </a:p>
            <a:p>
              <a:r>
                <a:rPr lang="en-US" sz="1200" i="1" dirty="0" err="1" smtClean="0">
                  <a:latin typeface="Arial Unicode MS" pitchFamily="34" charset="-128"/>
                  <a:ea typeface="Arial Unicode MS" pitchFamily="34" charset="-128"/>
                  <a:cs typeface="Arial Unicode MS" pitchFamily="34" charset="-128"/>
                </a:rPr>
                <a:t>Kaliyuga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Rāja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Vŗttānta</a:t>
              </a:r>
              <a:r>
                <a:rPr lang="en-US" sz="1200" dirty="0" smtClean="0">
                  <a:latin typeface="Arial Unicode MS" pitchFamily="34" charset="-128"/>
                  <a:ea typeface="Arial Unicode MS" pitchFamily="34" charset="-128"/>
                  <a:cs typeface="Arial Unicode MS" pitchFamily="34" charset="-128"/>
                </a:rPr>
                <a:t>, list in other</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purāņas</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miss some names.</a:t>
              </a:r>
              <a:endParaRPr lang="en-IN" sz="1200" dirty="0" smtClean="0">
                <a:latin typeface="Arial Unicode MS" pitchFamily="34" charset="-128"/>
                <a:ea typeface="Arial Unicode MS" pitchFamily="34" charset="-128"/>
                <a:cs typeface="Arial Unicode MS" pitchFamily="34" charset="-128"/>
              </a:endParaRPr>
            </a:p>
            <a:p>
              <a:pPr marL="228600" indent="-228600">
                <a:buAutoNum type="arabicParenBoth"/>
              </a:pPr>
              <a:r>
                <a:rPr lang="en-US" sz="1200" i="1" dirty="0" err="1" smtClean="0">
                  <a:latin typeface="Arial Unicode MS" pitchFamily="34" charset="-128"/>
                  <a:ea typeface="Arial Unicode MS" pitchFamily="34" charset="-128"/>
                  <a:cs typeface="Arial Unicode MS" pitchFamily="34" charset="-128"/>
                </a:rPr>
                <a:t>Śimukha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Sindhuka</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Sumukha</a:t>
              </a:r>
              <a:r>
                <a:rPr lang="en-US" sz="1200" dirty="0" smtClean="0">
                  <a:latin typeface="Arial Unicode MS" pitchFamily="34" charset="-128"/>
                  <a:ea typeface="Arial Unicode MS" pitchFamily="34" charset="-128"/>
                  <a:cs typeface="Arial Unicode MS" pitchFamily="34" charset="-128"/>
                </a:rPr>
                <a:t>)-(833-810 BC), (2) </a:t>
              </a:r>
              <a:r>
                <a:rPr lang="en-US" sz="1200" i="1" dirty="0" err="1" smtClean="0">
                  <a:latin typeface="Arial Unicode MS" pitchFamily="34" charset="-128"/>
                  <a:ea typeface="Arial Unicode MS" pitchFamily="34" charset="-128"/>
                  <a:cs typeface="Arial Unicode MS" pitchFamily="34" charset="-128"/>
                </a:rPr>
                <a:t>Śrīkŗşņa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Śātakarņī</a:t>
              </a:r>
              <a:r>
                <a:rPr lang="en-US" sz="1200" dirty="0" smtClean="0">
                  <a:latin typeface="Arial Unicode MS" pitchFamily="34" charset="-128"/>
                  <a:ea typeface="Arial Unicode MS" pitchFamily="34" charset="-128"/>
                  <a:cs typeface="Arial Unicode MS" pitchFamily="34" charset="-128"/>
                </a:rPr>
                <a:t> (810-792 BC), (3) </a:t>
              </a:r>
              <a:r>
                <a:rPr lang="en-US" sz="1200" i="1" dirty="0" err="1" smtClean="0">
                  <a:latin typeface="Arial Unicode MS" pitchFamily="34" charset="-128"/>
                  <a:ea typeface="Arial Unicode MS" pitchFamily="34" charset="-128"/>
                  <a:cs typeface="Arial Unicode MS" pitchFamily="34" charset="-128"/>
                </a:rPr>
                <a:t>Śrīmalla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Śātakarņī</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(792-782 BC), (4) </a:t>
              </a:r>
              <a:r>
                <a:rPr lang="en-US" sz="1200" i="1" dirty="0" err="1" smtClean="0">
                  <a:latin typeface="Arial Unicode MS" pitchFamily="34" charset="-128"/>
                  <a:ea typeface="Arial Unicode MS" pitchFamily="34" charset="-128"/>
                  <a:cs typeface="Arial Unicode MS" pitchFamily="34" charset="-128"/>
                </a:rPr>
                <a:t>Pūrņotsanga</a:t>
              </a:r>
              <a:r>
                <a:rPr lang="en-US" sz="1200" dirty="0" smtClean="0">
                  <a:latin typeface="Arial Unicode MS" pitchFamily="34" charset="-128"/>
                  <a:ea typeface="Arial Unicode MS" pitchFamily="34" charset="-128"/>
                  <a:cs typeface="Arial Unicode MS" pitchFamily="34" charset="-128"/>
                </a:rPr>
                <a:t> (782-764 BC)-In his time </a:t>
              </a:r>
              <a:r>
                <a:rPr lang="en-US" sz="1200" i="1" dirty="0" err="1" smtClean="0">
                  <a:latin typeface="Arial Unicode MS" pitchFamily="34" charset="-128"/>
                  <a:ea typeface="Arial Unicode MS" pitchFamily="34" charset="-128"/>
                  <a:cs typeface="Arial Unicode MS" pitchFamily="34" charset="-128"/>
                </a:rPr>
                <a:t>Kalinga</a:t>
              </a:r>
              <a:r>
                <a:rPr lang="en-US" sz="1200" dirty="0" smtClean="0">
                  <a:latin typeface="Arial Unicode MS" pitchFamily="34" charset="-128"/>
                  <a:ea typeface="Arial Unicode MS" pitchFamily="34" charset="-128"/>
                  <a:cs typeface="Arial Unicode MS" pitchFamily="34" charset="-128"/>
                </a:rPr>
                <a:t> king </a:t>
              </a:r>
              <a:r>
                <a:rPr lang="en-US" sz="1200" i="1" dirty="0" err="1" smtClean="0">
                  <a:latin typeface="Arial Unicode MS" pitchFamily="34" charset="-128"/>
                  <a:ea typeface="Arial Unicode MS" pitchFamily="34" charset="-128"/>
                  <a:cs typeface="Arial Unicode MS" pitchFamily="34" charset="-128"/>
                </a:rPr>
                <a:t>Khārāvela</a:t>
              </a:r>
              <a:r>
                <a:rPr lang="en-US" sz="1200" dirty="0" smtClean="0">
                  <a:latin typeface="Arial Unicode MS" pitchFamily="34" charset="-128"/>
                  <a:ea typeface="Arial Unicode MS" pitchFamily="34" charset="-128"/>
                  <a:cs typeface="Arial Unicode MS" pitchFamily="34" charset="-128"/>
                </a:rPr>
                <a:t> became independent from </a:t>
              </a:r>
            </a:p>
            <a:p>
              <a:pPr marL="228600" indent="-228600"/>
              <a:r>
                <a:rPr lang="en-US" sz="1200" i="1" dirty="0" smtClean="0">
                  <a:latin typeface="Arial Unicode MS" pitchFamily="34" charset="-128"/>
                  <a:ea typeface="Arial Unicode MS" pitchFamily="34" charset="-128"/>
                  <a:cs typeface="Arial Unicode MS" pitchFamily="34" charset="-128"/>
                </a:rPr>
                <a:t>Magadha</a:t>
              </a:r>
              <a:r>
                <a:rPr lang="en-US" sz="1200" dirty="0" smtClean="0">
                  <a:latin typeface="Arial Unicode MS" pitchFamily="34" charset="-128"/>
                  <a:ea typeface="Arial Unicode MS" pitchFamily="34" charset="-128"/>
                  <a:cs typeface="Arial Unicode MS" pitchFamily="34" charset="-128"/>
                </a:rPr>
                <a:t> which was suffering under attack from west Asia. He repaired</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Prāchī</a:t>
              </a:r>
              <a:r>
                <a:rPr lang="en-US" sz="1200" dirty="0" smtClean="0">
                  <a:latin typeface="Arial Unicode MS" pitchFamily="34" charset="-128"/>
                  <a:ea typeface="Arial Unicode MS" pitchFamily="34" charset="-128"/>
                  <a:cs typeface="Arial Unicode MS" pitchFamily="34" charset="-128"/>
                </a:rPr>
                <a:t> canal in 5th year of his rule </a:t>
              </a:r>
            </a:p>
            <a:p>
              <a:pPr marL="228600" indent="-228600"/>
              <a:r>
                <a:rPr lang="en-US" sz="1200" dirty="0"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Prāchī</a:t>
              </a:r>
              <a:r>
                <a:rPr lang="en-US" sz="1200" dirty="0" smtClean="0">
                  <a:latin typeface="Arial Unicode MS" pitchFamily="34" charset="-128"/>
                  <a:ea typeface="Arial Unicode MS" pitchFamily="34" charset="-128"/>
                  <a:cs typeface="Arial Unicode MS" pitchFamily="34" charset="-128"/>
                </a:rPr>
                <a:t>  inscription) which was 803 (</a:t>
              </a:r>
              <a:r>
                <a:rPr lang="en-US" sz="1200" i="1" dirty="0" smtClean="0">
                  <a:latin typeface="Arial Unicode MS" pitchFamily="34" charset="-128"/>
                  <a:ea typeface="Arial Unicode MS" pitchFamily="34" charset="-128"/>
                  <a:cs typeface="Arial Unicode MS" pitchFamily="34" charset="-128"/>
                </a:rPr>
                <a:t>Tri-</a:t>
              </a:r>
              <a:r>
                <a:rPr lang="en-US" sz="1200" i="1" dirty="0" err="1" smtClean="0">
                  <a:latin typeface="Arial Unicode MS" pitchFamily="34" charset="-128"/>
                  <a:ea typeface="Arial Unicode MS" pitchFamily="34" charset="-128"/>
                  <a:cs typeface="Arial Unicode MS" pitchFamily="34" charset="-128"/>
                </a:rPr>
                <a:t>vasu</a:t>
              </a:r>
              <a:r>
                <a:rPr lang="en-US" sz="1200" i="1" dirty="0"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śata</a:t>
              </a:r>
              <a:r>
                <a:rPr lang="en-US" sz="1200" dirty="0" smtClean="0">
                  <a:latin typeface="Arial Unicode MS" pitchFamily="34" charset="-128"/>
                  <a:ea typeface="Arial Unicode MS" pitchFamily="34" charset="-128"/>
                  <a:cs typeface="Arial Unicode MS" pitchFamily="34" charset="-128"/>
                </a:rPr>
                <a:t> ) years after coronation of </a:t>
              </a:r>
              <a:r>
                <a:rPr lang="en-US" sz="1200" i="1" dirty="0" smtClean="0">
                  <a:latin typeface="Arial Unicode MS" pitchFamily="34" charset="-128"/>
                  <a:ea typeface="Arial Unicode MS" pitchFamily="34" charset="-128"/>
                  <a:cs typeface="Arial Unicode MS" pitchFamily="34" charset="-128"/>
                </a:rPr>
                <a:t>Nanda</a:t>
              </a:r>
              <a:r>
                <a:rPr lang="en-US" sz="1200" dirty="0" smtClean="0">
                  <a:latin typeface="Arial Unicode MS" pitchFamily="34" charset="-128"/>
                  <a:ea typeface="Arial Unicode MS" pitchFamily="34" charset="-128"/>
                  <a:cs typeface="Arial Unicode MS" pitchFamily="34" charset="-128"/>
                </a:rPr>
                <a:t> (1634 BC), thus his rule </a:t>
              </a:r>
            </a:p>
            <a:p>
              <a:pPr marL="228600" indent="-228600"/>
              <a:r>
                <a:rPr lang="en-US" sz="1200" dirty="0" smtClean="0">
                  <a:latin typeface="Arial Unicode MS" pitchFamily="34" charset="-128"/>
                  <a:ea typeface="Arial Unicode MS" pitchFamily="34" charset="-128"/>
                  <a:cs typeface="Arial Unicode MS" pitchFamily="34" charset="-128"/>
                </a:rPr>
                <a:t>started in 1634-(803-4) = 835 BC. (5) </a:t>
              </a:r>
              <a:r>
                <a:rPr lang="en-US" sz="1200" dirty="0" err="1" smtClean="0">
                  <a:latin typeface="Arial Unicode MS" pitchFamily="34" charset="-128"/>
                  <a:ea typeface="Arial Unicode MS" pitchFamily="34" charset="-128"/>
                  <a:cs typeface="Arial Unicode MS" pitchFamily="34" charset="-128"/>
                </a:rPr>
                <a:t>Śrī</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Śātakarņī</a:t>
              </a:r>
              <a:r>
                <a:rPr lang="en-US" sz="1200" dirty="0" smtClean="0">
                  <a:latin typeface="Arial Unicode MS" pitchFamily="34" charset="-128"/>
                  <a:ea typeface="Arial Unicode MS" pitchFamily="34" charset="-128"/>
                  <a:cs typeface="Arial Unicode MS" pitchFamily="34" charset="-128"/>
                </a:rPr>
                <a:t> (764-708 BC), (6) </a:t>
              </a:r>
              <a:r>
                <a:rPr lang="en-US" sz="1200" i="1" dirty="0" err="1" smtClean="0">
                  <a:latin typeface="Arial Unicode MS" pitchFamily="34" charset="-128"/>
                  <a:ea typeface="Arial Unicode MS" pitchFamily="34" charset="-128"/>
                  <a:cs typeface="Arial Unicode MS" pitchFamily="34" charset="-128"/>
                </a:rPr>
                <a:t>Skandha-stambin</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Śrīvasvanī</a:t>
              </a:r>
              <a:r>
                <a:rPr lang="en-US" sz="1200" dirty="0" smtClean="0">
                  <a:latin typeface="Arial Unicode MS" pitchFamily="34" charset="-128"/>
                  <a:ea typeface="Arial Unicode MS" pitchFamily="34" charset="-128"/>
                  <a:cs typeface="Arial Unicode MS" pitchFamily="34" charset="-128"/>
                </a:rPr>
                <a:t>)-(708-690 </a:t>
              </a:r>
            </a:p>
            <a:p>
              <a:pPr marL="228600" indent="-228600"/>
              <a:r>
                <a:rPr lang="en-US" sz="1200" dirty="0" smtClean="0">
                  <a:latin typeface="Arial Unicode MS" pitchFamily="34" charset="-128"/>
                  <a:ea typeface="Arial Unicode MS" pitchFamily="34" charset="-128"/>
                  <a:cs typeface="Arial Unicode MS" pitchFamily="34" charset="-128"/>
                </a:rPr>
                <a:t>BC), (7) </a:t>
              </a:r>
              <a:r>
                <a:rPr lang="en-US" sz="1200" i="1" dirty="0" err="1" smtClean="0">
                  <a:latin typeface="Arial Unicode MS" pitchFamily="34" charset="-128"/>
                  <a:ea typeface="Arial Unicode MS" pitchFamily="34" charset="-128"/>
                  <a:cs typeface="Arial Unicode MS" pitchFamily="34" charset="-128"/>
                </a:rPr>
                <a:t>Lambodara</a:t>
              </a:r>
              <a:r>
                <a:rPr lang="en-US" sz="1200" dirty="0" smtClean="0">
                  <a:latin typeface="Arial Unicode MS" pitchFamily="34" charset="-128"/>
                  <a:ea typeface="Arial Unicode MS" pitchFamily="34" charset="-128"/>
                  <a:cs typeface="Arial Unicode MS" pitchFamily="34" charset="-128"/>
                </a:rPr>
                <a:t> (690-672 BC), (8) </a:t>
              </a:r>
              <a:r>
                <a:rPr lang="en-US" sz="1200" i="1" dirty="0" err="1" smtClean="0">
                  <a:latin typeface="Arial Unicode MS" pitchFamily="34" charset="-128"/>
                  <a:ea typeface="Arial Unicode MS" pitchFamily="34" charset="-128"/>
                  <a:cs typeface="Arial Unicode MS" pitchFamily="34" charset="-128"/>
                </a:rPr>
                <a:t>Āpilaka</a:t>
              </a:r>
              <a:r>
                <a:rPr lang="en-US" sz="1200" dirty="0" smtClean="0">
                  <a:latin typeface="Arial Unicode MS" pitchFamily="34" charset="-128"/>
                  <a:ea typeface="Arial Unicode MS" pitchFamily="34" charset="-128"/>
                  <a:cs typeface="Arial Unicode MS" pitchFamily="34" charset="-128"/>
                </a:rPr>
                <a:t> (672-660 BC), (9) </a:t>
              </a:r>
              <a:r>
                <a:rPr lang="en-US" sz="1200" i="1" dirty="0" err="1" smtClean="0">
                  <a:latin typeface="Arial Unicode MS" pitchFamily="34" charset="-128"/>
                  <a:ea typeface="Arial Unicode MS" pitchFamily="34" charset="-128"/>
                  <a:cs typeface="Arial Unicode MS" pitchFamily="34" charset="-128"/>
                </a:rPr>
                <a:t>Megha-Svāti</a:t>
              </a:r>
              <a:r>
                <a:rPr lang="en-US" sz="1200" dirty="0" smtClean="0">
                  <a:latin typeface="Arial Unicode MS" pitchFamily="34" charset="-128"/>
                  <a:ea typeface="Arial Unicode MS" pitchFamily="34" charset="-128"/>
                  <a:cs typeface="Arial Unicode MS" pitchFamily="34" charset="-128"/>
                </a:rPr>
                <a:t> (660-642 BC), (10) </a:t>
              </a:r>
              <a:r>
                <a:rPr lang="en-US" sz="1200" i="1" dirty="0" err="1" smtClean="0">
                  <a:latin typeface="Arial Unicode MS" pitchFamily="34" charset="-128"/>
                  <a:ea typeface="Arial Unicode MS" pitchFamily="34" charset="-128"/>
                  <a:cs typeface="Arial Unicode MS" pitchFamily="34" charset="-128"/>
                </a:rPr>
                <a:t>Śāta-Svāti</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(642-624 BC), (11) </a:t>
              </a:r>
              <a:r>
                <a:rPr lang="en-US" sz="1200" i="1" dirty="0" err="1" smtClean="0">
                  <a:latin typeface="Arial Unicode MS" pitchFamily="34" charset="-128"/>
                  <a:ea typeface="Arial Unicode MS" pitchFamily="34" charset="-128"/>
                  <a:cs typeface="Arial Unicode MS" pitchFamily="34" charset="-128"/>
                </a:rPr>
                <a:t>Skanda-Svāti</a:t>
              </a:r>
              <a:r>
                <a:rPr lang="en-US" sz="1200" dirty="0" smtClean="0">
                  <a:latin typeface="Arial Unicode MS" pitchFamily="34" charset="-128"/>
                  <a:ea typeface="Arial Unicode MS" pitchFamily="34" charset="-128"/>
                  <a:cs typeface="Arial Unicode MS" pitchFamily="34" charset="-128"/>
                </a:rPr>
                <a:t> (624-617 BC), (12) </a:t>
              </a:r>
              <a:r>
                <a:rPr lang="en-US" sz="1200" i="1" dirty="0" err="1" smtClean="0">
                  <a:latin typeface="Arial Unicode MS" pitchFamily="34" charset="-128"/>
                  <a:ea typeface="Arial Unicode MS" pitchFamily="34" charset="-128"/>
                  <a:cs typeface="Arial Unicode MS" pitchFamily="34" charset="-128"/>
                </a:rPr>
                <a:t>Mŗgendra-Svāti-Karņa</a:t>
              </a:r>
              <a:r>
                <a:rPr lang="en-US" sz="1200" dirty="0" smtClean="0">
                  <a:latin typeface="Arial Unicode MS" pitchFamily="34" charset="-128"/>
                  <a:ea typeface="Arial Unicode MS" pitchFamily="34" charset="-128"/>
                  <a:cs typeface="Arial Unicode MS" pitchFamily="34" charset="-128"/>
                </a:rPr>
                <a:t> (617-614 BC), (13) </a:t>
              </a:r>
              <a:r>
                <a:rPr lang="en-US" sz="1200" i="1" dirty="0" err="1" smtClean="0">
                  <a:latin typeface="Arial Unicode MS" pitchFamily="34" charset="-128"/>
                  <a:ea typeface="Arial Unicode MS" pitchFamily="34" charset="-128"/>
                  <a:cs typeface="Arial Unicode MS" pitchFamily="34" charset="-128"/>
                </a:rPr>
                <a:t>Kuntala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(614-</a:t>
              </a:r>
            </a:p>
            <a:p>
              <a:pPr marL="228600" indent="-228600"/>
              <a:r>
                <a:rPr lang="en-US" sz="1200" dirty="0" smtClean="0">
                  <a:latin typeface="Arial Unicode MS" pitchFamily="34" charset="-128"/>
                  <a:ea typeface="Arial Unicode MS" pitchFamily="34" charset="-128"/>
                  <a:cs typeface="Arial Unicode MS" pitchFamily="34" charset="-128"/>
                </a:rPr>
                <a:t>606 BC), (14) </a:t>
              </a:r>
              <a:r>
                <a:rPr lang="en-US" sz="1200" i="1" dirty="0" err="1" smtClean="0">
                  <a:latin typeface="Arial Unicode MS" pitchFamily="34" charset="-128"/>
                  <a:ea typeface="Arial Unicode MS" pitchFamily="34" charset="-128"/>
                  <a:cs typeface="Arial Unicode MS" pitchFamily="34" charset="-128"/>
                </a:rPr>
                <a:t>Saumya</a:t>
              </a:r>
              <a:r>
                <a:rPr lang="en-US" sz="1200" dirty="0" smtClean="0">
                  <a:latin typeface="Arial Unicode MS" pitchFamily="34" charset="-128"/>
                  <a:ea typeface="Arial Unicode MS" pitchFamily="34" charset="-128"/>
                  <a:cs typeface="Arial Unicode MS" pitchFamily="34" charset="-128"/>
                </a:rPr>
                <a:t> (606-594 BC), (15) </a:t>
              </a:r>
              <a:r>
                <a:rPr lang="en-US" sz="1200" i="1" dirty="0" err="1" smtClean="0">
                  <a:latin typeface="Arial Unicode MS" pitchFamily="34" charset="-128"/>
                  <a:ea typeface="Arial Unicode MS" pitchFamily="34" charset="-128"/>
                  <a:cs typeface="Arial Unicode MS" pitchFamily="34" charset="-128"/>
                </a:rPr>
                <a:t>Śata-Svāti-Karņa</a:t>
              </a:r>
              <a:r>
                <a:rPr lang="en-US" sz="1200" dirty="0" smtClean="0">
                  <a:latin typeface="Arial Unicode MS" pitchFamily="34" charset="-128"/>
                  <a:ea typeface="Arial Unicode MS" pitchFamily="34" charset="-128"/>
                  <a:cs typeface="Arial Unicode MS" pitchFamily="34" charset="-128"/>
                </a:rPr>
                <a:t> (594-593 BC), (16) </a:t>
              </a:r>
              <a:r>
                <a:rPr lang="en-US" sz="1200" i="1" dirty="0" smtClean="0">
                  <a:latin typeface="Arial Unicode MS" pitchFamily="34" charset="-128"/>
                  <a:ea typeface="Arial Unicode MS" pitchFamily="34" charset="-128"/>
                  <a:cs typeface="Arial Unicode MS" pitchFamily="34" charset="-128"/>
                </a:rPr>
                <a:t>Pulomāvi</a:t>
              </a:r>
              <a:r>
                <a:rPr lang="en-US" sz="1200" dirty="0" smtClean="0">
                  <a:latin typeface="Arial Unicode MS" pitchFamily="34" charset="-128"/>
                  <a:ea typeface="Arial Unicode MS" pitchFamily="34" charset="-128"/>
                  <a:cs typeface="Arial Unicode MS" pitchFamily="34" charset="-128"/>
                </a:rPr>
                <a:t>-1 (593-557 BC), </a:t>
              </a:r>
            </a:p>
            <a:p>
              <a:pPr marL="228600" indent="-228600"/>
              <a:r>
                <a:rPr lang="en-US" sz="1200" dirty="0" smtClean="0">
                  <a:latin typeface="Arial Unicode MS" pitchFamily="34" charset="-128"/>
                  <a:ea typeface="Arial Unicode MS" pitchFamily="34" charset="-128"/>
                  <a:cs typeface="Arial Unicode MS" pitchFamily="34" charset="-128"/>
                </a:rPr>
                <a:t>(17) </a:t>
              </a:r>
              <a:r>
                <a:rPr lang="en-US" sz="1200" i="1" dirty="0" err="1" smtClean="0">
                  <a:latin typeface="Arial Unicode MS" pitchFamily="34" charset="-128"/>
                  <a:ea typeface="Arial Unicode MS" pitchFamily="34" charset="-128"/>
                  <a:cs typeface="Arial Unicode MS" pitchFamily="34" charset="-128"/>
                </a:rPr>
                <a:t>Megha</a:t>
              </a:r>
              <a:r>
                <a:rPr lang="en-US" sz="1200" dirty="0" smtClean="0">
                  <a:latin typeface="Arial Unicode MS" pitchFamily="34" charset="-128"/>
                  <a:ea typeface="Arial Unicode MS" pitchFamily="34" charset="-128"/>
                  <a:cs typeface="Arial Unicode MS" pitchFamily="34" charset="-128"/>
                </a:rPr>
                <a:t> (557-519 BC), (18) </a:t>
              </a:r>
              <a:r>
                <a:rPr lang="en-US" sz="1200" i="1" dirty="0" err="1" smtClean="0">
                  <a:latin typeface="Arial Unicode MS" pitchFamily="34" charset="-128"/>
                  <a:ea typeface="Arial Unicode MS" pitchFamily="34" charset="-128"/>
                  <a:cs typeface="Arial Unicode MS" pitchFamily="34" charset="-128"/>
                </a:rPr>
                <a:t>Arişţa</a:t>
              </a:r>
              <a:r>
                <a:rPr lang="en-US" sz="1200" dirty="0" smtClean="0">
                  <a:latin typeface="Arial Unicode MS" pitchFamily="34" charset="-128"/>
                  <a:ea typeface="Arial Unicode MS" pitchFamily="34" charset="-128"/>
                  <a:cs typeface="Arial Unicode MS" pitchFamily="34" charset="-128"/>
                </a:rPr>
                <a:t> (519-494 BC), (19) </a:t>
              </a:r>
              <a:r>
                <a:rPr lang="en-US" sz="1200" i="1" dirty="0" err="1" smtClean="0">
                  <a:latin typeface="Arial Unicode MS" pitchFamily="34" charset="-128"/>
                  <a:ea typeface="Arial Unicode MS" pitchFamily="34" charset="-128"/>
                  <a:cs typeface="Arial Unicode MS" pitchFamily="34" charset="-128"/>
                </a:rPr>
                <a:t>Hāla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(494-489 BC)-author of </a:t>
              </a:r>
              <a:r>
                <a:rPr lang="en-US" sz="1200" i="1" dirty="0" err="1" smtClean="0">
                  <a:latin typeface="Arial Unicode MS" pitchFamily="34" charset="-128"/>
                  <a:ea typeface="Arial Unicode MS" pitchFamily="34" charset="-128"/>
                  <a:cs typeface="Arial Unicode MS" pitchFamily="34" charset="-128"/>
                </a:rPr>
                <a:t>Gāthā-sapta-śatī</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contemporary of </a:t>
              </a:r>
              <a:r>
                <a:rPr lang="en-US" sz="1200" i="1" dirty="0" err="1" smtClean="0">
                  <a:latin typeface="Arial Unicode MS" pitchFamily="34" charset="-128"/>
                  <a:ea typeface="Arial Unicode MS" pitchFamily="34" charset="-128"/>
                  <a:cs typeface="Arial Unicode MS" pitchFamily="34" charset="-128"/>
                </a:rPr>
                <a:t>Śankarāchārya</a:t>
              </a:r>
              <a:r>
                <a:rPr lang="en-US" sz="1200" dirty="0" smtClean="0">
                  <a:latin typeface="Arial Unicode MS" pitchFamily="34" charset="-128"/>
                  <a:ea typeface="Arial Unicode MS" pitchFamily="34" charset="-128"/>
                  <a:cs typeface="Arial Unicode MS" pitchFamily="34" charset="-128"/>
                </a:rPr>
                <a:t>. (20)</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Maņɖalaka</a:t>
              </a:r>
              <a:r>
                <a:rPr lang="en-US" sz="1200" dirty="0" smtClean="0">
                  <a:latin typeface="Arial Unicode MS" pitchFamily="34" charset="-128"/>
                  <a:ea typeface="Arial Unicode MS" pitchFamily="34" charset="-128"/>
                  <a:cs typeface="Arial Unicode MS" pitchFamily="34" charset="-128"/>
                </a:rPr>
                <a:t> (489-484 BC), (21) </a:t>
              </a:r>
              <a:r>
                <a:rPr lang="en-US" sz="1200" i="1" dirty="0" err="1" smtClean="0">
                  <a:latin typeface="Arial Unicode MS" pitchFamily="34" charset="-128"/>
                  <a:ea typeface="Arial Unicode MS" pitchFamily="34" charset="-128"/>
                  <a:cs typeface="Arial Unicode MS" pitchFamily="34" charset="-128"/>
                </a:rPr>
                <a:t>Purandara-Sena</a:t>
              </a:r>
              <a:r>
                <a:rPr lang="en-US" sz="1200" dirty="0" smtClean="0">
                  <a:latin typeface="Arial Unicode MS" pitchFamily="34" charset="-128"/>
                  <a:ea typeface="Arial Unicode MS" pitchFamily="34" charset="-128"/>
                  <a:cs typeface="Arial Unicode MS" pitchFamily="34" charset="-128"/>
                </a:rPr>
                <a:t> (484-463 BC)-</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saptarşi</a:t>
              </a:r>
              <a:r>
                <a:rPr lang="en-US" sz="1200" dirty="0" smtClean="0">
                  <a:latin typeface="Arial Unicode MS" pitchFamily="34" charset="-128"/>
                  <a:ea typeface="Arial Unicode MS" pitchFamily="34" charset="-128"/>
                  <a:cs typeface="Arial Unicode MS" pitchFamily="34" charset="-128"/>
                </a:rPr>
                <a:t>-</a:t>
              </a:r>
            </a:p>
            <a:p>
              <a:pPr marL="228600" indent="-228600"/>
              <a:r>
                <a:rPr lang="en-US" sz="1200" dirty="0" smtClean="0">
                  <a:latin typeface="Arial Unicode MS" pitchFamily="34" charset="-128"/>
                  <a:ea typeface="Arial Unicode MS" pitchFamily="34" charset="-128"/>
                  <a:cs typeface="Arial Unicode MS" pitchFamily="34" charset="-128"/>
                </a:rPr>
                <a:t>cycle completed in 476 BC in his period. (22) </a:t>
              </a:r>
              <a:r>
                <a:rPr lang="en-US" sz="1200" i="1" dirty="0" err="1" smtClean="0">
                  <a:latin typeface="Arial Unicode MS" pitchFamily="34" charset="-128"/>
                  <a:ea typeface="Arial Unicode MS" pitchFamily="34" charset="-128"/>
                  <a:cs typeface="Arial Unicode MS" pitchFamily="34" charset="-128"/>
                </a:rPr>
                <a:t>Sundara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Śātakarņī</a:t>
              </a:r>
              <a:r>
                <a:rPr lang="en-US" sz="1200" dirty="0" smtClean="0">
                  <a:latin typeface="Arial Unicode MS" pitchFamily="34" charset="-128"/>
                  <a:ea typeface="Arial Unicode MS" pitchFamily="34" charset="-128"/>
                  <a:cs typeface="Arial Unicode MS" pitchFamily="34" charset="-128"/>
                </a:rPr>
                <a:t> (463-462 BC), (23) </a:t>
              </a:r>
              <a:r>
                <a:rPr lang="en-US" sz="1200" i="1" dirty="0" smtClean="0">
                  <a:latin typeface="Arial Unicode MS" pitchFamily="34" charset="-128"/>
                  <a:ea typeface="Arial Unicode MS" pitchFamily="34" charset="-128"/>
                  <a:cs typeface="Arial Unicode MS" pitchFamily="34" charset="-128"/>
                </a:rPr>
                <a:t>Chakra-</a:t>
              </a:r>
              <a:r>
                <a:rPr lang="en-US" sz="1200" i="1" dirty="0" err="1" smtClean="0">
                  <a:latin typeface="Arial Unicode MS" pitchFamily="34" charset="-128"/>
                  <a:ea typeface="Arial Unicode MS" pitchFamily="34" charset="-128"/>
                  <a:cs typeface="Arial Unicode MS" pitchFamily="34" charset="-128"/>
                </a:rPr>
                <a:t>Vāsişţhī</a:t>
              </a:r>
              <a:r>
                <a:rPr lang="en-US" sz="1200" i="1" dirty="0" smtClean="0">
                  <a:latin typeface="Arial Unicode MS" pitchFamily="34" charset="-128"/>
                  <a:ea typeface="Arial Unicode MS" pitchFamily="34" charset="-128"/>
                  <a:cs typeface="Arial Unicode MS" pitchFamily="34" charset="-128"/>
                </a:rPr>
                <a:t>-Putra</a:t>
              </a:r>
              <a:r>
                <a:rPr lang="en-US" sz="1200" dirty="0" smtClean="0">
                  <a:latin typeface="Arial Unicode MS" pitchFamily="34" charset="-128"/>
                  <a:ea typeface="Arial Unicode MS" pitchFamily="34" charset="-128"/>
                  <a:cs typeface="Arial Unicode MS" pitchFamily="34" charset="-128"/>
                </a:rPr>
                <a:t> and</a:t>
              </a:r>
            </a:p>
            <a:p>
              <a:pPr marL="228600" indent="-228600"/>
              <a:r>
                <a:rPr lang="en-US" sz="1200" i="1" dirty="0" err="1" smtClean="0">
                  <a:latin typeface="Arial Unicode MS" pitchFamily="34" charset="-128"/>
                  <a:ea typeface="Arial Unicode MS" pitchFamily="34" charset="-128"/>
                  <a:cs typeface="Arial Unicode MS" pitchFamily="34" charset="-128"/>
                </a:rPr>
                <a:t>Mahendra</a:t>
              </a:r>
              <a:r>
                <a:rPr lang="en-US" sz="1200" dirty="0" smtClean="0">
                  <a:latin typeface="Arial Unicode MS" pitchFamily="34" charset="-128"/>
                  <a:ea typeface="Arial Unicode MS" pitchFamily="34" charset="-128"/>
                  <a:cs typeface="Arial Unicode MS" pitchFamily="34" charset="-128"/>
                </a:rPr>
                <a:t> (462-461 BC), (24) </a:t>
              </a:r>
              <a:r>
                <a:rPr lang="en-US" sz="1200" i="1" dirty="0" smtClean="0">
                  <a:latin typeface="Arial Unicode MS" pitchFamily="34" charset="-128"/>
                  <a:ea typeface="Arial Unicode MS" pitchFamily="34" charset="-128"/>
                  <a:cs typeface="Arial Unicode MS" pitchFamily="34" charset="-128"/>
                </a:rPr>
                <a:t>Śiva</a:t>
              </a:r>
              <a:r>
                <a:rPr lang="en-US" sz="1200" dirty="0" smtClean="0">
                  <a:latin typeface="Arial Unicode MS" pitchFamily="34" charset="-128"/>
                  <a:ea typeface="Arial Unicode MS" pitchFamily="34" charset="-128"/>
                  <a:cs typeface="Arial Unicode MS" pitchFamily="34" charset="-128"/>
                </a:rPr>
                <a:t>-1 (461-433 BC),(25) </a:t>
              </a:r>
              <a:r>
                <a:rPr lang="en-US" sz="1200" i="1" dirty="0" err="1" smtClean="0">
                  <a:latin typeface="Arial Unicode MS" pitchFamily="34" charset="-128"/>
                  <a:ea typeface="Arial Unicode MS" pitchFamily="34" charset="-128"/>
                  <a:cs typeface="Arial Unicode MS" pitchFamily="34" charset="-128"/>
                </a:rPr>
                <a:t>Gautamī</a:t>
              </a:r>
              <a:r>
                <a:rPr lang="en-US" sz="1200" i="1" dirty="0" smtClean="0">
                  <a:latin typeface="Arial Unicode MS" pitchFamily="34" charset="-128"/>
                  <a:ea typeface="Arial Unicode MS" pitchFamily="34" charset="-128"/>
                  <a:cs typeface="Arial Unicode MS" pitchFamily="34" charset="-128"/>
                </a:rPr>
                <a:t>-Putra</a:t>
              </a:r>
              <a:r>
                <a:rPr lang="en-US" sz="1200" dirty="0"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Śātakarņī</a:t>
              </a:r>
              <a:r>
                <a:rPr lang="en-US" sz="1200" dirty="0" smtClean="0">
                  <a:latin typeface="Arial Unicode MS" pitchFamily="34" charset="-128"/>
                  <a:ea typeface="Arial Unicode MS" pitchFamily="34" charset="-128"/>
                  <a:cs typeface="Arial Unicode MS" pitchFamily="34" charset="-128"/>
                </a:rPr>
                <a:t> (433-408 BC), (26) </a:t>
              </a:r>
              <a:r>
                <a:rPr lang="en-US" sz="1200" i="1" dirty="0" smtClean="0">
                  <a:latin typeface="Arial Unicode MS" pitchFamily="34" charset="-128"/>
                  <a:ea typeface="Arial Unicode MS" pitchFamily="34" charset="-128"/>
                  <a:cs typeface="Arial Unicode MS" pitchFamily="34" charset="-128"/>
                </a:rPr>
                <a:t>Pulomāvi</a:t>
              </a:r>
              <a:r>
                <a:rPr lang="en-US" sz="1200" dirty="0" smtClean="0">
                  <a:latin typeface="Arial Unicode MS" pitchFamily="34" charset="-128"/>
                  <a:ea typeface="Arial Unicode MS" pitchFamily="34" charset="-128"/>
                  <a:cs typeface="Arial Unicode MS" pitchFamily="34" charset="-128"/>
                </a:rPr>
                <a:t>-2</a:t>
              </a:r>
            </a:p>
            <a:p>
              <a:pPr marL="228600" indent="-228600"/>
              <a:r>
                <a:rPr lang="en-US" sz="1200" dirty="0" smtClean="0">
                  <a:latin typeface="Arial Unicode MS" pitchFamily="34" charset="-128"/>
                  <a:ea typeface="Arial Unicode MS" pitchFamily="34" charset="-128"/>
                  <a:cs typeface="Arial Unicode MS" pitchFamily="34" charset="-128"/>
                </a:rPr>
                <a:t>(408-376 BC), (27) </a:t>
              </a:r>
              <a:r>
                <a:rPr lang="en-US" sz="1200" i="1" dirty="0" smtClean="0">
                  <a:latin typeface="Arial Unicode MS" pitchFamily="34" charset="-128"/>
                  <a:ea typeface="Arial Unicode MS" pitchFamily="34" charset="-128"/>
                  <a:cs typeface="Arial Unicode MS" pitchFamily="34" charset="-128"/>
                </a:rPr>
                <a:t>Śiva</a:t>
              </a:r>
              <a:r>
                <a:rPr lang="en-US" sz="1200" dirty="0" smtClean="0">
                  <a:latin typeface="Arial Unicode MS" pitchFamily="34" charset="-128"/>
                  <a:ea typeface="Arial Unicode MS" pitchFamily="34" charset="-128"/>
                  <a:cs typeface="Arial Unicode MS" pitchFamily="34" charset="-128"/>
                </a:rPr>
                <a:t>-2 (376-369 BC), (28) </a:t>
              </a:r>
              <a:r>
                <a:rPr lang="en-US" sz="1200" i="1" dirty="0" err="1" smtClean="0">
                  <a:latin typeface="Arial Unicode MS" pitchFamily="34" charset="-128"/>
                  <a:ea typeface="Arial Unicode MS" pitchFamily="34" charset="-128"/>
                  <a:cs typeface="Arial Unicode MS" pitchFamily="34" charset="-128"/>
                </a:rPr>
                <a:t>Śivakoņɖā</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 ( 369-362 BC), (29) </a:t>
              </a:r>
              <a:r>
                <a:rPr lang="en-US" sz="1200" i="1" dirty="0" err="1" smtClean="0">
                  <a:latin typeface="Arial Unicode MS" pitchFamily="34" charset="-128"/>
                  <a:ea typeface="Arial Unicode MS" pitchFamily="34" charset="-128"/>
                  <a:cs typeface="Arial Unicode MS" pitchFamily="34" charset="-128"/>
                </a:rPr>
                <a:t>Yajñaśrī</a:t>
              </a:r>
              <a:r>
                <a:rPr lang="en-US" sz="1200" dirty="0" smtClean="0">
                  <a:latin typeface="Arial Unicode MS" pitchFamily="34" charset="-128"/>
                  <a:ea typeface="Arial Unicode MS" pitchFamily="34" charset="-128"/>
                  <a:cs typeface="Arial Unicode MS" pitchFamily="34" charset="-128"/>
                </a:rPr>
                <a:t> (362-343 BC), </a:t>
              </a:r>
            </a:p>
            <a:p>
              <a:pPr marL="228600" indent="-228600"/>
              <a:r>
                <a:rPr lang="en-US" sz="1200" dirty="0" smtClean="0">
                  <a:latin typeface="Arial Unicode MS" pitchFamily="34" charset="-128"/>
                  <a:ea typeface="Arial Unicode MS" pitchFamily="34" charset="-128"/>
                  <a:cs typeface="Arial Unicode MS" pitchFamily="34" charset="-128"/>
                </a:rPr>
                <a:t>(30) </a:t>
              </a:r>
              <a:r>
                <a:rPr lang="en-US" sz="1200" i="1" dirty="0" err="1" smtClean="0">
                  <a:latin typeface="Arial Unicode MS" pitchFamily="34" charset="-128"/>
                  <a:ea typeface="Arial Unicode MS" pitchFamily="34" charset="-128"/>
                  <a:cs typeface="Arial Unicode MS" pitchFamily="34" charset="-128"/>
                </a:rPr>
                <a:t>Vijayaśrī</a:t>
              </a:r>
              <a:r>
                <a:rPr lang="en-US" sz="1200" dirty="0" smtClean="0">
                  <a:latin typeface="Arial Unicode MS" pitchFamily="34" charset="-128"/>
                  <a:ea typeface="Arial Unicode MS" pitchFamily="34" charset="-128"/>
                  <a:cs typeface="Arial Unicode MS" pitchFamily="34" charset="-128"/>
                </a:rPr>
                <a:t> (343-337 BC), (31)</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Chandraśrī</a:t>
              </a:r>
              <a:r>
                <a:rPr lang="en-US" sz="1200" dirty="0" smtClean="0">
                  <a:latin typeface="Arial Unicode MS" pitchFamily="34" charset="-128"/>
                  <a:ea typeface="Arial Unicode MS" pitchFamily="34" charset="-128"/>
                  <a:cs typeface="Arial Unicode MS" pitchFamily="34" charset="-128"/>
                </a:rPr>
                <a:t> (337-334 BC), (32) </a:t>
              </a:r>
              <a:r>
                <a:rPr lang="en-US" sz="1200" i="1" dirty="0" smtClean="0">
                  <a:latin typeface="Arial Unicode MS" pitchFamily="34" charset="-128"/>
                  <a:ea typeface="Arial Unicode MS" pitchFamily="34" charset="-128"/>
                  <a:cs typeface="Arial Unicode MS" pitchFamily="34" charset="-128"/>
                </a:rPr>
                <a:t>Pulomāvi</a:t>
              </a:r>
              <a:r>
                <a:rPr lang="en-US" sz="1200" dirty="0" smtClean="0">
                  <a:latin typeface="Arial Unicode MS" pitchFamily="34" charset="-128"/>
                  <a:ea typeface="Arial Unicode MS" pitchFamily="34" charset="-128"/>
                  <a:cs typeface="Arial Unicode MS" pitchFamily="34" charset="-128"/>
                </a:rPr>
                <a:t>-3 (334-327 BC)-He was a child son </a:t>
              </a:r>
            </a:p>
            <a:p>
              <a:pPr marL="228600" indent="-228600"/>
              <a:r>
                <a:rPr lang="en-US" sz="1200" dirty="0" smtClean="0">
                  <a:latin typeface="Arial Unicode MS" pitchFamily="34" charset="-128"/>
                  <a:ea typeface="Arial Unicode MS" pitchFamily="34" charset="-128"/>
                  <a:cs typeface="Arial Unicode MS" pitchFamily="34" charset="-128"/>
                </a:rPr>
                <a:t>of </a:t>
              </a:r>
              <a:r>
                <a:rPr lang="en-US" sz="1200" i="1" dirty="0" err="1" smtClean="0">
                  <a:latin typeface="Arial Unicode MS" pitchFamily="34" charset="-128"/>
                  <a:ea typeface="Arial Unicode MS" pitchFamily="34" charset="-128"/>
                  <a:cs typeface="Arial Unicode MS" pitchFamily="34" charset="-128"/>
                </a:rPr>
                <a:t>Chandraśrī</a:t>
              </a:r>
              <a:r>
                <a:rPr lang="en-US" sz="1200" dirty="0" smtClean="0">
                  <a:latin typeface="Arial Unicode MS" pitchFamily="34" charset="-128"/>
                  <a:ea typeface="Arial Unicode MS" pitchFamily="34" charset="-128"/>
                  <a:cs typeface="Arial Unicode MS" pitchFamily="34" charset="-128"/>
                </a:rPr>
                <a:t> whose queen had links with commander </a:t>
              </a:r>
              <a:r>
                <a:rPr lang="en-US" sz="1200" i="1" dirty="0" smtClean="0">
                  <a:latin typeface="Arial Unicode MS" pitchFamily="34" charset="-128"/>
                  <a:ea typeface="Arial Unicode MS" pitchFamily="34" charset="-128"/>
                  <a:cs typeface="Arial Unicode MS" pitchFamily="34" charset="-128"/>
                </a:rPr>
                <a:t>Chandragupta</a:t>
              </a:r>
              <a:r>
                <a:rPr lang="en-US" sz="1200" dirty="0" smtClean="0">
                  <a:latin typeface="Arial Unicode MS" pitchFamily="34" charset="-128"/>
                  <a:ea typeface="Arial Unicode MS" pitchFamily="34" charset="-128"/>
                  <a:cs typeface="Arial Unicode MS" pitchFamily="34" charset="-128"/>
                </a:rPr>
                <a:t> who killed the king and kept his infant son </a:t>
              </a:r>
            </a:p>
            <a:p>
              <a:pPr marL="228600" indent="-228600"/>
              <a:r>
                <a:rPr lang="en-US" sz="1200" dirty="0" smtClean="0">
                  <a:latin typeface="Arial Unicode MS" pitchFamily="34" charset="-128"/>
                  <a:ea typeface="Arial Unicode MS" pitchFamily="34" charset="-128"/>
                  <a:cs typeface="Arial Unicode MS" pitchFamily="34" charset="-128"/>
                </a:rPr>
                <a:t>as namesake king. His father </a:t>
              </a:r>
              <a:r>
                <a:rPr lang="en-US" sz="1200" i="1" dirty="0" err="1" smtClean="0">
                  <a:latin typeface="Arial Unicode MS" pitchFamily="34" charset="-128"/>
                  <a:ea typeface="Arial Unicode MS" pitchFamily="34" charset="-128"/>
                  <a:cs typeface="Arial Unicode MS" pitchFamily="34" charset="-128"/>
                </a:rPr>
                <a:t>Ghaţotkacha</a:t>
              </a:r>
              <a:r>
                <a:rPr lang="en-US" sz="1200" i="1" dirty="0" smtClean="0">
                  <a:latin typeface="Arial Unicode MS" pitchFamily="34" charset="-128"/>
                  <a:ea typeface="Arial Unicode MS" pitchFamily="34" charset="-128"/>
                  <a:cs typeface="Arial Unicode MS" pitchFamily="34" charset="-128"/>
                </a:rPr>
                <a:t>-Gupta</a:t>
              </a:r>
              <a:r>
                <a:rPr lang="en-US" sz="1200" dirty="0" smtClean="0">
                  <a:latin typeface="Arial Unicode MS" pitchFamily="34" charset="-128"/>
                  <a:ea typeface="Arial Unicode MS" pitchFamily="34" charset="-128"/>
                  <a:cs typeface="Arial Unicode MS" pitchFamily="34" charset="-128"/>
                </a:rPr>
                <a:t> was commander to 2 kings-(30) </a:t>
              </a:r>
              <a:r>
                <a:rPr lang="en-US" sz="1200" i="1" dirty="0" err="1" smtClean="0">
                  <a:latin typeface="Arial Unicode MS" pitchFamily="34" charset="-128"/>
                  <a:ea typeface="Arial Unicode MS" pitchFamily="34" charset="-128"/>
                  <a:cs typeface="Arial Unicode MS" pitchFamily="34" charset="-128"/>
                </a:rPr>
                <a:t>Vijayaśrī</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and (31) </a:t>
              </a:r>
              <a:r>
                <a:rPr lang="en-US" sz="1200" i="1" dirty="0" err="1" smtClean="0">
                  <a:latin typeface="Arial Unicode MS" pitchFamily="34" charset="-128"/>
                  <a:ea typeface="Arial Unicode MS" pitchFamily="34" charset="-128"/>
                  <a:cs typeface="Arial Unicode MS" pitchFamily="34" charset="-128"/>
                </a:rPr>
                <a:t>Chandraśrī</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Finally, </a:t>
              </a:r>
              <a:r>
                <a:rPr lang="en-US" sz="1200" i="1" dirty="0" smtClean="0">
                  <a:latin typeface="Arial Unicode MS" pitchFamily="34" charset="-128"/>
                  <a:ea typeface="Arial Unicode MS" pitchFamily="34" charset="-128"/>
                  <a:cs typeface="Arial Unicode MS" pitchFamily="34" charset="-128"/>
                </a:rPr>
                <a:t>Chandragupta</a:t>
              </a:r>
              <a:r>
                <a:rPr lang="en-US" sz="1200" dirty="0" smtClean="0">
                  <a:latin typeface="Arial Unicode MS" pitchFamily="34" charset="-128"/>
                  <a:ea typeface="Arial Unicode MS" pitchFamily="34" charset="-128"/>
                  <a:cs typeface="Arial Unicode MS" pitchFamily="34" charset="-128"/>
                </a:rPr>
                <a:t> killed the son also and became the king himself.</a:t>
              </a:r>
              <a:endParaRPr lang="en-IN" sz="1200"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2362200" y="762000"/>
              <a:ext cx="2334293" cy="307777"/>
            </a:xfrm>
            <a:prstGeom prst="rect">
              <a:avLst/>
            </a:prstGeom>
            <a:noFill/>
          </p:spPr>
          <p:txBody>
            <a:bodyPr wrap="none" rtlCol="0">
              <a:spAutoFit/>
            </a:bodyPr>
            <a:lstStyle/>
            <a:p>
              <a:r>
                <a:rPr lang="en-US" sz="1400" b="1" i="1" dirty="0" err="1" smtClean="0">
                  <a:latin typeface="Arial Unicode MS" pitchFamily="34" charset="-128"/>
                  <a:ea typeface="Arial Unicode MS" pitchFamily="34" charset="-128"/>
                  <a:cs typeface="Arial Unicode MS" pitchFamily="34" charset="-128"/>
                </a:rPr>
                <a:t>Kaņva</a:t>
              </a:r>
              <a:r>
                <a:rPr lang="en-US" sz="1400" b="1" i="1" dirty="0" smtClean="0">
                  <a:latin typeface="Arial Unicode MS" pitchFamily="34" charset="-128"/>
                  <a:ea typeface="Arial Unicode MS" pitchFamily="34" charset="-128"/>
                  <a:cs typeface="Arial Unicode MS" pitchFamily="34" charset="-128"/>
                </a:rPr>
                <a:t> </a:t>
              </a:r>
              <a:r>
                <a:rPr lang="en-US" sz="1400" b="1" dirty="0" smtClean="0">
                  <a:latin typeface="Arial Unicode MS" pitchFamily="34" charset="-128"/>
                  <a:ea typeface="Arial Unicode MS" pitchFamily="34" charset="-128"/>
                  <a:cs typeface="Arial Unicode MS" pitchFamily="34" charset="-128"/>
                </a:rPr>
                <a:t>and </a:t>
              </a:r>
              <a:r>
                <a:rPr lang="en-US" sz="1400" b="1" i="1" dirty="0" err="1" smtClean="0">
                  <a:latin typeface="Arial Unicode MS" pitchFamily="34" charset="-128"/>
                  <a:ea typeface="Arial Unicode MS" pitchFamily="34" charset="-128"/>
                  <a:cs typeface="Arial Unicode MS" pitchFamily="34" charset="-128"/>
                </a:rPr>
                <a:t>Āndhra</a:t>
              </a:r>
              <a:r>
                <a:rPr lang="en-US" sz="1400" b="1" i="1" dirty="0" smtClean="0">
                  <a:latin typeface="Arial Unicode MS" pitchFamily="34" charset="-128"/>
                  <a:ea typeface="Arial Unicode MS" pitchFamily="34" charset="-128"/>
                  <a:cs typeface="Arial Unicode MS" pitchFamily="34" charset="-128"/>
                </a:rPr>
                <a:t> </a:t>
              </a:r>
              <a:r>
                <a:rPr lang="en-US" sz="1400" b="1" i="1" dirty="0" err="1" smtClean="0">
                  <a:latin typeface="Arial Unicode MS" pitchFamily="34" charset="-128"/>
                  <a:ea typeface="Arial Unicode MS" pitchFamily="34" charset="-128"/>
                  <a:cs typeface="Arial Unicode MS" pitchFamily="34" charset="-128"/>
                </a:rPr>
                <a:t>Vamśa</a:t>
              </a:r>
              <a:r>
                <a:rPr lang="en-US" sz="1400" b="1" i="1" dirty="0" smtClean="0">
                  <a:latin typeface="Arial Unicode MS" pitchFamily="34" charset="-128"/>
                  <a:ea typeface="Arial Unicode MS" pitchFamily="34" charset="-128"/>
                  <a:cs typeface="Arial Unicode MS" pitchFamily="34" charset="-128"/>
                </a:rPr>
                <a:t> </a:t>
              </a:r>
              <a:endParaRPr lang="en-IN" sz="1400" dirty="0"/>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066800" y="304800"/>
            <a:ext cx="7633821" cy="5937111"/>
            <a:chOff x="1066800" y="304800"/>
            <a:chExt cx="7633821" cy="5937111"/>
          </a:xfrm>
        </p:grpSpPr>
        <p:sp>
          <p:nvSpPr>
            <p:cNvPr id="2" name="TextBox 1"/>
            <p:cNvSpPr txBox="1"/>
            <p:nvPr/>
          </p:nvSpPr>
          <p:spPr>
            <a:xfrm>
              <a:off x="1066800" y="609600"/>
              <a:ext cx="7633821" cy="5632311"/>
            </a:xfrm>
            <a:prstGeom prst="rect">
              <a:avLst/>
            </a:prstGeom>
            <a:noFill/>
          </p:spPr>
          <p:txBody>
            <a:bodyPr wrap="none" rtlCol="0">
              <a:spAutoFit/>
            </a:bodyPr>
            <a:lstStyle/>
            <a:p>
              <a:r>
                <a:rPr lang="en-US" sz="1200" b="1" i="1" dirty="0" smtClean="0">
                  <a:latin typeface="Arial Unicode MS" pitchFamily="34" charset="-128"/>
                  <a:ea typeface="Arial Unicode MS" pitchFamily="34" charset="-128"/>
                  <a:cs typeface="Arial Unicode MS" pitchFamily="34" charset="-128"/>
                </a:rPr>
                <a:t>Gupta-</a:t>
              </a:r>
              <a:r>
                <a:rPr lang="en-US" sz="1200" b="1" i="1" dirty="0" err="1" smtClean="0">
                  <a:latin typeface="Arial Unicode MS" pitchFamily="34" charset="-128"/>
                  <a:ea typeface="Arial Unicode MS" pitchFamily="34" charset="-128"/>
                  <a:cs typeface="Arial Unicode MS" pitchFamily="34" charset="-128"/>
                </a:rPr>
                <a:t>Vamśa</a:t>
              </a:r>
              <a:r>
                <a:rPr lang="en-US" sz="1200" b="1" i="1" dirty="0" smtClean="0">
                  <a:latin typeface="Arial Unicode MS" pitchFamily="34" charset="-128"/>
                  <a:ea typeface="Arial Unicode MS" pitchFamily="34" charset="-128"/>
                  <a:cs typeface="Arial Unicode MS" pitchFamily="34" charset="-128"/>
                </a:rPr>
                <a:t>-</a:t>
              </a:r>
              <a:r>
                <a:rPr lang="en-US" sz="1200" dirty="0" smtClean="0">
                  <a:latin typeface="Arial Unicode MS" pitchFamily="34" charset="-128"/>
                  <a:ea typeface="Arial Unicode MS" pitchFamily="34" charset="-128"/>
                  <a:cs typeface="Arial Unicode MS" pitchFamily="34" charset="-128"/>
                </a:rPr>
                <a:t>They have been called </a:t>
              </a:r>
              <a:r>
                <a:rPr lang="en-US" sz="1200" i="1" dirty="0" err="1" smtClean="0">
                  <a:latin typeface="Arial Unicode MS" pitchFamily="34" charset="-128"/>
                  <a:ea typeface="Arial Unicode MS" pitchFamily="34" charset="-128"/>
                  <a:cs typeface="Arial Unicode MS" pitchFamily="34" charset="-128"/>
                </a:rPr>
                <a:t>Āndhra-bhŗtya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also, as they were serving as commander under them </a:t>
              </a:r>
            </a:p>
            <a:p>
              <a:r>
                <a:rPr lang="en-US" sz="1200" dirty="0"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Matsya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dirty="0" smtClean="0">
                  <a:latin typeface="Arial Unicode MS" pitchFamily="34" charset="-128"/>
                  <a:ea typeface="Arial Unicode MS" pitchFamily="34" charset="-128"/>
                  <a:cs typeface="Arial Unicode MS" pitchFamily="34" charset="-128"/>
                </a:rPr>
                <a:t> 273/17). Their place is called </a:t>
              </a:r>
              <a:r>
                <a:rPr lang="en-US" sz="1200" i="1" dirty="0" err="1" smtClean="0">
                  <a:latin typeface="Arial Unicode MS" pitchFamily="34" charset="-128"/>
                  <a:ea typeface="Arial Unicode MS" pitchFamily="34" charset="-128"/>
                  <a:cs typeface="Arial Unicode MS" pitchFamily="34" charset="-128"/>
                </a:rPr>
                <a:t>Śrī-Parvata</a:t>
              </a:r>
              <a:r>
                <a:rPr lang="en-US" sz="1200" dirty="0" smtClean="0">
                  <a:latin typeface="Arial Unicode MS" pitchFamily="34" charset="-128"/>
                  <a:ea typeface="Arial Unicode MS" pitchFamily="34" charset="-128"/>
                  <a:cs typeface="Arial Unicode MS" pitchFamily="34" charset="-128"/>
                </a:rPr>
                <a:t> which should be </a:t>
              </a:r>
              <a:r>
                <a:rPr lang="en-US" sz="1200" i="1" dirty="0" err="1" smtClean="0">
                  <a:latin typeface="Arial Unicode MS" pitchFamily="34" charset="-128"/>
                  <a:ea typeface="Arial Unicode MS" pitchFamily="34" charset="-128"/>
                  <a:cs typeface="Arial Unicode MS" pitchFamily="34" charset="-128"/>
                </a:rPr>
                <a:t>Śrī-śailam</a:t>
              </a:r>
              <a:r>
                <a:rPr lang="en-US" sz="1200" dirty="0" smtClean="0">
                  <a:latin typeface="Arial Unicode MS" pitchFamily="34" charset="-128"/>
                  <a:ea typeface="Arial Unicode MS" pitchFamily="34" charset="-128"/>
                  <a:cs typeface="Arial Unicode MS" pitchFamily="34" charset="-128"/>
                </a:rPr>
                <a:t> of Andhra Pradesh as </a:t>
              </a:r>
            </a:p>
            <a:p>
              <a:r>
                <a:rPr lang="en-US" sz="1200" dirty="0" smtClean="0">
                  <a:latin typeface="Arial Unicode MS" pitchFamily="34" charset="-128"/>
                  <a:ea typeface="Arial Unicode MS" pitchFamily="34" charset="-128"/>
                  <a:cs typeface="Arial Unicode MS" pitchFamily="34" charset="-128"/>
                </a:rPr>
                <a:t>the kings were from that area, not of Nepal as surmised. At start of this rule, Alexander attacked India in 326</a:t>
              </a:r>
            </a:p>
            <a:p>
              <a:r>
                <a:rPr lang="en-US" sz="1200" dirty="0" smtClean="0">
                  <a:latin typeface="Arial Unicode MS" pitchFamily="34" charset="-128"/>
                  <a:ea typeface="Arial Unicode MS" pitchFamily="34" charset="-128"/>
                  <a:cs typeface="Arial Unicode MS" pitchFamily="34" charset="-128"/>
                </a:rPr>
                <a:t>BC. His historians have mentioned last kings of </a:t>
              </a:r>
              <a:r>
                <a:rPr lang="en-US" sz="1200" i="1" dirty="0" err="1" smtClean="0">
                  <a:latin typeface="Arial Unicode MS" pitchFamily="34" charset="-128"/>
                  <a:ea typeface="Arial Unicode MS" pitchFamily="34" charset="-128"/>
                  <a:cs typeface="Arial Unicode MS" pitchFamily="34" charset="-128"/>
                </a:rPr>
                <a:t>Āndhra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and first 2 kings of</a:t>
              </a:r>
              <a:r>
                <a:rPr lang="en-US" sz="1200" i="1" dirty="0" smtClean="0">
                  <a:latin typeface="Arial Unicode MS" pitchFamily="34" charset="-128"/>
                  <a:ea typeface="Arial Unicode MS" pitchFamily="34" charset="-128"/>
                  <a:cs typeface="Arial Unicode MS" pitchFamily="34" charset="-128"/>
                </a:rPr>
                <a:t> Gupta </a:t>
              </a:r>
              <a:r>
                <a:rPr lang="en-US" sz="1200" dirty="0" smtClean="0">
                  <a:latin typeface="Arial Unicode MS" pitchFamily="34" charset="-128"/>
                  <a:ea typeface="Arial Unicode MS" pitchFamily="34" charset="-128"/>
                  <a:cs typeface="Arial Unicode MS" pitchFamily="34" charset="-128"/>
                </a:rPr>
                <a:t>clan as well as strength of </a:t>
              </a:r>
            </a:p>
            <a:p>
              <a:r>
                <a:rPr lang="en-US" sz="1200" dirty="0" smtClean="0">
                  <a:latin typeface="Arial Unicode MS" pitchFamily="34" charset="-128"/>
                  <a:ea typeface="Arial Unicode MS" pitchFamily="34" charset="-128"/>
                  <a:cs typeface="Arial Unicode MS" pitchFamily="34" charset="-128"/>
                </a:rPr>
                <a:t>army of </a:t>
              </a:r>
              <a:r>
                <a:rPr lang="en-US" sz="1200" i="1" dirty="0" err="1" smtClean="0">
                  <a:latin typeface="Arial Unicode MS" pitchFamily="34" charset="-128"/>
                  <a:ea typeface="Arial Unicode MS" pitchFamily="34" charset="-128"/>
                  <a:cs typeface="Arial Unicode MS" pitchFamily="34" charset="-128"/>
                </a:rPr>
                <a:t>Āndhra</a:t>
              </a:r>
              <a:r>
                <a:rPr lang="en-US" sz="1200" dirty="0" smtClean="0">
                  <a:latin typeface="Arial Unicode MS" pitchFamily="34" charset="-128"/>
                  <a:ea typeface="Arial Unicode MS" pitchFamily="34" charset="-128"/>
                  <a:cs typeface="Arial Unicode MS" pitchFamily="34" charset="-128"/>
                </a:rPr>
                <a:t> kings. Names as mentioned by </a:t>
              </a:r>
              <a:r>
                <a:rPr lang="en-US" sz="1200" dirty="0" err="1" smtClean="0">
                  <a:latin typeface="Arial Unicode MS" pitchFamily="34" charset="-128"/>
                  <a:ea typeface="Arial Unicode MS" pitchFamily="34" charset="-128"/>
                  <a:cs typeface="Arial Unicode MS" pitchFamily="34" charset="-128"/>
                </a:rPr>
                <a:t>Megasthenes</a:t>
              </a:r>
              <a:r>
                <a:rPr lang="en-US" sz="1200" dirty="0" smtClean="0">
                  <a:latin typeface="Arial Unicode MS" pitchFamily="34" charset="-128"/>
                  <a:ea typeface="Arial Unicode MS" pitchFamily="34" charset="-128"/>
                  <a:cs typeface="Arial Unicode MS" pitchFamily="34" charset="-128"/>
                </a:rPr>
                <a:t> are-</a:t>
              </a:r>
              <a:endParaRPr lang="en-IN" sz="1200" dirty="0" smtClean="0">
                <a:latin typeface="Arial Unicode MS" pitchFamily="34" charset="-128"/>
                <a:ea typeface="Arial Unicode MS" pitchFamily="34" charset="-128"/>
                <a:cs typeface="Arial Unicode MS" pitchFamily="34" charset="-128"/>
              </a:endParaRPr>
            </a:p>
            <a:p>
              <a:r>
                <a:rPr lang="en-US" sz="1200" i="1" dirty="0" err="1" smtClean="0">
                  <a:latin typeface="Arial Unicode MS" pitchFamily="34" charset="-128"/>
                  <a:ea typeface="Arial Unicode MS" pitchFamily="34" charset="-128"/>
                  <a:cs typeface="Arial Unicode MS" pitchFamily="34" charset="-128"/>
                </a:rPr>
                <a:t>Ghaţotkacha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Ghaţa</a:t>
              </a:r>
              <a:r>
                <a:rPr lang="en-US" sz="1200" dirty="0" smtClean="0">
                  <a:latin typeface="Arial Unicode MS" pitchFamily="34" charset="-128"/>
                  <a:ea typeface="Arial Unicode MS" pitchFamily="34" charset="-128"/>
                  <a:cs typeface="Arial Unicode MS" pitchFamily="34" charset="-128"/>
                </a:rPr>
                <a:t> = head, </a:t>
              </a:r>
              <a:r>
                <a:rPr lang="en-US" sz="1200" i="1" dirty="0" err="1" smtClean="0">
                  <a:latin typeface="Arial Unicode MS" pitchFamily="34" charset="-128"/>
                  <a:ea typeface="Arial Unicode MS" pitchFamily="34" charset="-128"/>
                  <a:cs typeface="Arial Unicode MS" pitchFamily="34" charset="-128"/>
                </a:rPr>
                <a:t>Utkacha</a:t>
              </a:r>
              <a:r>
                <a:rPr lang="en-US" sz="1200" dirty="0" smtClean="0">
                  <a:latin typeface="Arial Unicode MS" pitchFamily="34" charset="-128"/>
                  <a:ea typeface="Arial Unicode MS" pitchFamily="34" charset="-128"/>
                  <a:cs typeface="Arial Unicode MS" pitchFamily="34" charset="-128"/>
                </a:rPr>
                <a:t> = remover of hairs) - barber,</a:t>
              </a:r>
              <a:endParaRPr lang="en-IN" sz="1200" dirty="0" smtClean="0">
                <a:latin typeface="Arial Unicode MS" pitchFamily="34" charset="-128"/>
                <a:ea typeface="Arial Unicode MS" pitchFamily="34" charset="-128"/>
                <a:cs typeface="Arial Unicode MS" pitchFamily="34" charset="-128"/>
              </a:endParaRPr>
            </a:p>
            <a:p>
              <a:r>
                <a:rPr lang="en-US" sz="1200" i="1" dirty="0" err="1" smtClean="0">
                  <a:latin typeface="Arial Unicode MS" pitchFamily="34" charset="-128"/>
                  <a:ea typeface="Arial Unicode MS" pitchFamily="34" charset="-128"/>
                  <a:cs typeface="Arial Unicode MS" pitchFamily="34" charset="-128"/>
                </a:rPr>
                <a:t>Chandraśrī</a:t>
              </a:r>
              <a:r>
                <a:rPr lang="en-US" sz="1200" dirty="0" smtClean="0">
                  <a:latin typeface="Arial Unicode MS" pitchFamily="34" charset="-128"/>
                  <a:ea typeface="Arial Unicode MS" pitchFamily="34" charset="-128"/>
                  <a:cs typeface="Arial Unicode MS" pitchFamily="34" charset="-128"/>
                </a:rPr>
                <a:t>.  (</a:t>
              </a:r>
              <a:r>
                <a:rPr lang="en-US" sz="1200" i="1" dirty="0" smtClean="0">
                  <a:latin typeface="Arial Unicode MS" pitchFamily="34" charset="-128"/>
                  <a:ea typeface="Arial Unicode MS" pitchFamily="34" charset="-128"/>
                  <a:cs typeface="Arial Unicode MS" pitchFamily="34" charset="-128"/>
                </a:rPr>
                <a:t>Chandra-</a:t>
              </a:r>
              <a:r>
                <a:rPr lang="en-US" sz="1200" i="1" dirty="0" err="1" smtClean="0">
                  <a:latin typeface="Arial Unicode MS" pitchFamily="34" charset="-128"/>
                  <a:ea typeface="Arial Unicode MS" pitchFamily="34" charset="-128"/>
                  <a:cs typeface="Arial Unicode MS" pitchFamily="34" charset="-128"/>
                </a:rPr>
                <a:t>Bīja</a:t>
              </a:r>
              <a:r>
                <a:rPr lang="en-US" sz="1200" dirty="0" smtClean="0">
                  <a:latin typeface="Arial Unicode MS" pitchFamily="34" charset="-128"/>
                  <a:ea typeface="Arial Unicode MS" pitchFamily="34" charset="-128"/>
                  <a:cs typeface="Arial Unicode MS" pitchFamily="34" charset="-128"/>
                </a:rPr>
                <a:t>)—</a:t>
              </a:r>
              <a:r>
                <a:rPr lang="en-US" sz="1200" dirty="0" err="1" smtClean="0">
                  <a:latin typeface="Arial Unicode MS" pitchFamily="34" charset="-128"/>
                  <a:ea typeface="Arial Unicode MS" pitchFamily="34" charset="-128"/>
                  <a:cs typeface="Arial Unicode MS" pitchFamily="34" charset="-128"/>
                </a:rPr>
                <a:t>Agrammas</a:t>
              </a:r>
              <a:r>
                <a:rPr lang="en-US" sz="1200" dirty="0" smtClean="0">
                  <a:latin typeface="Arial Unicode MS" pitchFamily="34" charset="-128"/>
                  <a:ea typeface="Arial Unicode MS" pitchFamily="34" charset="-128"/>
                  <a:cs typeface="Arial Unicode MS" pitchFamily="34" charset="-128"/>
                </a:rPr>
                <a:t> (</a:t>
              </a:r>
              <a:r>
                <a:rPr lang="en-US" sz="1200" dirty="0" err="1" smtClean="0">
                  <a:latin typeface="Arial Unicode MS" pitchFamily="34" charset="-128"/>
                  <a:ea typeface="Arial Unicode MS" pitchFamily="34" charset="-128"/>
                  <a:cs typeface="Arial Unicode MS" pitchFamily="34" charset="-128"/>
                </a:rPr>
                <a:t>Xandrammas</a:t>
              </a:r>
              <a:r>
                <a:rPr lang="en-US" sz="1200" dirty="0" smtClean="0">
                  <a:latin typeface="Arial Unicode MS" pitchFamily="34" charset="-128"/>
                  <a:ea typeface="Arial Unicode MS" pitchFamily="34" charset="-128"/>
                  <a:cs typeface="Arial Unicode MS" pitchFamily="34" charset="-128"/>
                </a:rPr>
                <a:t>)-31st.</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Āndhra</a:t>
              </a:r>
              <a:r>
                <a:rPr lang="en-US" sz="1200" dirty="0" smtClean="0">
                  <a:latin typeface="Arial Unicode MS" pitchFamily="34" charset="-128"/>
                  <a:ea typeface="Arial Unicode MS" pitchFamily="34" charset="-128"/>
                  <a:cs typeface="Arial Unicode MS" pitchFamily="34" charset="-128"/>
                </a:rPr>
                <a:t> king </a:t>
              </a:r>
              <a:endParaRPr lang="en-IN" sz="1200" dirty="0" smtClean="0">
                <a:latin typeface="Arial Unicode MS" pitchFamily="34" charset="-128"/>
                <a:ea typeface="Arial Unicode MS" pitchFamily="34" charset="-128"/>
                <a:cs typeface="Arial Unicode MS" pitchFamily="34" charset="-128"/>
              </a:endParaRPr>
            </a:p>
            <a:p>
              <a:r>
                <a:rPr lang="en-US" sz="1200" i="1" dirty="0" smtClean="0">
                  <a:latin typeface="Arial Unicode MS" pitchFamily="34" charset="-128"/>
                  <a:ea typeface="Arial Unicode MS" pitchFamily="34" charset="-128"/>
                  <a:cs typeface="Arial Unicode MS" pitchFamily="34" charset="-128"/>
                </a:rPr>
                <a:t>Chandragupta</a:t>
              </a:r>
              <a:r>
                <a:rPr lang="en-US" sz="1200" dirty="0" smtClean="0">
                  <a:latin typeface="Arial Unicode MS" pitchFamily="34" charset="-128"/>
                  <a:ea typeface="Arial Unicode MS" pitchFamily="34" charset="-128"/>
                  <a:cs typeface="Arial Unicode MS" pitchFamily="34" charset="-128"/>
                </a:rPr>
                <a:t>-1-Sandrocottus,  </a:t>
              </a:r>
              <a:r>
                <a:rPr lang="en-US" sz="1200" i="1" dirty="0" err="1" smtClean="0">
                  <a:latin typeface="Arial Unicode MS" pitchFamily="34" charset="-128"/>
                  <a:ea typeface="Arial Unicode MS" pitchFamily="34" charset="-128"/>
                  <a:cs typeface="Arial Unicode MS" pitchFamily="34" charset="-128"/>
                </a:rPr>
                <a:t>Samudragupta</a:t>
              </a:r>
              <a:r>
                <a:rPr lang="en-US" sz="1200" dirty="0" err="1" smtClean="0">
                  <a:latin typeface="Arial Unicode MS" pitchFamily="34" charset="-128"/>
                  <a:ea typeface="Arial Unicode MS" pitchFamily="34" charset="-128"/>
                  <a:cs typeface="Arial Unicode MS" pitchFamily="34" charset="-128"/>
                </a:rPr>
                <a:t>-Sandrocryptus</a:t>
              </a:r>
              <a:r>
                <a:rPr lang="en-US" sz="1200" dirty="0" smtClean="0">
                  <a:latin typeface="Arial Unicode MS" pitchFamily="34" charset="-128"/>
                  <a:ea typeface="Arial Unicode MS" pitchFamily="34" charset="-128"/>
                  <a:cs typeface="Arial Unicode MS" pitchFamily="34" charset="-128"/>
                </a:rPr>
                <a:t>, </a:t>
              </a:r>
              <a:endParaRPr lang="en-IN" sz="1200" dirty="0" smtClean="0">
                <a:latin typeface="Arial Unicode MS" pitchFamily="34" charset="-128"/>
                <a:ea typeface="Arial Unicode MS" pitchFamily="34" charset="-128"/>
                <a:cs typeface="Arial Unicode MS" pitchFamily="34" charset="-128"/>
              </a:endParaRPr>
            </a:p>
            <a:p>
              <a:r>
                <a:rPr lang="en-US" sz="1200" i="1" dirty="0" smtClean="0">
                  <a:latin typeface="Arial Unicode MS" pitchFamily="34" charset="-128"/>
                  <a:ea typeface="Arial Unicode MS" pitchFamily="34" charset="-128"/>
                  <a:cs typeface="Arial Unicode MS" pitchFamily="34" charset="-128"/>
                </a:rPr>
                <a:t>Chandragupta</a:t>
              </a:r>
              <a:r>
                <a:rPr lang="en-US" sz="1200" dirty="0" smtClean="0">
                  <a:latin typeface="Arial Unicode MS" pitchFamily="34" charset="-128"/>
                  <a:ea typeface="Arial Unicode MS" pitchFamily="34" charset="-128"/>
                  <a:cs typeface="Arial Unicode MS" pitchFamily="34" charset="-128"/>
                </a:rPr>
                <a:t>-2 was famous as conqueror or </a:t>
              </a:r>
              <a:r>
                <a:rPr lang="en-US" sz="1200" i="1" dirty="0" err="1" smtClean="0">
                  <a:latin typeface="Arial Unicode MS" pitchFamily="34" charset="-128"/>
                  <a:ea typeface="Arial Unicode MS" pitchFamily="34" charset="-128"/>
                  <a:cs typeface="Arial Unicode MS" pitchFamily="34" charset="-128"/>
                </a:rPr>
                <a:t>Amitrocchedas</a:t>
              </a:r>
              <a:r>
                <a:rPr lang="en-US" sz="1200" dirty="0" smtClean="0">
                  <a:latin typeface="Arial Unicode MS" pitchFamily="34" charset="-128"/>
                  <a:ea typeface="Arial Unicode MS" pitchFamily="34" charset="-128"/>
                  <a:cs typeface="Arial Unicode MS" pitchFamily="34" charset="-128"/>
                </a:rPr>
                <a:t> (=wiping out enemies)-</a:t>
              </a:r>
              <a:r>
                <a:rPr lang="en-US" sz="1200" i="1" dirty="0" err="1" smtClean="0">
                  <a:latin typeface="Arial Unicode MS" pitchFamily="34" charset="-128"/>
                  <a:ea typeface="Arial Unicode MS" pitchFamily="34" charset="-128"/>
                  <a:cs typeface="Arial Unicode MS" pitchFamily="34" charset="-128"/>
                </a:rPr>
                <a:t>Amitrochades</a:t>
              </a:r>
              <a:r>
                <a:rPr lang="en-US" sz="1200" dirty="0" smtClean="0">
                  <a:latin typeface="Arial Unicode MS" pitchFamily="34" charset="-128"/>
                  <a:ea typeface="Arial Unicode MS" pitchFamily="34" charset="-128"/>
                  <a:cs typeface="Arial Unicode MS" pitchFamily="34" charset="-128"/>
                </a:rPr>
                <a:t>.</a:t>
              </a:r>
            </a:p>
            <a:p>
              <a:r>
                <a:rPr lang="en-US" sz="1200" dirty="0" smtClean="0">
                  <a:latin typeface="Arial Unicode MS" pitchFamily="34" charset="-128"/>
                  <a:ea typeface="Arial Unicode MS" pitchFamily="34" charset="-128"/>
                  <a:cs typeface="Arial Unicode MS" pitchFamily="34" charset="-128"/>
                </a:rPr>
                <a:t>This was known to </a:t>
              </a:r>
              <a:r>
                <a:rPr lang="en-US" sz="1200" i="1" dirty="0" smtClean="0">
                  <a:latin typeface="Arial Unicode MS" pitchFamily="34" charset="-128"/>
                  <a:ea typeface="Arial Unicode MS" pitchFamily="34" charset="-128"/>
                  <a:cs typeface="Arial Unicode MS" pitchFamily="34" charset="-128"/>
                </a:rPr>
                <a:t>R.C </a:t>
              </a:r>
              <a:r>
                <a:rPr lang="en-US" sz="1200" i="1" dirty="0" err="1" smtClean="0">
                  <a:latin typeface="Arial Unicode MS" pitchFamily="34" charset="-128"/>
                  <a:ea typeface="Arial Unicode MS" pitchFamily="34" charset="-128"/>
                  <a:cs typeface="Arial Unicode MS" pitchFamily="34" charset="-128"/>
                </a:rPr>
                <a:t>Mazumdar</a:t>
              </a:r>
              <a:r>
                <a:rPr lang="en-US" sz="1200" dirty="0" smtClean="0">
                  <a:latin typeface="Arial Unicode MS" pitchFamily="34" charset="-128"/>
                  <a:ea typeface="Arial Unicode MS" pitchFamily="34" charset="-128"/>
                  <a:cs typeface="Arial Unicode MS" pitchFamily="34" charset="-128"/>
                </a:rPr>
                <a:t>, who quoted </a:t>
              </a:r>
              <a:r>
                <a:rPr lang="en-US" sz="1200" dirty="0" err="1" smtClean="0">
                  <a:latin typeface="Arial Unicode MS" pitchFamily="34" charset="-128"/>
                  <a:ea typeface="Arial Unicode MS" pitchFamily="34" charset="-128"/>
                  <a:cs typeface="Arial Unicode MS" pitchFamily="34" charset="-128"/>
                </a:rPr>
                <a:t>Megasthenes</a:t>
              </a:r>
              <a:r>
                <a:rPr lang="en-US" sz="1200" dirty="0" smtClean="0">
                  <a:latin typeface="Arial Unicode MS" pitchFamily="34" charset="-128"/>
                  <a:ea typeface="Arial Unicode MS" pitchFamily="34" charset="-128"/>
                  <a:cs typeface="Arial Unicode MS" pitchFamily="34" charset="-128"/>
                </a:rPr>
                <a:t> in –”Ancient India”-page 135 to give strength of </a:t>
              </a:r>
            </a:p>
            <a:p>
              <a:r>
                <a:rPr lang="en-US" sz="1200" dirty="0" smtClean="0">
                  <a:latin typeface="Arial Unicode MS" pitchFamily="34" charset="-128"/>
                  <a:ea typeface="Arial Unicode MS" pitchFamily="34" charset="-128"/>
                  <a:cs typeface="Arial Unicode MS" pitchFamily="34" charset="-128"/>
                </a:rPr>
                <a:t>army of </a:t>
              </a:r>
              <a:r>
                <a:rPr lang="en-US" sz="1200" i="1" dirty="0" err="1" smtClean="0">
                  <a:latin typeface="Arial Unicode MS"/>
                  <a:ea typeface="Arial Unicode MS"/>
                  <a:cs typeface="Arial Unicode MS"/>
                </a:rPr>
                <a:t>Ā</a:t>
              </a:r>
              <a:r>
                <a:rPr lang="en-US" sz="1200" i="1" dirty="0" err="1" smtClean="0">
                  <a:latin typeface="Arial Unicode MS" pitchFamily="34" charset="-128"/>
                  <a:ea typeface="Arial Unicode MS" pitchFamily="34" charset="-128"/>
                  <a:cs typeface="Arial Unicode MS" pitchFamily="34" charset="-128"/>
                </a:rPr>
                <a:t>ndhra</a:t>
              </a:r>
              <a:r>
                <a:rPr lang="en-US" sz="1200" dirty="0" smtClean="0">
                  <a:latin typeface="Arial Unicode MS" pitchFamily="34" charset="-128"/>
                  <a:ea typeface="Arial Unicode MS" pitchFamily="34" charset="-128"/>
                  <a:cs typeface="Arial Unicode MS" pitchFamily="34" charset="-128"/>
                </a:rPr>
                <a:t> kings. But, he had to retract it in his later book in collaboration with </a:t>
              </a:r>
              <a:r>
                <a:rPr lang="en-US" sz="1200" i="1" dirty="0" smtClean="0">
                  <a:latin typeface="Arial Unicode MS" pitchFamily="34" charset="-128"/>
                  <a:ea typeface="Arial Unicode MS" pitchFamily="34" charset="-128"/>
                  <a:cs typeface="Arial Unicode MS" pitchFamily="34" charset="-128"/>
                </a:rPr>
                <a:t>K.K. </a:t>
              </a:r>
              <a:r>
                <a:rPr lang="en-US" sz="1200" i="1" dirty="0" err="1" smtClean="0">
                  <a:latin typeface="Arial Unicode MS" pitchFamily="34" charset="-128"/>
                  <a:ea typeface="Arial Unicode MS" pitchFamily="34" charset="-128"/>
                  <a:cs typeface="Arial Unicode MS" pitchFamily="34" charset="-128"/>
                </a:rPr>
                <a:t>Dutta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and H.C. </a:t>
              </a:r>
            </a:p>
            <a:p>
              <a:r>
                <a:rPr lang="en-US" sz="1200" i="1" dirty="0" err="1" smtClean="0">
                  <a:latin typeface="Arial Unicode MS" pitchFamily="34" charset="-128"/>
                  <a:ea typeface="Arial Unicode MS" pitchFamily="34" charset="-128"/>
                  <a:cs typeface="Arial Unicode MS" pitchFamily="34" charset="-128"/>
                </a:rPr>
                <a:t>Raychaudhary</a:t>
              </a:r>
              <a:r>
                <a:rPr lang="en-US" sz="1200" dirty="0" smtClean="0">
                  <a:latin typeface="Arial Unicode MS" pitchFamily="34" charset="-128"/>
                  <a:ea typeface="Arial Unicode MS" pitchFamily="34" charset="-128"/>
                  <a:cs typeface="Arial Unicode MS" pitchFamily="34" charset="-128"/>
                </a:rPr>
                <a:t>. For obedience to British fraud, he was made General editor of 12 Vol. Indian History by</a:t>
              </a:r>
            </a:p>
            <a:p>
              <a:r>
                <a:rPr lang="en-US" sz="1200" i="1" dirty="0" err="1" smtClean="0">
                  <a:latin typeface="Arial Unicode MS" pitchFamily="34" charset="-128"/>
                  <a:ea typeface="Arial Unicode MS" pitchFamily="34" charset="-128"/>
                  <a:cs typeface="Arial Unicode MS" pitchFamily="34" charset="-128"/>
                </a:rPr>
                <a:t>Bharatiya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Vidya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Bhawan</a:t>
              </a:r>
              <a:r>
                <a:rPr lang="en-US" sz="1200" dirty="0" smtClean="0">
                  <a:latin typeface="Arial Unicode MS" pitchFamily="34" charset="-128"/>
                  <a:ea typeface="Arial Unicode MS" pitchFamily="34" charset="-128"/>
                  <a:cs typeface="Arial Unicode MS" pitchFamily="34" charset="-128"/>
                </a:rPr>
                <a:t>. </a:t>
              </a:r>
              <a:r>
                <a:rPr lang="en-US" sz="1200" dirty="0" err="1" smtClean="0">
                  <a:latin typeface="Arial Unicode MS" pitchFamily="34" charset="-128"/>
                  <a:ea typeface="Arial Unicode MS" pitchFamily="34" charset="-128"/>
                  <a:cs typeface="Arial Unicode MS" pitchFamily="34" charset="-128"/>
                </a:rPr>
                <a:t>Usmania</a:t>
              </a:r>
              <a:r>
                <a:rPr lang="en-US" sz="1200" dirty="0" smtClean="0">
                  <a:latin typeface="Arial Unicode MS" pitchFamily="34" charset="-128"/>
                  <a:ea typeface="Arial Unicode MS" pitchFamily="34" charset="-128"/>
                  <a:cs typeface="Arial Unicode MS" pitchFamily="34" charset="-128"/>
                </a:rPr>
                <a:t> university also keeps both contradictions-For culture of Andhra Pradesh,</a:t>
              </a:r>
            </a:p>
            <a:p>
              <a:r>
                <a:rPr lang="en-US" sz="1200" dirty="0" err="1" smtClean="0">
                  <a:latin typeface="Arial Unicode MS" pitchFamily="34" charset="-128"/>
                  <a:ea typeface="Arial Unicode MS" pitchFamily="34" charset="-128"/>
                  <a:cs typeface="Arial Unicode MS" pitchFamily="34" charset="-128"/>
                </a:rPr>
                <a:t>Megasthenese</a:t>
              </a:r>
              <a:r>
                <a:rPr lang="en-US" sz="1200" dirty="0" smtClean="0">
                  <a:latin typeface="Arial Unicode MS" pitchFamily="34" charset="-128"/>
                  <a:ea typeface="Arial Unicode MS" pitchFamily="34" charset="-128"/>
                  <a:cs typeface="Arial Unicode MS" pitchFamily="34" charset="-128"/>
                </a:rPr>
                <a:t> had come in Gupta period. For history purpose, he was in </a:t>
              </a:r>
              <a:r>
                <a:rPr lang="en-US" sz="1200" dirty="0" err="1" smtClean="0">
                  <a:latin typeface="Arial Unicode MS" pitchFamily="34" charset="-128"/>
                  <a:ea typeface="Arial Unicode MS" pitchFamily="34" charset="-128"/>
                  <a:cs typeface="Arial Unicode MS" pitchFamily="34" charset="-128"/>
                </a:rPr>
                <a:t>Maurya</a:t>
              </a:r>
              <a:r>
                <a:rPr lang="en-US" sz="1200" dirty="0" smtClean="0">
                  <a:latin typeface="Arial Unicode MS" pitchFamily="34" charset="-128"/>
                  <a:ea typeface="Arial Unicode MS" pitchFamily="34" charset="-128"/>
                  <a:cs typeface="Arial Unicode MS" pitchFamily="34" charset="-128"/>
                </a:rPr>
                <a:t> period.</a:t>
              </a:r>
              <a:endParaRPr lang="en-IN" sz="1200" dirty="0" smtClean="0">
                <a:latin typeface="Arial Unicode MS" pitchFamily="34" charset="-128"/>
                <a:ea typeface="Arial Unicode MS" pitchFamily="34" charset="-128"/>
                <a:cs typeface="Arial Unicode MS" pitchFamily="34" charset="-128"/>
              </a:endParaRPr>
            </a:p>
            <a:p>
              <a:r>
                <a:rPr lang="en-US" sz="1200" i="1" dirty="0" smtClean="0">
                  <a:latin typeface="Arial Unicode MS" pitchFamily="34" charset="-128"/>
                  <a:ea typeface="Arial Unicode MS" pitchFamily="34" charset="-128"/>
                  <a:cs typeface="Arial Unicode MS" pitchFamily="34" charset="-128"/>
                </a:rPr>
                <a:t>Gupta</a:t>
              </a:r>
              <a:r>
                <a:rPr lang="en-US" sz="1200" dirty="0" smtClean="0">
                  <a:latin typeface="Arial Unicode MS" pitchFamily="34" charset="-128"/>
                  <a:ea typeface="Arial Unicode MS" pitchFamily="34" charset="-128"/>
                  <a:cs typeface="Arial Unicode MS" pitchFamily="34" charset="-128"/>
                </a:rPr>
                <a:t> kings adopted titles of earlier great kings of </a:t>
              </a:r>
              <a:r>
                <a:rPr lang="en-US" sz="1200" i="1" dirty="0" err="1" smtClean="0">
                  <a:latin typeface="Arial Unicode MS" pitchFamily="34" charset="-128"/>
                  <a:ea typeface="Arial Unicode MS" pitchFamily="34" charset="-128"/>
                  <a:cs typeface="Arial Unicode MS" pitchFamily="34" charset="-128"/>
                </a:rPr>
                <a:t>Maurya</a:t>
              </a:r>
              <a:r>
                <a:rPr lang="en-US" sz="1200" dirty="0" smtClean="0">
                  <a:latin typeface="Arial Unicode MS" pitchFamily="34" charset="-128"/>
                  <a:ea typeface="Arial Unicode MS" pitchFamily="34" charset="-128"/>
                  <a:cs typeface="Arial Unicode MS" pitchFamily="34" charset="-128"/>
                </a:rPr>
                <a:t> period-</a:t>
              </a:r>
              <a:endParaRPr lang="en-IN" sz="1200" dirty="0" smtClean="0">
                <a:latin typeface="Arial Unicode MS" pitchFamily="34" charset="-128"/>
                <a:ea typeface="Arial Unicode MS" pitchFamily="34" charset="-128"/>
                <a:cs typeface="Arial Unicode MS" pitchFamily="34" charset="-128"/>
              </a:endParaRPr>
            </a:p>
            <a:p>
              <a:r>
                <a:rPr lang="en-US" sz="1200" i="1" dirty="0" smtClean="0">
                  <a:latin typeface="Arial Unicode MS" pitchFamily="34" charset="-128"/>
                  <a:ea typeface="Arial Unicode MS" pitchFamily="34" charset="-128"/>
                  <a:cs typeface="Arial Unicode MS" pitchFamily="34" charset="-128"/>
                </a:rPr>
                <a:t>Chandragupta</a:t>
              </a:r>
              <a:r>
                <a:rPr lang="en-US" sz="1200" dirty="0" smtClean="0">
                  <a:latin typeface="Arial Unicode MS" pitchFamily="34" charset="-128"/>
                  <a:ea typeface="Arial Unicode MS" pitchFamily="34" charset="-128"/>
                  <a:cs typeface="Arial Unicode MS" pitchFamily="34" charset="-128"/>
                </a:rPr>
                <a:t>-1-</a:t>
              </a:r>
              <a:r>
                <a:rPr lang="en-US" sz="1200" i="1" dirty="0" smtClean="0">
                  <a:latin typeface="Arial Unicode MS" pitchFamily="34" charset="-128"/>
                  <a:ea typeface="Arial Unicode MS" pitchFamily="34" charset="-128"/>
                  <a:cs typeface="Arial Unicode MS" pitchFamily="34" charset="-128"/>
                </a:rPr>
                <a:t>Vijayāditya. </a:t>
              </a:r>
              <a:r>
                <a:rPr lang="en-US" sz="1200" i="1" dirty="0" err="1" smtClean="0">
                  <a:latin typeface="Arial Unicode MS" pitchFamily="34" charset="-128"/>
                  <a:ea typeface="Arial Unicode MS" pitchFamily="34" charset="-128"/>
                  <a:cs typeface="Arial Unicode MS" pitchFamily="34" charset="-128"/>
                </a:rPr>
                <a:t>Samudragupta</a:t>
              </a:r>
              <a:r>
                <a:rPr lang="en-US" sz="1200" dirty="0" err="1"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Aśokāditya</a:t>
              </a:r>
              <a:r>
                <a:rPr lang="en-US" sz="1200" i="1" dirty="0" smtClean="0">
                  <a:latin typeface="Arial Unicode MS" pitchFamily="34" charset="-128"/>
                  <a:ea typeface="Arial Unicode MS" pitchFamily="34" charset="-128"/>
                  <a:cs typeface="Arial Unicode MS" pitchFamily="34" charset="-128"/>
                </a:rPr>
                <a:t>, Chandragupta</a:t>
              </a:r>
              <a:r>
                <a:rPr lang="en-US" sz="1200" dirty="0" smtClean="0">
                  <a:latin typeface="Arial Unicode MS" pitchFamily="34" charset="-128"/>
                  <a:ea typeface="Arial Unicode MS" pitchFamily="34" charset="-128"/>
                  <a:cs typeface="Arial Unicode MS" pitchFamily="34" charset="-128"/>
                </a:rPr>
                <a:t>-2-</a:t>
              </a:r>
              <a:r>
                <a:rPr lang="en-US" sz="1200" i="1" dirty="0" smtClean="0">
                  <a:latin typeface="Arial Unicode MS" pitchFamily="34" charset="-128"/>
                  <a:ea typeface="Arial Unicode MS" pitchFamily="34" charset="-128"/>
                  <a:cs typeface="Arial Unicode MS" pitchFamily="34" charset="-128"/>
                </a:rPr>
                <a:t>Vikramāditya</a:t>
              </a:r>
              <a:r>
                <a:rPr lang="en-US" sz="1200" dirty="0" smtClean="0">
                  <a:latin typeface="Arial Unicode MS" pitchFamily="34" charset="-128"/>
                  <a:ea typeface="Arial Unicode MS" pitchFamily="34" charset="-128"/>
                  <a:cs typeface="Arial Unicode MS" pitchFamily="34" charset="-128"/>
                </a:rPr>
                <a:t>. This was only a title.</a:t>
              </a:r>
            </a:p>
            <a:p>
              <a:r>
                <a:rPr lang="en-US" sz="1200" dirty="0" smtClean="0">
                  <a:latin typeface="Arial Unicode MS" pitchFamily="34" charset="-128"/>
                  <a:ea typeface="Arial Unicode MS" pitchFamily="34" charset="-128"/>
                  <a:cs typeface="Arial Unicode MS" pitchFamily="34" charset="-128"/>
                </a:rPr>
                <a:t> Famous </a:t>
              </a:r>
              <a:r>
                <a:rPr lang="en-US" sz="1200" i="1" dirty="0" err="1" smtClean="0">
                  <a:latin typeface="Arial Unicode MS" pitchFamily="34" charset="-128"/>
                  <a:ea typeface="Arial Unicode MS" pitchFamily="34" charset="-128"/>
                  <a:cs typeface="Arial Unicode MS" pitchFamily="34" charset="-128"/>
                </a:rPr>
                <a:t>Paramāra</a:t>
              </a:r>
              <a:r>
                <a:rPr lang="en-US" sz="1200" dirty="0" smtClean="0">
                  <a:latin typeface="Arial Unicode MS" pitchFamily="34" charset="-128"/>
                  <a:ea typeface="Arial Unicode MS" pitchFamily="34" charset="-128"/>
                  <a:cs typeface="Arial Unicode MS" pitchFamily="34" charset="-128"/>
                </a:rPr>
                <a:t> king of Ujjain of this name was later on.</a:t>
              </a:r>
              <a:endParaRPr lang="en-IN" sz="1200" dirty="0" smtClean="0">
                <a:latin typeface="Arial Unicode MS" pitchFamily="34" charset="-128"/>
                <a:ea typeface="Arial Unicode MS" pitchFamily="34" charset="-128"/>
                <a:cs typeface="Arial Unicode MS" pitchFamily="34" charset="-128"/>
              </a:endParaRPr>
            </a:p>
            <a:p>
              <a:r>
                <a:rPr lang="en-US" sz="1200" i="1" dirty="0" smtClean="0">
                  <a:latin typeface="Arial Unicode MS" pitchFamily="34" charset="-128"/>
                  <a:ea typeface="Arial Unicode MS" pitchFamily="34" charset="-128"/>
                  <a:cs typeface="Arial Unicode MS" pitchFamily="34" charset="-128"/>
                </a:rPr>
                <a:t>                               Śrīgupta-Ghaţotkacha-Chandragupta</a:t>
              </a:r>
              <a:r>
                <a:rPr lang="en-US" sz="1200" dirty="0" smtClean="0">
                  <a:latin typeface="Arial Unicode MS" pitchFamily="34" charset="-128"/>
                  <a:ea typeface="Arial Unicode MS" pitchFamily="34" charset="-128"/>
                  <a:cs typeface="Arial Unicode MS" pitchFamily="34" charset="-128"/>
                </a:rPr>
                <a:t>-1 (327-320 BC)-Founder</a:t>
              </a:r>
            </a:p>
            <a:p>
              <a:endParaRPr lang="en-IN" sz="1200" dirty="0" smtClean="0">
                <a:latin typeface="Arial Unicode MS" pitchFamily="34" charset="-128"/>
                <a:ea typeface="Arial Unicode MS" pitchFamily="34" charset="-128"/>
                <a:cs typeface="Arial Unicode MS" pitchFamily="34" charset="-128"/>
              </a:endParaRPr>
            </a:p>
            <a:p>
              <a:r>
                <a:rPr lang="en-US" sz="1200" i="1" dirty="0" err="1" smtClean="0">
                  <a:latin typeface="Arial Unicode MS" pitchFamily="34" charset="-128"/>
                  <a:ea typeface="Arial Unicode MS" pitchFamily="34" charset="-128"/>
                  <a:cs typeface="Arial Unicode MS" pitchFamily="34" charset="-128"/>
                </a:rPr>
                <a:t>Kacha</a:t>
              </a:r>
              <a:r>
                <a:rPr lang="en-US" sz="1200" dirty="0" smtClean="0">
                  <a:latin typeface="Arial Unicode MS" pitchFamily="34" charset="-128"/>
                  <a:ea typeface="Arial Unicode MS" pitchFamily="34" charset="-128"/>
                  <a:cs typeface="Arial Unicode MS" pitchFamily="34" charset="-128"/>
                </a:rPr>
                <a:t> (320 BC)                            </a:t>
              </a:r>
              <a:r>
                <a:rPr lang="en-US" sz="1200" i="1" dirty="0" err="1" smtClean="0">
                  <a:latin typeface="Arial Unicode MS" pitchFamily="34" charset="-128"/>
                  <a:ea typeface="Arial Unicode MS" pitchFamily="34" charset="-128"/>
                  <a:cs typeface="Arial Unicode MS" pitchFamily="34" charset="-128"/>
                </a:rPr>
                <a:t>Samudragupta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Aśokāditya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(320-269 BC)</a:t>
              </a:r>
            </a:p>
            <a:p>
              <a:endParaRPr lang="en-IN" sz="1200" dirty="0" smtClean="0">
                <a:latin typeface="Arial Unicode MS" pitchFamily="34" charset="-128"/>
                <a:ea typeface="Arial Unicode MS" pitchFamily="34" charset="-128"/>
                <a:cs typeface="Arial Unicode MS" pitchFamily="34" charset="-128"/>
              </a:endParaRPr>
            </a:p>
            <a:p>
              <a:r>
                <a:rPr lang="en-US" sz="1200" i="1" dirty="0" err="1" smtClean="0">
                  <a:latin typeface="Arial Unicode MS" pitchFamily="34" charset="-128"/>
                  <a:ea typeface="Arial Unicode MS" pitchFamily="34" charset="-128"/>
                  <a:cs typeface="Arial Unicode MS" pitchFamily="34" charset="-128"/>
                </a:rPr>
                <a:t>Rāmagupta</a:t>
              </a:r>
              <a:r>
                <a:rPr lang="en-US" sz="1200" i="1" dirty="0" smtClean="0">
                  <a:latin typeface="Arial Unicode MS" pitchFamily="34" charset="-128"/>
                  <a:ea typeface="Arial Unicode MS" pitchFamily="34" charset="-128"/>
                  <a:cs typeface="Arial Unicode MS" pitchFamily="34" charset="-128"/>
                </a:rPr>
                <a:t>                                  Chandragupta</a:t>
              </a:r>
              <a:r>
                <a:rPr lang="en-US" sz="1200" dirty="0" smtClean="0">
                  <a:latin typeface="Arial Unicode MS" pitchFamily="34" charset="-128"/>
                  <a:ea typeface="Arial Unicode MS" pitchFamily="34" charset="-128"/>
                  <a:cs typeface="Arial Unicode MS" pitchFamily="34" charset="-128"/>
                </a:rPr>
                <a:t>-2 (</a:t>
              </a:r>
              <a:r>
                <a:rPr lang="en-US" sz="1200" i="1" dirty="0" err="1" smtClean="0">
                  <a:latin typeface="Arial Unicode MS" pitchFamily="34" charset="-128"/>
                  <a:ea typeface="Arial Unicode MS" pitchFamily="34" charset="-128"/>
                  <a:cs typeface="Arial Unicode MS" pitchFamily="34" charset="-128"/>
                </a:rPr>
                <a:t>Vikramāditya</a:t>
              </a:r>
              <a:r>
                <a:rPr lang="en-US" sz="1200" dirty="0" smtClean="0">
                  <a:latin typeface="Arial Unicode MS" pitchFamily="34" charset="-128"/>
                  <a:ea typeface="Arial Unicode MS" pitchFamily="34" charset="-128"/>
                  <a:cs typeface="Arial Unicode MS" pitchFamily="34" charset="-128"/>
                </a:rPr>
                <a:t>) (269-233 BC)</a:t>
              </a:r>
              <a:endParaRPr lang="en-IN" sz="1200" dirty="0" smtClean="0">
                <a:latin typeface="Arial Unicode MS" pitchFamily="34" charset="-128"/>
                <a:ea typeface="Arial Unicode MS" pitchFamily="34" charset="-128"/>
                <a:cs typeface="Arial Unicode MS" pitchFamily="34" charset="-128"/>
              </a:endParaRPr>
            </a:p>
            <a:p>
              <a:r>
                <a:rPr lang="en-US" sz="1200" i="1" dirty="0" smtClean="0">
                  <a:latin typeface="Arial Unicode MS" pitchFamily="34" charset="-128"/>
                  <a:ea typeface="Arial Unicode MS" pitchFamily="34" charset="-128"/>
                  <a:cs typeface="Arial Unicode MS" pitchFamily="34" charset="-128"/>
                </a:rPr>
                <a:t>                                                    Kumāragupta</a:t>
              </a:r>
              <a:r>
                <a:rPr lang="en-US" sz="1200" dirty="0" smtClean="0">
                  <a:latin typeface="Arial Unicode MS" pitchFamily="34" charset="-128"/>
                  <a:ea typeface="Arial Unicode MS" pitchFamily="34" charset="-128"/>
                  <a:cs typeface="Arial Unicode MS" pitchFamily="34" charset="-128"/>
                </a:rPr>
                <a:t>-1 (233-191 BC)</a:t>
              </a:r>
            </a:p>
            <a:p>
              <a:endParaRPr lang="en-IN" sz="1200" dirty="0" smtClean="0">
                <a:latin typeface="Arial Unicode MS" pitchFamily="34" charset="-128"/>
                <a:ea typeface="Arial Unicode MS" pitchFamily="34" charset="-128"/>
                <a:cs typeface="Arial Unicode MS" pitchFamily="34" charset="-128"/>
              </a:endParaRPr>
            </a:p>
            <a:p>
              <a:r>
                <a:rPr lang="en-US" sz="1200" i="1" dirty="0" err="1" smtClean="0">
                  <a:latin typeface="Arial Unicode MS" pitchFamily="34" charset="-128"/>
                  <a:ea typeface="Arial Unicode MS" pitchFamily="34" charset="-128"/>
                  <a:cs typeface="Arial Unicode MS" pitchFamily="34" charset="-128"/>
                </a:rPr>
                <a:t>Skandagupta</a:t>
              </a:r>
              <a:r>
                <a:rPr lang="en-US" sz="1200" dirty="0" smtClean="0">
                  <a:latin typeface="Arial Unicode MS" pitchFamily="34" charset="-128"/>
                  <a:ea typeface="Arial Unicode MS" pitchFamily="34" charset="-128"/>
                  <a:cs typeface="Arial Unicode MS" pitchFamily="34" charset="-128"/>
                </a:rPr>
                <a:t> (191-175 BC-Issueless)                           </a:t>
              </a:r>
              <a:r>
                <a:rPr lang="en-US" sz="1200" i="1" dirty="0" err="1" smtClean="0">
                  <a:latin typeface="Arial Unicode MS" pitchFamily="34" charset="-128"/>
                  <a:ea typeface="Arial Unicode MS" pitchFamily="34" charset="-128"/>
                  <a:cs typeface="Arial Unicode MS" pitchFamily="34" charset="-128"/>
                </a:rPr>
                <a:t>Puragupta</a:t>
              </a:r>
              <a:r>
                <a:rPr lang="en-US" sz="1200" dirty="0" smtClean="0">
                  <a:latin typeface="Arial Unicode MS" pitchFamily="34" charset="-128"/>
                  <a:ea typeface="Arial Unicode MS" pitchFamily="34" charset="-128"/>
                  <a:cs typeface="Arial Unicode MS" pitchFamily="34" charset="-128"/>
                </a:rPr>
                <a:t> (guardian of </a:t>
              </a:r>
              <a:r>
                <a:rPr lang="en-US" sz="1200" i="1" dirty="0" err="1" smtClean="0">
                  <a:latin typeface="Arial Unicode MS" pitchFamily="34" charset="-128"/>
                  <a:ea typeface="Arial Unicode MS" pitchFamily="34" charset="-128"/>
                  <a:cs typeface="Arial Unicode MS" pitchFamily="34" charset="-128"/>
                </a:rPr>
                <a:t>Budhagupta</a:t>
              </a:r>
              <a:r>
                <a:rPr lang="en-US" sz="1200" dirty="0" smtClean="0">
                  <a:latin typeface="Arial Unicode MS" pitchFamily="34" charset="-128"/>
                  <a:ea typeface="Arial Unicode MS" pitchFamily="34" charset="-128"/>
                  <a:cs typeface="Arial Unicode MS" pitchFamily="34" charset="-128"/>
                </a:rPr>
                <a:t>)</a:t>
              </a:r>
            </a:p>
            <a:p>
              <a:endParaRPr lang="en-IN" sz="1200" dirty="0" smtClean="0">
                <a:latin typeface="Arial Unicode MS" pitchFamily="34" charset="-128"/>
                <a:ea typeface="Arial Unicode MS" pitchFamily="34" charset="-128"/>
                <a:cs typeface="Arial Unicode MS" pitchFamily="34" charset="-128"/>
              </a:endParaRPr>
            </a:p>
            <a:p>
              <a:r>
                <a:rPr lang="en-US" sz="1200" i="1" dirty="0" err="1" smtClean="0">
                  <a:latin typeface="Arial Unicode MS" pitchFamily="34" charset="-128"/>
                  <a:ea typeface="Arial Unicode MS" pitchFamily="34" charset="-128"/>
                  <a:cs typeface="Arial Unicode MS" pitchFamily="34" charset="-128"/>
                </a:rPr>
                <a:t>Vainyagupta</a:t>
              </a:r>
              <a:r>
                <a:rPr lang="en-US" sz="1200" dirty="0" smtClean="0">
                  <a:latin typeface="Arial Unicode MS" pitchFamily="34" charset="-128"/>
                  <a:ea typeface="Arial Unicode MS" pitchFamily="34" charset="-128"/>
                  <a:cs typeface="Arial Unicode MS" pitchFamily="34" charset="-128"/>
                </a:rPr>
                <a:t> (175-174 BC)           </a:t>
              </a:r>
              <a:r>
                <a:rPr lang="en-US" sz="1200" i="1" dirty="0" smtClean="0">
                  <a:latin typeface="Arial Unicode MS" pitchFamily="34" charset="-128"/>
                  <a:ea typeface="Arial Unicode MS" pitchFamily="34" charset="-128"/>
                  <a:cs typeface="Arial Unicode MS" pitchFamily="34" charset="-128"/>
                </a:rPr>
                <a:t>Kumāragupta</a:t>
              </a:r>
              <a:r>
                <a:rPr lang="en-US" sz="1200" dirty="0" smtClean="0">
                  <a:latin typeface="Arial Unicode MS" pitchFamily="34" charset="-128"/>
                  <a:ea typeface="Arial Unicode MS" pitchFamily="34" charset="-128"/>
                  <a:cs typeface="Arial Unicode MS" pitchFamily="34" charset="-128"/>
                </a:rPr>
                <a:t>-2 (174-172 BC)      </a:t>
              </a:r>
              <a:r>
                <a:rPr lang="en-US" sz="1200" i="1" dirty="0" err="1" smtClean="0">
                  <a:latin typeface="Arial Unicode MS" pitchFamily="34" charset="-128"/>
                  <a:ea typeface="Arial Unicode MS" pitchFamily="34" charset="-128"/>
                  <a:cs typeface="Arial Unicode MS" pitchFamily="34" charset="-128"/>
                </a:rPr>
                <a:t>Budhagupta</a:t>
              </a:r>
              <a:r>
                <a:rPr lang="en-US" sz="1200" dirty="0" smtClean="0">
                  <a:latin typeface="Arial Unicode MS" pitchFamily="34" charset="-128"/>
                  <a:ea typeface="Arial Unicode MS" pitchFamily="34" charset="-128"/>
                  <a:cs typeface="Arial Unicode MS" pitchFamily="34" charset="-128"/>
                </a:rPr>
                <a:t> (172-166 BC)</a:t>
              </a:r>
              <a:endParaRPr lang="en-IN" sz="1200" dirty="0" smtClean="0">
                <a:latin typeface="Arial Unicode MS" pitchFamily="34" charset="-128"/>
                <a:ea typeface="Arial Unicode MS" pitchFamily="34" charset="-128"/>
                <a:cs typeface="Arial Unicode MS" pitchFamily="34" charset="-128"/>
              </a:endParaRPr>
            </a:p>
            <a:p>
              <a:r>
                <a:rPr lang="en-US" sz="1200" i="1" dirty="0" err="1" smtClean="0">
                  <a:latin typeface="Arial Unicode MS" pitchFamily="34" charset="-128"/>
                  <a:ea typeface="Arial Unicode MS" pitchFamily="34" charset="-128"/>
                  <a:cs typeface="Arial Unicode MS" pitchFamily="34" charset="-128"/>
                </a:rPr>
                <a:t>Narasimhagupta</a:t>
              </a:r>
              <a:r>
                <a:rPr lang="en-US" sz="1200" dirty="0" smtClean="0">
                  <a:latin typeface="Arial Unicode MS" pitchFamily="34" charset="-128"/>
                  <a:ea typeface="Arial Unicode MS" pitchFamily="34" charset="-128"/>
                  <a:cs typeface="Arial Unicode MS" pitchFamily="34" charset="-128"/>
                </a:rPr>
                <a:t> (</a:t>
              </a:r>
              <a:r>
                <a:rPr lang="en-US" sz="1200" i="1" dirty="0" smtClean="0">
                  <a:latin typeface="Arial Unicode MS" pitchFamily="34" charset="-128"/>
                  <a:ea typeface="Arial Unicode MS" pitchFamily="34" charset="-128"/>
                  <a:cs typeface="Arial Unicode MS" pitchFamily="34" charset="-128"/>
                </a:rPr>
                <a:t>Bālāditya</a:t>
              </a:r>
              <a:r>
                <a:rPr lang="en-US" sz="1200" dirty="0" smtClean="0">
                  <a:latin typeface="Arial Unicode MS" pitchFamily="34" charset="-128"/>
                  <a:ea typeface="Arial Unicode MS" pitchFamily="34" charset="-128"/>
                  <a:cs typeface="Arial Unicode MS" pitchFamily="34" charset="-128"/>
                </a:rPr>
                <a:t>-1)- (166-126 BC)</a:t>
              </a:r>
              <a:endParaRPr lang="en-IN" sz="1200" dirty="0" smtClean="0">
                <a:latin typeface="Arial Unicode MS" pitchFamily="34" charset="-128"/>
                <a:ea typeface="Arial Unicode MS" pitchFamily="34" charset="-128"/>
                <a:cs typeface="Arial Unicode MS" pitchFamily="34" charset="-128"/>
              </a:endParaRPr>
            </a:p>
            <a:p>
              <a:r>
                <a:rPr lang="en-US" sz="1200" i="1" dirty="0" smtClean="0">
                  <a:latin typeface="Arial Unicode MS" pitchFamily="34" charset="-128"/>
                  <a:ea typeface="Arial Unicode MS" pitchFamily="34" charset="-128"/>
                  <a:cs typeface="Arial Unicode MS" pitchFamily="34" charset="-128"/>
                </a:rPr>
                <a:t>Kumāragupta</a:t>
              </a:r>
              <a:r>
                <a:rPr lang="en-US" sz="1200" dirty="0" smtClean="0">
                  <a:latin typeface="Arial Unicode MS" pitchFamily="34" charset="-128"/>
                  <a:ea typeface="Arial Unicode MS" pitchFamily="34" charset="-128"/>
                  <a:cs typeface="Arial Unicode MS" pitchFamily="34" charset="-128"/>
                </a:rPr>
                <a:t>-3 (126-85 BC)                   </a:t>
              </a:r>
              <a:r>
                <a:rPr lang="en-US" sz="1200" i="1" dirty="0" err="1" smtClean="0">
                  <a:latin typeface="Arial Unicode MS" pitchFamily="34" charset="-128"/>
                  <a:ea typeface="Arial Unicode MS" pitchFamily="34" charset="-128"/>
                  <a:cs typeface="Arial Unicode MS" pitchFamily="34" charset="-128"/>
                </a:rPr>
                <a:t>Vişņugupta</a:t>
              </a:r>
              <a:r>
                <a:rPr lang="en-US" sz="1200" dirty="0" smtClean="0">
                  <a:latin typeface="Arial Unicode MS" pitchFamily="34" charset="-128"/>
                  <a:ea typeface="Arial Unicode MS" pitchFamily="34" charset="-128"/>
                  <a:cs typeface="Arial Unicode MS" pitchFamily="34" charset="-128"/>
                </a:rPr>
                <a:t> (85-82 BC)</a:t>
              </a:r>
              <a:endParaRPr lang="en-IN" sz="1200" dirty="0" smtClean="0">
                <a:latin typeface="Arial Unicode MS" pitchFamily="34" charset="-128"/>
                <a:ea typeface="Arial Unicode MS" pitchFamily="34" charset="-128"/>
                <a:cs typeface="Arial Unicode MS" pitchFamily="34" charset="-128"/>
              </a:endParaRPr>
            </a:p>
            <a:p>
              <a:endParaRPr lang="en-IN" sz="1200" dirty="0">
                <a:latin typeface="Arial Unicode MS" pitchFamily="34" charset="-128"/>
                <a:ea typeface="Arial Unicode MS" pitchFamily="34" charset="-128"/>
                <a:cs typeface="Arial Unicode MS" pitchFamily="34" charset="-128"/>
              </a:endParaRPr>
            </a:p>
          </p:txBody>
        </p:sp>
        <p:cxnSp>
          <p:nvCxnSpPr>
            <p:cNvPr id="4" name="Straight Connector 3"/>
            <p:cNvCxnSpPr/>
            <p:nvPr/>
          </p:nvCxnSpPr>
          <p:spPr>
            <a:xfrm>
              <a:off x="1600200" y="4038600"/>
              <a:ext cx="3581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3581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371600" y="5334000"/>
              <a:ext cx="4953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905000" y="4953000"/>
              <a:ext cx="3581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048000" y="5867400"/>
              <a:ext cx="8382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1524794" y="41140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5106194" y="41140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a:off x="3810794" y="39616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4267994" y="43426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4115594" y="48760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5182394" y="44950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1600994" y="44950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1829594" y="50284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5410994" y="50284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182394" y="52570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6249194" y="54094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3886994" y="54094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1448594" y="54094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810000" y="304800"/>
              <a:ext cx="1170513" cy="307777"/>
            </a:xfrm>
            <a:prstGeom prst="rect">
              <a:avLst/>
            </a:prstGeom>
            <a:noFill/>
          </p:spPr>
          <p:txBody>
            <a:bodyPr wrap="none" rtlCol="0">
              <a:spAutoFit/>
            </a:bodyPr>
            <a:lstStyle/>
            <a:p>
              <a:r>
                <a:rPr lang="en-US" sz="1400" b="1" i="1" dirty="0" smtClean="0">
                  <a:latin typeface="Arial Unicode MS" pitchFamily="34" charset="-128"/>
                  <a:ea typeface="Arial Unicode MS" pitchFamily="34" charset="-128"/>
                  <a:cs typeface="Arial Unicode MS" pitchFamily="34" charset="-128"/>
                </a:rPr>
                <a:t>Gupta</a:t>
              </a:r>
              <a:r>
                <a:rPr lang="en-US" sz="1400" b="1" dirty="0" smtClean="0">
                  <a:latin typeface="Arial Unicode MS" pitchFamily="34" charset="-128"/>
                  <a:ea typeface="Arial Unicode MS" pitchFamily="34" charset="-128"/>
                  <a:cs typeface="Arial Unicode MS" pitchFamily="34" charset="-128"/>
                </a:rPr>
                <a:t> Kings</a:t>
              </a:r>
              <a:endParaRPr lang="en-IN" sz="1400" b="1"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152400"/>
            <a:ext cx="1210588" cy="307777"/>
          </a:xfrm>
          <a:prstGeom prst="rect">
            <a:avLst/>
          </a:prstGeom>
          <a:noFill/>
        </p:spPr>
        <p:txBody>
          <a:bodyPr wrap="none" rtlCol="0">
            <a:spAutoFit/>
          </a:bodyPr>
          <a:lstStyle/>
          <a:p>
            <a:r>
              <a:rPr lang="en-US" sz="1400" b="1" i="1" dirty="0" err="1" smtClean="0">
                <a:latin typeface="Arial Unicode MS" pitchFamily="34" charset="-128"/>
                <a:ea typeface="Arial Unicode MS" pitchFamily="34" charset="-128"/>
                <a:cs typeface="Arial Unicode MS" pitchFamily="34" charset="-128"/>
              </a:rPr>
              <a:t>M</a:t>
            </a:r>
            <a:r>
              <a:rPr lang="en-US" sz="1400" b="1" i="1" dirty="0" err="1" smtClean="0">
                <a:latin typeface="Arial Unicode MS"/>
                <a:ea typeface="Arial Unicode MS"/>
                <a:cs typeface="Arial Unicode MS"/>
              </a:rPr>
              <a:t>ālvā</a:t>
            </a:r>
            <a:r>
              <a:rPr lang="en-US" sz="1400" b="1" dirty="0" smtClean="0">
                <a:latin typeface="Arial Unicode MS"/>
                <a:ea typeface="Arial Unicode MS"/>
                <a:cs typeface="Arial Unicode MS"/>
              </a:rPr>
              <a:t>  Kings</a:t>
            </a:r>
            <a:endParaRPr lang="en-IN" sz="1400" b="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990600" y="609600"/>
            <a:ext cx="7592143" cy="5909310"/>
          </a:xfrm>
          <a:prstGeom prst="rect">
            <a:avLst/>
          </a:prstGeom>
          <a:noFill/>
        </p:spPr>
        <p:txBody>
          <a:bodyPr wrap="none" rtlCol="0">
            <a:spAutoFit/>
          </a:bodyPr>
          <a:lstStyle/>
          <a:p>
            <a:r>
              <a:rPr lang="en-US" sz="1100" dirty="0" smtClean="0">
                <a:latin typeface="Arial Unicode MS" pitchFamily="34" charset="-128"/>
                <a:ea typeface="Arial Unicode MS" pitchFamily="34" charset="-128"/>
                <a:cs typeface="Arial Unicode MS" pitchFamily="34" charset="-128"/>
              </a:rPr>
              <a:t>After </a:t>
            </a:r>
            <a:r>
              <a:rPr lang="en-US" sz="1100" i="1" dirty="0" err="1" smtClean="0">
                <a:latin typeface="Arial Unicode MS" pitchFamily="34" charset="-128"/>
                <a:ea typeface="Arial Unicode MS" pitchFamily="34" charset="-128"/>
                <a:cs typeface="Arial Unicode MS" pitchFamily="34" charset="-128"/>
              </a:rPr>
              <a:t>Mah</a:t>
            </a:r>
            <a:r>
              <a:rPr lang="en-US" sz="1100" i="1" dirty="0" err="1" smtClean="0">
                <a:latin typeface="Arial Unicode MS"/>
                <a:ea typeface="Arial Unicode MS"/>
                <a:cs typeface="Arial Unicode MS"/>
              </a:rPr>
              <a:t>ābhārata</a:t>
            </a:r>
            <a:r>
              <a:rPr lang="en-US" sz="1100" dirty="0" smtClean="0">
                <a:latin typeface="Arial Unicode MS"/>
                <a:ea typeface="Arial Unicode MS"/>
                <a:cs typeface="Arial Unicode MS"/>
              </a:rPr>
              <a:t> war, </a:t>
            </a:r>
            <a:r>
              <a:rPr lang="en-US" sz="1100" i="1" dirty="0" err="1" smtClean="0">
                <a:latin typeface="Arial Unicode MS"/>
                <a:ea typeface="Arial Unicode MS"/>
                <a:cs typeface="Arial Unicode MS"/>
              </a:rPr>
              <a:t>Paīkśita</a:t>
            </a:r>
            <a:r>
              <a:rPr lang="en-US" sz="1100" dirty="0" smtClean="0">
                <a:latin typeface="Arial Unicode MS"/>
                <a:ea typeface="Arial Unicode MS"/>
                <a:cs typeface="Arial Unicode MS"/>
              </a:rPr>
              <a:t> was killed by </a:t>
            </a:r>
            <a:r>
              <a:rPr lang="en-US" sz="1100" i="1" dirty="0" err="1" smtClean="0">
                <a:latin typeface="Arial Unicode MS"/>
                <a:ea typeface="Arial Unicode MS"/>
                <a:cs typeface="Arial Unicode MS"/>
              </a:rPr>
              <a:t>Nāga</a:t>
            </a:r>
            <a:r>
              <a:rPr lang="en-US" sz="1100" i="1" dirty="0" smtClean="0">
                <a:latin typeface="Arial Unicode MS"/>
                <a:ea typeface="Arial Unicode MS"/>
                <a:cs typeface="Arial Unicode MS"/>
              </a:rPr>
              <a:t> </a:t>
            </a:r>
            <a:r>
              <a:rPr lang="en-US" sz="1100" i="1" dirty="0" err="1" smtClean="0">
                <a:latin typeface="Arial Unicode MS"/>
                <a:ea typeface="Arial Unicode MS"/>
                <a:cs typeface="Arial Unicode MS"/>
              </a:rPr>
              <a:t>Takśaka</a:t>
            </a:r>
            <a:r>
              <a:rPr lang="en-US" sz="1100" i="1" dirty="0" smtClean="0">
                <a:latin typeface="Arial Unicode MS"/>
                <a:ea typeface="Arial Unicode MS"/>
                <a:cs typeface="Arial Unicode MS"/>
              </a:rPr>
              <a:t> </a:t>
            </a:r>
            <a:r>
              <a:rPr lang="en-US" sz="1100" dirty="0" smtClean="0">
                <a:latin typeface="Arial Unicode MS"/>
                <a:ea typeface="Arial Unicode MS"/>
                <a:cs typeface="Arial Unicode MS"/>
              </a:rPr>
              <a:t>of </a:t>
            </a:r>
            <a:r>
              <a:rPr lang="en-US" sz="1100" i="1" dirty="0" err="1" smtClean="0">
                <a:latin typeface="Arial Unicode MS"/>
                <a:ea typeface="Arial Unicode MS"/>
                <a:cs typeface="Arial Unicode MS"/>
              </a:rPr>
              <a:t>Takśaśilā</a:t>
            </a:r>
            <a:r>
              <a:rPr lang="en-US" sz="1100" dirty="0" smtClean="0">
                <a:latin typeface="Arial Unicode MS"/>
                <a:ea typeface="Arial Unicode MS"/>
                <a:cs typeface="Arial Unicode MS"/>
              </a:rPr>
              <a:t> in 3042 BC. His Son, king </a:t>
            </a:r>
            <a:r>
              <a:rPr lang="en-US" sz="1100" i="1" dirty="0" err="1" smtClean="0">
                <a:latin typeface="Arial Unicode MS"/>
                <a:ea typeface="Arial Unicode MS"/>
                <a:cs typeface="Arial Unicode MS"/>
              </a:rPr>
              <a:t>Janamejaya</a:t>
            </a:r>
            <a:endParaRPr lang="en-US" sz="1100" i="1" dirty="0" smtClean="0">
              <a:latin typeface="Arial Unicode MS"/>
              <a:ea typeface="Arial Unicode MS"/>
              <a:cs typeface="Arial Unicode MS"/>
            </a:endParaRPr>
          </a:p>
          <a:p>
            <a:r>
              <a:rPr lang="en-US" sz="1100" dirty="0" smtClean="0">
                <a:latin typeface="Arial Unicode MS"/>
                <a:ea typeface="Arial Unicode MS"/>
                <a:cs typeface="Arial Unicode MS"/>
              </a:rPr>
              <a:t>retaliated against </a:t>
            </a:r>
            <a:r>
              <a:rPr lang="en-US" sz="1100" i="1" dirty="0" err="1" smtClean="0">
                <a:latin typeface="Arial Unicode MS"/>
                <a:ea typeface="Arial Unicode MS"/>
                <a:cs typeface="Arial Unicode MS"/>
              </a:rPr>
              <a:t>Nāgas</a:t>
            </a:r>
            <a:r>
              <a:rPr lang="en-US" sz="1100" dirty="0" smtClean="0">
                <a:latin typeface="Arial Unicode MS"/>
                <a:ea typeface="Arial Unicode MS"/>
                <a:cs typeface="Arial Unicode MS"/>
              </a:rPr>
              <a:t> in 3089 BC in his </a:t>
            </a:r>
            <a:r>
              <a:rPr lang="en-US" sz="1100" i="1" dirty="0" err="1" smtClean="0">
                <a:latin typeface="Arial Unicode MS"/>
                <a:ea typeface="Arial Unicode MS"/>
                <a:cs typeface="Arial Unicode MS"/>
              </a:rPr>
              <a:t>Nāga-yajña</a:t>
            </a:r>
            <a:r>
              <a:rPr lang="en-US" sz="1100" dirty="0" smtClean="0">
                <a:latin typeface="Arial Unicode MS"/>
                <a:ea typeface="Arial Unicode MS"/>
                <a:cs typeface="Arial Unicode MS"/>
              </a:rPr>
              <a:t>. Many persons were killed, giving names of </a:t>
            </a:r>
            <a:r>
              <a:rPr lang="en-US" sz="1100" dirty="0" err="1" smtClean="0">
                <a:latin typeface="Arial Unicode MS"/>
                <a:ea typeface="Arial Unicode MS"/>
                <a:cs typeface="Arial Unicode MS"/>
              </a:rPr>
              <a:t>Moin-jo-daro</a:t>
            </a:r>
            <a:endParaRPr lang="en-US" sz="1100" dirty="0" smtClean="0">
              <a:latin typeface="Arial Unicode MS"/>
              <a:ea typeface="Arial Unicode MS"/>
              <a:cs typeface="Arial Unicode MS"/>
            </a:endParaRPr>
          </a:p>
          <a:p>
            <a:r>
              <a:rPr lang="en-US" sz="1100" dirty="0" smtClean="0">
                <a:latin typeface="Arial Unicode MS"/>
                <a:ea typeface="Arial Unicode MS"/>
                <a:cs typeface="Arial Unicode MS"/>
              </a:rPr>
              <a:t>(=place of dead) and Harappa (heap of bones). India became safe for 2200 years from invasion. But in 833 BC, </a:t>
            </a:r>
          </a:p>
          <a:p>
            <a:r>
              <a:rPr lang="en-US" sz="1100" dirty="0" err="1" smtClean="0">
                <a:latin typeface="Arial Unicode MS"/>
                <a:ea typeface="Arial Unicode MS"/>
                <a:cs typeface="Arial Unicode MS"/>
              </a:rPr>
              <a:t>Mauryan</a:t>
            </a:r>
            <a:r>
              <a:rPr lang="en-US" sz="1100" dirty="0" smtClean="0">
                <a:latin typeface="Arial Unicode MS"/>
                <a:ea typeface="Arial Unicode MS"/>
                <a:cs typeface="Arial Unicode MS"/>
              </a:rPr>
              <a:t> empire broke after fall of </a:t>
            </a:r>
            <a:r>
              <a:rPr lang="en-US" sz="1100" i="1" dirty="0" err="1" smtClean="0">
                <a:latin typeface="Arial Unicode MS"/>
                <a:ea typeface="Arial Unicode MS"/>
                <a:cs typeface="Arial Unicode MS"/>
              </a:rPr>
              <a:t>Śunga</a:t>
            </a:r>
            <a:r>
              <a:rPr lang="en-US" sz="1100" dirty="0" smtClean="0">
                <a:latin typeface="Arial Unicode MS"/>
                <a:ea typeface="Arial Unicode MS"/>
                <a:cs typeface="Arial Unicode MS"/>
              </a:rPr>
              <a:t> and </a:t>
            </a:r>
            <a:r>
              <a:rPr lang="en-US" sz="1100" i="1" dirty="0" smtClean="0">
                <a:latin typeface="Arial Unicode MS"/>
                <a:ea typeface="Arial Unicode MS"/>
                <a:cs typeface="Arial Unicode MS"/>
              </a:rPr>
              <a:t>Ka</a:t>
            </a:r>
            <a:r>
              <a:rPr lang="lv-LV" sz="1100" i="1" dirty="0" smtClean="0">
                <a:latin typeface="Arial Unicode MS"/>
                <a:ea typeface="Arial Unicode MS"/>
                <a:cs typeface="Arial Unicode MS"/>
              </a:rPr>
              <a:t>ņ</a:t>
            </a:r>
            <a:r>
              <a:rPr lang="en-US" sz="1100" i="1" dirty="0" err="1" smtClean="0">
                <a:latin typeface="Arial Unicode MS"/>
                <a:ea typeface="Arial Unicode MS"/>
                <a:cs typeface="Arial Unicode MS"/>
              </a:rPr>
              <a:t>va</a:t>
            </a:r>
            <a:r>
              <a:rPr lang="en-US" sz="1100" i="1" dirty="0" smtClean="0">
                <a:latin typeface="Arial Unicode MS"/>
                <a:ea typeface="Arial Unicode MS"/>
                <a:cs typeface="Arial Unicode MS"/>
              </a:rPr>
              <a:t> </a:t>
            </a:r>
            <a:r>
              <a:rPr lang="en-US" sz="1100" dirty="0" smtClean="0">
                <a:latin typeface="Arial Unicode MS"/>
                <a:ea typeface="Arial Unicode MS"/>
                <a:cs typeface="Arial Unicode MS"/>
              </a:rPr>
              <a:t>eras and attacks started from tyrants of Assyria, called </a:t>
            </a:r>
            <a:r>
              <a:rPr lang="en-US" sz="1100" i="1" dirty="0" err="1" smtClean="0">
                <a:latin typeface="Arial Unicode MS"/>
                <a:ea typeface="Arial Unicode MS"/>
                <a:cs typeface="Arial Unicode MS"/>
              </a:rPr>
              <a:t>Asura</a:t>
            </a:r>
            <a:endParaRPr lang="en-US" sz="1100" i="1" dirty="0" smtClean="0">
              <a:latin typeface="Arial Unicode MS"/>
              <a:ea typeface="Arial Unicode MS"/>
              <a:cs typeface="Arial Unicode MS"/>
            </a:endParaRPr>
          </a:p>
          <a:p>
            <a:r>
              <a:rPr lang="en-US" sz="1100" dirty="0" smtClean="0">
                <a:latin typeface="Arial Unicode MS"/>
                <a:ea typeface="Arial Unicode MS"/>
                <a:cs typeface="Arial Unicode MS"/>
              </a:rPr>
              <a:t>In India. </a:t>
            </a:r>
            <a:r>
              <a:rPr lang="en-US" sz="1100" dirty="0" err="1" smtClean="0">
                <a:latin typeface="Arial Unicode MS"/>
                <a:ea typeface="Arial Unicode MS"/>
                <a:cs typeface="Arial Unicode MS"/>
              </a:rPr>
              <a:t>Khārāvel</a:t>
            </a:r>
            <a:r>
              <a:rPr lang="en-US" sz="1100" dirty="0" smtClean="0">
                <a:latin typeface="Arial Unicode MS"/>
                <a:ea typeface="Arial Unicode MS"/>
                <a:cs typeface="Arial Unicode MS"/>
              </a:rPr>
              <a:t> of Orissa (835 BC as per his inscription) checked their incursion up to Patna. But that was </a:t>
            </a:r>
          </a:p>
          <a:p>
            <a:r>
              <a:rPr lang="en-US" sz="1100" dirty="0" smtClean="0">
                <a:latin typeface="Arial Unicode MS"/>
                <a:ea typeface="Arial Unicode MS"/>
                <a:cs typeface="Arial Unicode MS"/>
              </a:rPr>
              <a:t>in-sufficient and </a:t>
            </a:r>
            <a:r>
              <a:rPr lang="en-US" sz="1100" i="1" dirty="0" err="1" smtClean="0">
                <a:latin typeface="Arial Unicode MS"/>
                <a:ea typeface="Arial Unicode MS"/>
                <a:cs typeface="Arial Unicode MS"/>
              </a:rPr>
              <a:t>Viş</a:t>
            </a:r>
            <a:r>
              <a:rPr lang="lv-LV" sz="1100" i="1" dirty="0" smtClean="0">
                <a:latin typeface="Arial Unicode MS"/>
                <a:ea typeface="Arial Unicode MS"/>
                <a:cs typeface="Arial Unicode MS"/>
              </a:rPr>
              <a:t>ņ</a:t>
            </a:r>
            <a:r>
              <a:rPr lang="en-US" sz="1100" i="1" dirty="0" smtClean="0">
                <a:latin typeface="Arial Unicode MS"/>
                <a:ea typeface="Arial Unicode MS"/>
                <a:cs typeface="Arial Unicode MS"/>
              </a:rPr>
              <a:t>u</a:t>
            </a:r>
            <a:r>
              <a:rPr lang="en-US" sz="1100" dirty="0" smtClean="0">
                <a:latin typeface="Arial Unicode MS"/>
                <a:ea typeface="Arial Unicode MS"/>
                <a:cs typeface="Arial Unicode MS"/>
              </a:rPr>
              <a:t>-incarnation </a:t>
            </a:r>
            <a:r>
              <a:rPr lang="en-US" sz="1100" i="1" dirty="0" smtClean="0">
                <a:latin typeface="Arial Unicode MS"/>
                <a:ea typeface="Arial Unicode MS"/>
                <a:cs typeface="Arial Unicode MS"/>
              </a:rPr>
              <a:t>Buddha</a:t>
            </a:r>
            <a:r>
              <a:rPr lang="en-US" sz="1100" dirty="0" smtClean="0">
                <a:latin typeface="Arial Unicode MS"/>
                <a:ea typeface="Arial Unicode MS"/>
                <a:cs typeface="Arial Unicode MS"/>
              </a:rPr>
              <a:t>, son of </a:t>
            </a:r>
            <a:r>
              <a:rPr lang="en-US" sz="1100" i="1" dirty="0" err="1" smtClean="0">
                <a:latin typeface="Arial Unicode MS"/>
                <a:ea typeface="Arial Unicode MS"/>
                <a:cs typeface="Arial Unicode MS"/>
              </a:rPr>
              <a:t>Brāhma</a:t>
            </a:r>
            <a:r>
              <a:rPr lang="lv-LV" sz="1100" i="1" dirty="0" smtClean="0">
                <a:latin typeface="Arial Unicode MS"/>
                <a:ea typeface="Arial Unicode MS"/>
                <a:cs typeface="Arial Unicode MS"/>
              </a:rPr>
              <a:t>ņ</a:t>
            </a:r>
            <a:r>
              <a:rPr lang="en-US" sz="1100" i="1" dirty="0" smtClean="0">
                <a:latin typeface="Arial Unicode MS"/>
                <a:ea typeface="Arial Unicode MS"/>
                <a:cs typeface="Arial Unicode MS"/>
              </a:rPr>
              <a:t>a </a:t>
            </a:r>
            <a:r>
              <a:rPr lang="en-US" sz="1100" i="1" dirty="0" err="1" smtClean="0">
                <a:latin typeface="Arial Unicode MS"/>
                <a:ea typeface="Arial Unicode MS"/>
                <a:cs typeface="Arial Unicode MS"/>
              </a:rPr>
              <a:t>Ajina</a:t>
            </a:r>
            <a:r>
              <a:rPr lang="en-US" sz="1100" i="1" dirty="0" smtClean="0">
                <a:latin typeface="Arial Unicode MS"/>
                <a:ea typeface="Arial Unicode MS"/>
                <a:cs typeface="Arial Unicode MS"/>
              </a:rPr>
              <a:t> </a:t>
            </a:r>
            <a:r>
              <a:rPr lang="en-US" sz="1100" dirty="0" smtClean="0">
                <a:latin typeface="Arial Unicode MS"/>
                <a:ea typeface="Arial Unicode MS"/>
                <a:cs typeface="Arial Unicode MS"/>
              </a:rPr>
              <a:t>of Magadha united 4 leading (</a:t>
            </a:r>
            <a:r>
              <a:rPr lang="en-US" sz="1100" i="1" dirty="0" err="1" smtClean="0">
                <a:latin typeface="Arial Unicode MS"/>
                <a:ea typeface="Arial Unicode MS"/>
                <a:cs typeface="Arial Unicode MS"/>
              </a:rPr>
              <a:t>Agri</a:t>
            </a:r>
            <a:r>
              <a:rPr lang="en-US" sz="1100" i="1" dirty="0" smtClean="0">
                <a:latin typeface="Arial Unicode MS"/>
                <a:ea typeface="Arial Unicode MS"/>
                <a:cs typeface="Arial Unicode MS"/>
              </a:rPr>
              <a:t>=Agni</a:t>
            </a:r>
            <a:r>
              <a:rPr lang="en-US" sz="1100" dirty="0" smtClean="0">
                <a:latin typeface="Arial Unicode MS"/>
                <a:ea typeface="Arial Unicode MS"/>
                <a:cs typeface="Arial Unicode MS"/>
              </a:rPr>
              <a:t>) kings of</a:t>
            </a:r>
          </a:p>
          <a:p>
            <a:r>
              <a:rPr lang="en-US" sz="1100" dirty="0" smtClean="0">
                <a:latin typeface="Arial Unicode MS"/>
                <a:ea typeface="Arial Unicode MS"/>
                <a:cs typeface="Arial Unicode MS"/>
              </a:rPr>
              <a:t>India-</a:t>
            </a:r>
            <a:r>
              <a:rPr lang="en-US" sz="1100" i="1" dirty="0" err="1" smtClean="0">
                <a:latin typeface="Arial Unicode MS"/>
                <a:ea typeface="Arial Unicode MS"/>
                <a:cs typeface="Arial Unicode MS"/>
              </a:rPr>
              <a:t>Paramāra</a:t>
            </a:r>
            <a:r>
              <a:rPr lang="en-US" sz="1100" i="1" dirty="0" smtClean="0">
                <a:latin typeface="Arial Unicode MS"/>
                <a:ea typeface="Arial Unicode MS"/>
                <a:cs typeface="Arial Unicode MS"/>
              </a:rPr>
              <a:t>, </a:t>
            </a:r>
            <a:r>
              <a:rPr lang="en-US" sz="1100" i="1" dirty="0" err="1" smtClean="0">
                <a:latin typeface="Arial Unicode MS"/>
                <a:ea typeface="Arial Unicode MS"/>
                <a:cs typeface="Arial Unicode MS"/>
              </a:rPr>
              <a:t>Pratihāra</a:t>
            </a:r>
            <a:r>
              <a:rPr lang="en-US" sz="1100" dirty="0" smtClean="0">
                <a:latin typeface="Arial Unicode MS"/>
                <a:ea typeface="Arial Unicode MS"/>
                <a:cs typeface="Arial Unicode MS"/>
              </a:rPr>
              <a:t>, </a:t>
            </a:r>
            <a:r>
              <a:rPr lang="en-US" sz="1100" i="1" dirty="0" err="1" smtClean="0">
                <a:latin typeface="Arial Unicode MS"/>
                <a:ea typeface="Arial Unicode MS"/>
                <a:cs typeface="Arial Unicode MS"/>
              </a:rPr>
              <a:t>Chāhamāna</a:t>
            </a:r>
            <a:r>
              <a:rPr lang="en-US" sz="1100" i="1" dirty="0" smtClean="0">
                <a:latin typeface="Arial Unicode MS"/>
                <a:ea typeface="Arial Unicode MS"/>
                <a:cs typeface="Arial Unicode MS"/>
              </a:rPr>
              <a:t>, </a:t>
            </a:r>
            <a:r>
              <a:rPr lang="en-US" sz="1100" i="1" dirty="0" err="1" smtClean="0">
                <a:latin typeface="Arial Unicode MS"/>
                <a:ea typeface="Arial Unicode MS"/>
                <a:cs typeface="Arial Unicode MS"/>
              </a:rPr>
              <a:t>Chālukya</a:t>
            </a:r>
            <a:r>
              <a:rPr lang="en-US" sz="1100" i="1" dirty="0" smtClean="0">
                <a:latin typeface="Arial Unicode MS"/>
                <a:ea typeface="Arial Unicode MS"/>
                <a:cs typeface="Arial Unicode MS"/>
              </a:rPr>
              <a:t> </a:t>
            </a:r>
            <a:r>
              <a:rPr lang="en-US" sz="1100" dirty="0" smtClean="0">
                <a:latin typeface="Arial Unicode MS"/>
                <a:ea typeface="Arial Unicode MS"/>
                <a:cs typeface="Arial Unicode MS"/>
              </a:rPr>
              <a:t>under </a:t>
            </a:r>
            <a:r>
              <a:rPr lang="en-US" sz="1100" i="1" dirty="0" err="1" smtClean="0">
                <a:latin typeface="Arial Unicode MS"/>
                <a:ea typeface="Arial Unicode MS"/>
                <a:cs typeface="Arial Unicode MS"/>
              </a:rPr>
              <a:t>Mālvā</a:t>
            </a:r>
            <a:r>
              <a:rPr lang="en-US" sz="1100" dirty="0" smtClean="0">
                <a:latin typeface="Arial Unicode MS"/>
                <a:ea typeface="Arial Unicode MS"/>
                <a:cs typeface="Arial Unicode MS"/>
              </a:rPr>
              <a:t> king </a:t>
            </a:r>
            <a:r>
              <a:rPr lang="en-US" sz="1100" i="1" dirty="0" err="1" smtClean="0">
                <a:latin typeface="Arial Unicode MS"/>
                <a:ea typeface="Arial Unicode MS"/>
                <a:cs typeface="Arial Unicode MS"/>
              </a:rPr>
              <a:t>Śūdraka</a:t>
            </a:r>
            <a:r>
              <a:rPr lang="en-US" sz="1100" dirty="0" smtClean="0">
                <a:latin typeface="Arial Unicode MS"/>
                <a:ea typeface="Arial Unicode MS"/>
                <a:cs typeface="Arial Unicode MS"/>
              </a:rPr>
              <a:t> at mount Abu in756 BC (</a:t>
            </a:r>
            <a:r>
              <a:rPr lang="en-US" sz="1100" i="1" dirty="0" err="1" smtClean="0">
                <a:latin typeface="Arial Unicode MS"/>
                <a:ea typeface="Arial Unicode MS"/>
                <a:cs typeface="Arial Unicode MS"/>
              </a:rPr>
              <a:t>Śūdraka</a:t>
            </a:r>
            <a:r>
              <a:rPr lang="en-US" sz="1100" i="1" dirty="0" smtClean="0">
                <a:latin typeface="Arial Unicode MS"/>
                <a:ea typeface="Arial Unicode MS"/>
                <a:cs typeface="Arial Unicode MS"/>
              </a:rPr>
              <a:t> </a:t>
            </a:r>
          </a:p>
          <a:p>
            <a:r>
              <a:rPr lang="en-US" sz="1100" dirty="0" smtClean="0">
                <a:latin typeface="Arial Unicode MS"/>
                <a:ea typeface="Arial Unicode MS"/>
                <a:cs typeface="Arial Unicode MS"/>
              </a:rPr>
              <a:t>-</a:t>
            </a:r>
            <a:r>
              <a:rPr lang="en-US" sz="1100" dirty="0" err="1" smtClean="0">
                <a:latin typeface="Arial Unicode MS"/>
                <a:ea typeface="Arial Unicode MS"/>
                <a:cs typeface="Arial Unicode MS"/>
              </a:rPr>
              <a:t>śaka</a:t>
            </a:r>
            <a:r>
              <a:rPr lang="en-US" sz="1100" dirty="0" smtClean="0">
                <a:latin typeface="Arial Unicode MS"/>
                <a:ea typeface="Arial Unicode MS"/>
                <a:cs typeface="Arial Unicode MS"/>
              </a:rPr>
              <a:t>). For uniting 4 clans, he was called</a:t>
            </a:r>
            <a:r>
              <a:rPr lang="en-US" sz="1100" i="1" dirty="0" smtClean="0">
                <a:latin typeface="Arial Unicode MS"/>
                <a:ea typeface="Arial Unicode MS"/>
                <a:cs typeface="Arial Unicode MS"/>
              </a:rPr>
              <a:t> </a:t>
            </a:r>
            <a:r>
              <a:rPr lang="en-US" sz="1100" i="1" dirty="0" err="1" smtClean="0">
                <a:latin typeface="Arial Unicode MS"/>
                <a:ea typeface="Arial Unicode MS"/>
                <a:cs typeface="Arial Unicode MS"/>
              </a:rPr>
              <a:t>śudra</a:t>
            </a:r>
            <a:r>
              <a:rPr lang="en-US" sz="1100" i="1" dirty="0" smtClean="0">
                <a:latin typeface="Arial Unicode MS"/>
                <a:ea typeface="Arial Unicode MS"/>
                <a:cs typeface="Arial Unicode MS"/>
              </a:rPr>
              <a:t> </a:t>
            </a:r>
            <a:r>
              <a:rPr lang="en-US" sz="1100" dirty="0" smtClean="0">
                <a:latin typeface="Arial Unicode MS"/>
                <a:ea typeface="Arial Unicode MS"/>
                <a:cs typeface="Arial Unicode MS"/>
              </a:rPr>
              <a:t>as </a:t>
            </a:r>
            <a:r>
              <a:rPr lang="en-US" sz="1100" dirty="0" err="1" smtClean="0">
                <a:latin typeface="Arial Unicode MS"/>
                <a:ea typeface="Arial Unicode MS"/>
                <a:cs typeface="Arial Unicode MS"/>
              </a:rPr>
              <a:t>honour</a:t>
            </a:r>
            <a:r>
              <a:rPr lang="en-US" sz="1100" dirty="0" smtClean="0">
                <a:latin typeface="Arial Unicode MS"/>
                <a:ea typeface="Arial Unicode MS"/>
                <a:cs typeface="Arial Unicode MS"/>
              </a:rPr>
              <a:t>. </a:t>
            </a:r>
            <a:r>
              <a:rPr lang="en-US" sz="1100" i="1" dirty="0" err="1" smtClean="0">
                <a:solidFill>
                  <a:prstClr val="black"/>
                </a:solidFill>
                <a:latin typeface="Arial Unicode MS"/>
                <a:ea typeface="Arial Unicode MS"/>
                <a:cs typeface="Arial Unicode MS"/>
              </a:rPr>
              <a:t>Paramāra</a:t>
            </a:r>
            <a:r>
              <a:rPr lang="en-US" sz="1100" i="1" dirty="0" smtClean="0">
                <a:solidFill>
                  <a:prstClr val="black"/>
                </a:solidFill>
                <a:latin typeface="Arial Unicode MS"/>
                <a:ea typeface="Arial Unicode MS"/>
                <a:cs typeface="Arial Unicode MS"/>
              </a:rPr>
              <a:t>,</a:t>
            </a:r>
            <a:r>
              <a:rPr lang="en-US" sz="1100" dirty="0" smtClean="0">
                <a:solidFill>
                  <a:prstClr val="black"/>
                </a:solidFill>
                <a:latin typeface="Arial Unicode MS"/>
                <a:ea typeface="Arial Unicode MS"/>
                <a:cs typeface="Arial Unicode MS"/>
              </a:rPr>
              <a:t> and</a:t>
            </a:r>
            <a:r>
              <a:rPr lang="en-US" sz="1100" i="1" dirty="0" smtClean="0">
                <a:solidFill>
                  <a:prstClr val="black"/>
                </a:solidFill>
                <a:latin typeface="Arial Unicode MS"/>
                <a:ea typeface="Arial Unicode MS"/>
                <a:cs typeface="Arial Unicode MS"/>
              </a:rPr>
              <a:t> </a:t>
            </a:r>
            <a:r>
              <a:rPr lang="en-US" sz="1100" i="1" dirty="0" err="1" smtClean="0">
                <a:solidFill>
                  <a:prstClr val="black"/>
                </a:solidFill>
                <a:latin typeface="Arial Unicode MS"/>
                <a:ea typeface="Arial Unicode MS"/>
                <a:cs typeface="Arial Unicode MS"/>
              </a:rPr>
              <a:t>Pratihāra</a:t>
            </a:r>
            <a:r>
              <a:rPr lang="en-US" sz="1100" dirty="0" smtClean="0">
                <a:solidFill>
                  <a:prstClr val="black"/>
                </a:solidFill>
                <a:latin typeface="Arial Unicode MS"/>
                <a:ea typeface="Arial Unicode MS"/>
                <a:cs typeface="Arial Unicode MS"/>
              </a:rPr>
              <a:t> checked </a:t>
            </a:r>
            <a:r>
              <a:rPr lang="en-US" sz="1100" i="1" dirty="0" err="1" smtClean="0">
                <a:solidFill>
                  <a:prstClr val="black"/>
                </a:solidFill>
                <a:latin typeface="Arial Unicode MS"/>
                <a:ea typeface="Arial Unicode MS"/>
                <a:cs typeface="Arial Unicode MS"/>
              </a:rPr>
              <a:t>Asuras</a:t>
            </a:r>
            <a:r>
              <a:rPr lang="en-US" sz="1100" dirty="0" smtClean="0">
                <a:solidFill>
                  <a:prstClr val="black"/>
                </a:solidFill>
                <a:latin typeface="Arial Unicode MS"/>
                <a:ea typeface="Arial Unicode MS"/>
                <a:cs typeface="Arial Unicode MS"/>
              </a:rPr>
              <a:t> for a while, </a:t>
            </a:r>
          </a:p>
          <a:p>
            <a:r>
              <a:rPr lang="en-US" sz="1100" dirty="0" smtClean="0">
                <a:solidFill>
                  <a:prstClr val="black"/>
                </a:solidFill>
                <a:latin typeface="Arial Unicode MS"/>
                <a:ea typeface="Arial Unicode MS"/>
                <a:cs typeface="Arial Unicode MS"/>
              </a:rPr>
              <a:t>but they were routed by</a:t>
            </a:r>
            <a:r>
              <a:rPr lang="en-US" sz="1100" i="1" dirty="0" smtClean="0">
                <a:latin typeface="Arial Unicode MS"/>
                <a:ea typeface="Arial Unicode MS"/>
                <a:cs typeface="Arial Unicode MS"/>
              </a:rPr>
              <a:t> </a:t>
            </a:r>
            <a:r>
              <a:rPr lang="en-US" sz="1100" i="1" dirty="0" err="1" smtClean="0">
                <a:latin typeface="Arial Unicode MS"/>
                <a:ea typeface="Arial Unicode MS"/>
                <a:cs typeface="Arial Unicode MS"/>
              </a:rPr>
              <a:t>Chāhamāna</a:t>
            </a:r>
            <a:r>
              <a:rPr lang="en-US" sz="1100" dirty="0" smtClean="0">
                <a:solidFill>
                  <a:prstClr val="black"/>
                </a:solidFill>
                <a:latin typeface="Arial Unicode MS"/>
                <a:ea typeface="Arial Unicode MS"/>
                <a:cs typeface="Arial Unicode MS"/>
              </a:rPr>
              <a:t> of Delhi. Bible has stated that king of Medes of east of Indus wiped out </a:t>
            </a:r>
          </a:p>
          <a:p>
            <a:r>
              <a:rPr lang="en-US" sz="1100" dirty="0" err="1" smtClean="0">
                <a:solidFill>
                  <a:prstClr val="black"/>
                </a:solidFill>
                <a:latin typeface="Arial Unicode MS"/>
                <a:ea typeface="Arial Unicode MS"/>
                <a:cs typeface="Arial Unicode MS"/>
              </a:rPr>
              <a:t>Nineve</a:t>
            </a:r>
            <a:r>
              <a:rPr lang="en-US" sz="1100" dirty="0" smtClean="0">
                <a:solidFill>
                  <a:prstClr val="black"/>
                </a:solidFill>
                <a:latin typeface="Arial Unicode MS"/>
                <a:ea typeface="Arial Unicode MS"/>
                <a:cs typeface="Arial Unicode MS"/>
              </a:rPr>
              <a:t>, capital of Assyria in 612 BC (Era as per B</a:t>
            </a:r>
            <a:r>
              <a:rPr lang="lv-LV" sz="1100" dirty="0" smtClean="0">
                <a:solidFill>
                  <a:prstClr val="black"/>
                </a:solidFill>
                <a:latin typeface="Arial Unicode MS"/>
                <a:ea typeface="Arial Unicode MS"/>
                <a:cs typeface="Arial Unicode MS"/>
              </a:rPr>
              <a:t>ŗ</a:t>
            </a:r>
            <a:r>
              <a:rPr lang="en-US" sz="1100" dirty="0" smtClean="0">
                <a:solidFill>
                  <a:prstClr val="black"/>
                </a:solidFill>
                <a:latin typeface="Arial Unicode MS"/>
                <a:ea typeface="Arial Unicode MS"/>
                <a:cs typeface="Arial Unicode MS"/>
              </a:rPr>
              <a:t>hat-</a:t>
            </a:r>
            <a:r>
              <a:rPr lang="en-US" sz="1100" dirty="0" err="1" smtClean="0">
                <a:solidFill>
                  <a:prstClr val="black"/>
                </a:solidFill>
                <a:latin typeface="Arial Unicode MS"/>
                <a:ea typeface="Arial Unicode MS"/>
                <a:cs typeface="Arial Unicode MS"/>
              </a:rPr>
              <a:t>samhit</a:t>
            </a:r>
            <a:r>
              <a:rPr lang="lv-LV" sz="1100" dirty="0" smtClean="0">
                <a:solidFill>
                  <a:prstClr val="black"/>
                </a:solidFill>
                <a:latin typeface="Arial Unicode MS"/>
                <a:ea typeface="Arial Unicode MS"/>
                <a:cs typeface="Arial Unicode MS"/>
              </a:rPr>
              <a:t>ā</a:t>
            </a:r>
            <a:r>
              <a:rPr lang="en-US" sz="1100" dirty="0" smtClean="0">
                <a:solidFill>
                  <a:prstClr val="black"/>
                </a:solidFill>
                <a:latin typeface="Arial Unicode MS"/>
                <a:ea typeface="Arial Unicode MS"/>
                <a:cs typeface="Arial Unicode MS"/>
              </a:rPr>
              <a:t> 13/3 of </a:t>
            </a:r>
            <a:r>
              <a:rPr lang="en-US" sz="1100" i="1" dirty="0" err="1" smtClean="0">
                <a:solidFill>
                  <a:prstClr val="black"/>
                </a:solidFill>
                <a:latin typeface="Arial Unicode MS"/>
                <a:ea typeface="Arial Unicode MS"/>
                <a:cs typeface="Arial Unicode MS"/>
              </a:rPr>
              <a:t>Var</a:t>
            </a:r>
            <a:r>
              <a:rPr lang="lv-LV" sz="1100" i="1" dirty="0" smtClean="0">
                <a:solidFill>
                  <a:prstClr val="black"/>
                </a:solidFill>
                <a:latin typeface="Arial Unicode MS"/>
                <a:ea typeface="Arial Unicode MS"/>
                <a:cs typeface="Arial Unicode MS"/>
              </a:rPr>
              <a:t>ā</a:t>
            </a:r>
            <a:r>
              <a:rPr lang="en-US" sz="1100" i="1" dirty="0" err="1" smtClean="0">
                <a:solidFill>
                  <a:prstClr val="black"/>
                </a:solidFill>
                <a:latin typeface="Arial Unicode MS"/>
                <a:ea typeface="Arial Unicode MS"/>
                <a:cs typeface="Arial Unicode MS"/>
              </a:rPr>
              <a:t>hamihira</a:t>
            </a:r>
            <a:r>
              <a:rPr lang="en-US" sz="1100" dirty="0" smtClean="0">
                <a:solidFill>
                  <a:prstClr val="black"/>
                </a:solidFill>
                <a:latin typeface="Arial Unicode MS"/>
                <a:ea typeface="Arial Unicode MS"/>
                <a:cs typeface="Arial Unicode MS"/>
              </a:rPr>
              <a:t>). His goddess </a:t>
            </a:r>
            <a:r>
              <a:rPr lang="en-US" sz="1100" i="1" dirty="0" err="1" smtClean="0">
                <a:solidFill>
                  <a:prstClr val="black"/>
                </a:solidFill>
                <a:latin typeface="Arial Unicode MS"/>
                <a:ea typeface="Arial Unicode MS"/>
                <a:cs typeface="Arial Unicode MS"/>
              </a:rPr>
              <a:t>Śākambharī</a:t>
            </a:r>
            <a:r>
              <a:rPr lang="en-US" sz="1100" dirty="0" smtClean="0">
                <a:solidFill>
                  <a:prstClr val="black"/>
                </a:solidFill>
                <a:latin typeface="Arial Unicode MS"/>
                <a:ea typeface="Arial Unicode MS"/>
                <a:cs typeface="Arial Unicode MS"/>
              </a:rPr>
              <a:t> is</a:t>
            </a:r>
          </a:p>
          <a:p>
            <a:r>
              <a:rPr lang="en-US" sz="1100" dirty="0" smtClean="0">
                <a:solidFill>
                  <a:prstClr val="black"/>
                </a:solidFill>
                <a:latin typeface="Arial Unicode MS"/>
                <a:ea typeface="Arial Unicode MS"/>
                <a:cs typeface="Arial Unicode MS"/>
              </a:rPr>
              <a:t>Indicated in </a:t>
            </a:r>
            <a:r>
              <a:rPr lang="en-US" sz="1100" i="1" dirty="0" err="1" smtClean="0">
                <a:solidFill>
                  <a:prstClr val="black"/>
                </a:solidFill>
                <a:latin typeface="Arial Unicode MS"/>
                <a:ea typeface="Arial Unicode MS"/>
                <a:cs typeface="Arial Unicode MS"/>
              </a:rPr>
              <a:t>Durgā-saptaśatī</a:t>
            </a:r>
            <a:r>
              <a:rPr lang="en-US" sz="1100" dirty="0" smtClean="0">
                <a:solidFill>
                  <a:prstClr val="black"/>
                </a:solidFill>
                <a:latin typeface="Arial Unicode MS"/>
                <a:ea typeface="Arial Unicode MS"/>
                <a:cs typeface="Arial Unicode MS"/>
              </a:rPr>
              <a:t> (11/58). King </a:t>
            </a:r>
            <a:r>
              <a:rPr lang="en-US" sz="1100" i="1" dirty="0" err="1" smtClean="0">
                <a:solidFill>
                  <a:prstClr val="black"/>
                </a:solidFill>
                <a:latin typeface="Arial Unicode MS"/>
                <a:ea typeface="Arial Unicode MS"/>
                <a:cs typeface="Arial Unicode MS"/>
              </a:rPr>
              <a:t>Sudhanvā</a:t>
            </a:r>
            <a:r>
              <a:rPr lang="en-US" sz="1100" dirty="0" smtClean="0">
                <a:solidFill>
                  <a:prstClr val="black"/>
                </a:solidFill>
                <a:latin typeface="Arial Unicode MS"/>
                <a:ea typeface="Arial Unicode MS"/>
                <a:cs typeface="Arial Unicode MS"/>
              </a:rPr>
              <a:t> was 6</a:t>
            </a:r>
            <a:r>
              <a:rPr lang="en-US" sz="1100" baseline="30000" dirty="0" smtClean="0">
                <a:solidFill>
                  <a:prstClr val="black"/>
                </a:solidFill>
                <a:latin typeface="Arial Unicode MS"/>
                <a:ea typeface="Arial Unicode MS"/>
                <a:cs typeface="Arial Unicode MS"/>
              </a:rPr>
              <a:t>th</a:t>
            </a:r>
            <a:r>
              <a:rPr lang="en-US" sz="1100" dirty="0" smtClean="0">
                <a:solidFill>
                  <a:prstClr val="black"/>
                </a:solidFill>
                <a:latin typeface="Arial Unicode MS"/>
                <a:ea typeface="Arial Unicode MS"/>
                <a:cs typeface="Arial Unicode MS"/>
              </a:rPr>
              <a:t> from him who setup 4 </a:t>
            </a:r>
            <a:r>
              <a:rPr lang="en-US" sz="1100" i="1" dirty="0" err="1" smtClean="0">
                <a:solidFill>
                  <a:prstClr val="black"/>
                </a:solidFill>
                <a:latin typeface="Arial Unicode MS"/>
                <a:ea typeface="Arial Unicode MS"/>
                <a:cs typeface="Arial Unicode MS"/>
              </a:rPr>
              <a:t>Pīţhas</a:t>
            </a:r>
            <a:r>
              <a:rPr lang="en-US" sz="1100" dirty="0" smtClean="0">
                <a:solidFill>
                  <a:prstClr val="black"/>
                </a:solidFill>
                <a:latin typeface="Arial Unicode MS"/>
                <a:ea typeface="Arial Unicode MS"/>
                <a:cs typeface="Arial Unicode MS"/>
              </a:rPr>
              <a:t> of </a:t>
            </a:r>
            <a:r>
              <a:rPr lang="en-US" sz="1100" i="1" dirty="0" err="1" smtClean="0">
                <a:solidFill>
                  <a:prstClr val="black"/>
                </a:solidFill>
                <a:latin typeface="Arial Unicode MS"/>
                <a:ea typeface="Arial Unicode MS"/>
                <a:cs typeface="Arial Unicode MS"/>
              </a:rPr>
              <a:t>Śankarāchārya</a:t>
            </a:r>
            <a:r>
              <a:rPr lang="en-US" sz="1100" dirty="0" smtClean="0">
                <a:solidFill>
                  <a:prstClr val="black"/>
                </a:solidFill>
                <a:latin typeface="Arial Unicode MS"/>
                <a:ea typeface="Arial Unicode MS"/>
                <a:cs typeface="Arial Unicode MS"/>
              </a:rPr>
              <a:t> in </a:t>
            </a:r>
          </a:p>
          <a:p>
            <a:r>
              <a:rPr lang="en-US" sz="1100" dirty="0" smtClean="0">
                <a:latin typeface="Arial Unicode MS" pitchFamily="34" charset="-128"/>
                <a:ea typeface="Arial Unicode MS" pitchFamily="34" charset="-128"/>
                <a:cs typeface="Arial Unicode MS" pitchFamily="34" charset="-128"/>
              </a:rPr>
              <a:t>483 BC. Last descendant was </a:t>
            </a:r>
            <a:r>
              <a:rPr lang="en-US" sz="1100" i="1" dirty="0" err="1" smtClean="0">
                <a:latin typeface="Arial Unicode MS" pitchFamily="34" charset="-128"/>
                <a:ea typeface="Arial Unicode MS" pitchFamily="34" charset="-128"/>
                <a:cs typeface="Arial Unicode MS" pitchFamily="34" charset="-128"/>
              </a:rPr>
              <a:t>Prithviraj</a:t>
            </a:r>
            <a:r>
              <a:rPr lang="en-US" sz="1100" i="1" dirty="0" smtClean="0">
                <a:latin typeface="Arial Unicode MS" pitchFamily="34" charset="-128"/>
                <a:ea typeface="Arial Unicode MS" pitchFamily="34" charset="-128"/>
                <a:cs typeface="Arial Unicode MS" pitchFamily="34" charset="-128"/>
              </a:rPr>
              <a:t> </a:t>
            </a:r>
            <a:r>
              <a:rPr lang="en-US" sz="1100" i="1" dirty="0" err="1" smtClean="0">
                <a:latin typeface="Arial Unicode MS" pitchFamily="34" charset="-128"/>
                <a:ea typeface="Arial Unicode MS" pitchFamily="34" charset="-128"/>
                <a:cs typeface="Arial Unicode MS" pitchFamily="34" charset="-128"/>
              </a:rPr>
              <a:t>Chauhan</a:t>
            </a:r>
            <a:r>
              <a:rPr lang="en-US" sz="1100" dirty="0" smtClean="0">
                <a:latin typeface="Arial Unicode MS" pitchFamily="34" charset="-128"/>
                <a:ea typeface="Arial Unicode MS" pitchFamily="34" charset="-128"/>
                <a:cs typeface="Arial Unicode MS" pitchFamily="34" charset="-128"/>
              </a:rPr>
              <a:t>, defeated in 1192 AD by Mohammad </a:t>
            </a:r>
            <a:r>
              <a:rPr lang="en-US" sz="1100" dirty="0" err="1" smtClean="0">
                <a:latin typeface="Arial Unicode MS" pitchFamily="34" charset="-128"/>
                <a:ea typeface="Arial Unicode MS" pitchFamily="34" charset="-128"/>
                <a:cs typeface="Arial Unicode MS" pitchFamily="34" charset="-128"/>
              </a:rPr>
              <a:t>Ghori</a:t>
            </a:r>
            <a:r>
              <a:rPr lang="en-US" sz="1100" dirty="0" smtClean="0">
                <a:latin typeface="Arial Unicode MS" pitchFamily="34" charset="-128"/>
                <a:ea typeface="Arial Unicode MS" pitchFamily="34" charset="-128"/>
                <a:cs typeface="Arial Unicode MS" pitchFamily="34" charset="-128"/>
              </a:rPr>
              <a:t>.</a:t>
            </a:r>
          </a:p>
          <a:p>
            <a:r>
              <a:rPr lang="en-US" sz="1200" i="1" dirty="0" err="1" smtClean="0">
                <a:latin typeface="Arial Unicode MS"/>
              </a:rPr>
              <a:t>Gardabhilla</a:t>
            </a:r>
            <a:r>
              <a:rPr lang="en-US" sz="1200" dirty="0" smtClean="0">
                <a:latin typeface="Arial Unicode MS"/>
              </a:rPr>
              <a:t> king </a:t>
            </a:r>
            <a:r>
              <a:rPr lang="en-US" sz="1200" i="1" dirty="0" err="1" smtClean="0">
                <a:latin typeface="Arial Unicode MS"/>
              </a:rPr>
              <a:t>Darpaņa</a:t>
            </a:r>
            <a:r>
              <a:rPr lang="en-US" sz="1200" dirty="0" smtClean="0">
                <a:latin typeface="Arial Unicode MS"/>
              </a:rPr>
              <a:t> of Ujjain had kidnapped </a:t>
            </a:r>
            <a:r>
              <a:rPr lang="en-US" sz="1200" i="1" dirty="0" err="1" smtClean="0">
                <a:latin typeface="Arial Unicode MS"/>
              </a:rPr>
              <a:t>Sarasvatī</a:t>
            </a:r>
            <a:r>
              <a:rPr lang="en-US" sz="1200" dirty="0" smtClean="0">
                <a:latin typeface="Arial Unicode MS"/>
              </a:rPr>
              <a:t>, sister of </a:t>
            </a:r>
            <a:r>
              <a:rPr lang="en-US" sz="1200" i="1" dirty="0" smtClean="0">
                <a:latin typeface="Arial Unicode MS"/>
              </a:rPr>
              <a:t>Jain </a:t>
            </a:r>
            <a:r>
              <a:rPr lang="en-US" sz="1200" i="1" dirty="0" err="1" smtClean="0">
                <a:latin typeface="Arial Unicode MS"/>
              </a:rPr>
              <a:t>muni</a:t>
            </a:r>
            <a:r>
              <a:rPr lang="en-US" sz="1200" i="1" dirty="0" smtClean="0">
                <a:latin typeface="Arial Unicode MS"/>
              </a:rPr>
              <a:t> </a:t>
            </a:r>
            <a:r>
              <a:rPr lang="en-US" sz="1200" i="1" dirty="0" err="1" smtClean="0">
                <a:latin typeface="Arial Unicode MS"/>
              </a:rPr>
              <a:t>Kālakāchārya</a:t>
            </a:r>
            <a:r>
              <a:rPr lang="en-US" sz="1200" dirty="0" smtClean="0">
                <a:latin typeface="Arial Unicode MS"/>
              </a:rPr>
              <a:t> (599-527 BC), </a:t>
            </a:r>
          </a:p>
          <a:p>
            <a:r>
              <a:rPr lang="en-US" sz="1200" dirty="0" smtClean="0">
                <a:latin typeface="Arial Unicode MS"/>
              </a:rPr>
              <a:t>who went for help to 96 chiefs of </a:t>
            </a:r>
            <a:r>
              <a:rPr lang="en-US" sz="1200" i="1" dirty="0" err="1" smtClean="0">
                <a:latin typeface="Arial Unicode MS"/>
              </a:rPr>
              <a:t>Hinduga</a:t>
            </a:r>
            <a:r>
              <a:rPr lang="en-US" sz="1200" dirty="0" smtClean="0">
                <a:latin typeface="Arial Unicode MS"/>
              </a:rPr>
              <a:t> (</a:t>
            </a:r>
            <a:r>
              <a:rPr lang="en-US" sz="1200" dirty="0" err="1" smtClean="0">
                <a:latin typeface="Arial Unicode MS"/>
              </a:rPr>
              <a:t>Hindukush</a:t>
            </a:r>
            <a:r>
              <a:rPr lang="en-US" sz="1200" dirty="0" smtClean="0">
                <a:latin typeface="Arial Unicode MS"/>
              </a:rPr>
              <a:t>). Those chiefs had to save themselves from Darius of </a:t>
            </a:r>
          </a:p>
          <a:p>
            <a:r>
              <a:rPr lang="en-US" sz="1200" dirty="0" smtClean="0">
                <a:latin typeface="Arial Unicode MS"/>
              </a:rPr>
              <a:t>Persia (550 BC) and with help of </a:t>
            </a:r>
            <a:r>
              <a:rPr lang="en-US" sz="1200" i="1" dirty="0" err="1" smtClean="0">
                <a:latin typeface="Arial Unicode MS"/>
              </a:rPr>
              <a:t>Balamitra</a:t>
            </a:r>
            <a:r>
              <a:rPr lang="en-US" sz="1200" dirty="0" smtClean="0">
                <a:latin typeface="Arial Unicode MS"/>
              </a:rPr>
              <a:t>, king of </a:t>
            </a:r>
            <a:r>
              <a:rPr lang="en-US" sz="1200" i="1" dirty="0" err="1" smtClean="0">
                <a:latin typeface="Arial Unicode MS"/>
              </a:rPr>
              <a:t>Saurāşţra</a:t>
            </a:r>
            <a:r>
              <a:rPr lang="en-US" sz="1200" dirty="0" smtClean="0">
                <a:latin typeface="Arial Unicode MS"/>
              </a:rPr>
              <a:t>, captured Ujjain. </a:t>
            </a:r>
            <a:r>
              <a:rPr lang="en-US" sz="1200" i="1" dirty="0" err="1" smtClean="0">
                <a:latin typeface="Arial Unicode MS"/>
              </a:rPr>
              <a:t>Śaka</a:t>
            </a:r>
            <a:r>
              <a:rPr lang="en-US" sz="1200" dirty="0" smtClean="0">
                <a:latin typeface="Arial Unicode MS"/>
              </a:rPr>
              <a:t> king </a:t>
            </a:r>
            <a:r>
              <a:rPr lang="en-US" sz="1200" i="1" dirty="0" err="1" smtClean="0">
                <a:latin typeface="Arial Unicode MS"/>
              </a:rPr>
              <a:t>Nahpāna</a:t>
            </a:r>
            <a:r>
              <a:rPr lang="en-US" sz="1200" dirty="0" smtClean="0">
                <a:latin typeface="Arial Unicode MS"/>
              </a:rPr>
              <a:t> or </a:t>
            </a:r>
          </a:p>
          <a:p>
            <a:r>
              <a:rPr lang="en-US" sz="1200" i="1" dirty="0" err="1" smtClean="0">
                <a:latin typeface="Arial Unicode MS"/>
              </a:rPr>
              <a:t>Nahasena</a:t>
            </a:r>
            <a:r>
              <a:rPr lang="en-US" sz="1200" dirty="0" smtClean="0">
                <a:latin typeface="Arial Unicode MS"/>
              </a:rPr>
              <a:t> was made ruler of Ujjain. The</a:t>
            </a:r>
            <a:r>
              <a:rPr lang="en-US" sz="1200" i="1" dirty="0" smtClean="0">
                <a:latin typeface="Arial Unicode MS"/>
              </a:rPr>
              <a:t> </a:t>
            </a:r>
            <a:r>
              <a:rPr lang="en-US" sz="1200" i="1" dirty="0" err="1" smtClean="0">
                <a:latin typeface="Arial Unicode MS"/>
                <a:ea typeface="Arial Unicode MS"/>
                <a:cs typeface="Arial Unicode MS"/>
              </a:rPr>
              <a:t>Śaka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kings and descendants were wiped out by </a:t>
            </a:r>
            <a:r>
              <a:rPr lang="en-US" sz="1200" i="1" dirty="0" err="1" smtClean="0">
                <a:latin typeface="Arial Unicode MS"/>
                <a:ea typeface="Arial Unicode MS"/>
                <a:cs typeface="Arial Unicode MS"/>
              </a:rPr>
              <a:t>Śrī-harşa</a:t>
            </a:r>
            <a:r>
              <a:rPr lang="en-US" sz="1200" dirty="0" smtClean="0">
                <a:latin typeface="Arial Unicode MS"/>
                <a:ea typeface="Arial Unicode MS"/>
                <a:cs typeface="Arial Unicode MS"/>
              </a:rPr>
              <a:t> in 456 BC</a:t>
            </a:r>
          </a:p>
          <a:p>
            <a:r>
              <a:rPr lang="en-US" sz="1200" dirty="0" smtClean="0">
                <a:latin typeface="Arial Unicode MS"/>
                <a:ea typeface="Arial Unicode MS"/>
                <a:cs typeface="Arial Unicode MS"/>
              </a:rPr>
              <a:t>(</a:t>
            </a:r>
            <a:r>
              <a:rPr lang="en-US" sz="1200" dirty="0" err="1" smtClean="0">
                <a:latin typeface="Arial Unicode MS"/>
                <a:ea typeface="Arial Unicode MS"/>
                <a:cs typeface="Arial Unicode MS"/>
              </a:rPr>
              <a:t>Harşa-śaka</a:t>
            </a:r>
            <a:r>
              <a:rPr lang="en-US" sz="1200" dirty="0" smtClean="0">
                <a:latin typeface="Arial Unicode MS"/>
                <a:ea typeface="Arial Unicode MS"/>
                <a:cs typeface="Arial Unicode MS"/>
              </a:rPr>
              <a:t>). After that </a:t>
            </a:r>
            <a:r>
              <a:rPr lang="en-US" sz="1200" i="1" dirty="0" err="1" smtClean="0">
                <a:latin typeface="Arial Unicode MS"/>
                <a:ea typeface="Arial Unicode MS"/>
                <a:cs typeface="Arial Unicode MS"/>
              </a:rPr>
              <a:t>Paramāra</a:t>
            </a:r>
            <a:r>
              <a:rPr lang="en-US" sz="1200" dirty="0" smtClean="0">
                <a:latin typeface="Arial Unicode MS"/>
                <a:ea typeface="Arial Unicode MS"/>
                <a:cs typeface="Arial Unicode MS"/>
              </a:rPr>
              <a:t> king captured </a:t>
            </a:r>
            <a:r>
              <a:rPr lang="en-US" sz="1200" dirty="0" err="1" smtClean="0">
                <a:latin typeface="Arial Unicode MS"/>
                <a:ea typeface="Arial Unicode MS"/>
                <a:cs typeface="Arial Unicode MS"/>
              </a:rPr>
              <a:t>Ujain</a:t>
            </a:r>
            <a:r>
              <a:rPr lang="en-US" sz="1200" dirty="0" smtClean="0">
                <a:latin typeface="Arial Unicode MS"/>
                <a:ea typeface="Arial Unicode MS"/>
                <a:cs typeface="Arial Unicode MS"/>
              </a:rPr>
              <a:t>. As per</a:t>
            </a:r>
            <a:r>
              <a:rPr lang="en-US" sz="1200" i="1" dirty="0" smtClean="0"/>
              <a:t> </a:t>
            </a:r>
            <a:r>
              <a:rPr lang="en-US" sz="1200" i="1" dirty="0" err="1" smtClean="0">
                <a:latin typeface="Arial Unicode MS" pitchFamily="34" charset="-128"/>
                <a:ea typeface="Arial Unicode MS" pitchFamily="34" charset="-128"/>
                <a:cs typeface="Arial Unicode MS" pitchFamily="34" charset="-128"/>
              </a:rPr>
              <a:t>Bhavişya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purāņa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pratisarga</a:t>
            </a:r>
            <a:r>
              <a:rPr lang="en-US" sz="1200" dirty="0" smtClean="0">
                <a:latin typeface="Arial Unicode MS" pitchFamily="34" charset="-128"/>
                <a:ea typeface="Arial Unicode MS" pitchFamily="34" charset="-128"/>
                <a:cs typeface="Arial Unicode MS" pitchFamily="34" charset="-128"/>
              </a:rPr>
              <a:t> (4/1</a:t>
            </a:r>
            <a:r>
              <a:rPr lang="en-US" sz="1200" dirty="0" smtClean="0"/>
              <a:t>), they were-</a:t>
            </a:r>
          </a:p>
          <a:p>
            <a:pPr marL="228600" indent="-228600">
              <a:buAutoNum type="arabicParenBoth"/>
            </a:pPr>
            <a:r>
              <a:rPr lang="en-US" sz="1200" i="1" dirty="0" err="1" smtClean="0"/>
              <a:t>Pramara</a:t>
            </a:r>
            <a:r>
              <a:rPr lang="en-US" sz="1200" dirty="0" smtClean="0"/>
              <a:t> (197-191 BC), (2) </a:t>
            </a:r>
            <a:r>
              <a:rPr lang="en-US" sz="1200" i="1" dirty="0" err="1" smtClean="0"/>
              <a:t>Mahāmara</a:t>
            </a:r>
            <a:r>
              <a:rPr lang="en-US" sz="1200" dirty="0" smtClean="0"/>
              <a:t> (191-188 BC), (3) </a:t>
            </a:r>
            <a:r>
              <a:rPr lang="en-US" sz="1200" i="1" dirty="0" err="1" smtClean="0"/>
              <a:t>Devāpi</a:t>
            </a:r>
            <a:r>
              <a:rPr lang="en-US" sz="1200" dirty="0" smtClean="0"/>
              <a:t> (188-185 BC), (4)</a:t>
            </a:r>
            <a:r>
              <a:rPr lang="en-US" sz="1200" i="1" dirty="0" smtClean="0"/>
              <a:t> </a:t>
            </a:r>
            <a:r>
              <a:rPr lang="en-US" sz="1200" i="1" dirty="0" err="1" smtClean="0"/>
              <a:t>Devadūta</a:t>
            </a:r>
            <a:r>
              <a:rPr lang="en-US" sz="1200" dirty="0" smtClean="0"/>
              <a:t> (185-182 BC), </a:t>
            </a:r>
          </a:p>
          <a:p>
            <a:pPr marL="228600" indent="-228600"/>
            <a:r>
              <a:rPr lang="en-US" sz="1200" dirty="0" smtClean="0"/>
              <a:t>(5) </a:t>
            </a:r>
            <a:r>
              <a:rPr lang="en-US" sz="1200" i="1" dirty="0" err="1" smtClean="0"/>
              <a:t>Gandharvasena</a:t>
            </a:r>
            <a:r>
              <a:rPr lang="en-US" sz="1200" dirty="0" smtClean="0"/>
              <a:t> (182-132 BC), (6) </a:t>
            </a:r>
            <a:r>
              <a:rPr lang="en-US" sz="1200" i="1" dirty="0" err="1" smtClean="0"/>
              <a:t>Śankha</a:t>
            </a:r>
            <a:r>
              <a:rPr lang="en-US" sz="1200" dirty="0" smtClean="0"/>
              <a:t> (132-102 BC), (7) </a:t>
            </a:r>
            <a:r>
              <a:rPr lang="en-US" sz="1200" i="1" dirty="0" err="1" smtClean="0"/>
              <a:t>Gandharvasena</a:t>
            </a:r>
            <a:r>
              <a:rPr lang="en-US" sz="1200" dirty="0" smtClean="0"/>
              <a:t> (102-82  BC)-after sudden death of </a:t>
            </a:r>
          </a:p>
          <a:p>
            <a:pPr marL="228600" indent="-228600"/>
            <a:r>
              <a:rPr lang="en-US" sz="1200" dirty="0" smtClean="0"/>
              <a:t>his son </a:t>
            </a:r>
            <a:r>
              <a:rPr lang="en-US" sz="1200" i="1" dirty="0" err="1" smtClean="0"/>
              <a:t>Śankha</a:t>
            </a:r>
            <a:r>
              <a:rPr lang="en-US" sz="1200" dirty="0" smtClean="0"/>
              <a:t>. (8) </a:t>
            </a:r>
            <a:r>
              <a:rPr lang="en-US" sz="1200" i="1" dirty="0" err="1" smtClean="0"/>
              <a:t>Vikramāditya</a:t>
            </a:r>
            <a:r>
              <a:rPr lang="en-US" sz="1200" dirty="0" smtClean="0"/>
              <a:t> (82 BC-19 AD)-He started </a:t>
            </a:r>
            <a:r>
              <a:rPr lang="en-US" sz="1200" i="1" dirty="0" err="1" smtClean="0"/>
              <a:t>Vikrama</a:t>
            </a:r>
            <a:r>
              <a:rPr lang="en-US" sz="1200" i="1" dirty="0" smtClean="0"/>
              <a:t> </a:t>
            </a:r>
            <a:r>
              <a:rPr lang="en-US" sz="1200" i="1" dirty="0" err="1" smtClean="0"/>
              <a:t>samvat</a:t>
            </a:r>
            <a:r>
              <a:rPr lang="en-US" sz="1200" dirty="0" smtClean="0"/>
              <a:t> in 57 BC at  </a:t>
            </a:r>
            <a:r>
              <a:rPr lang="en-US" sz="1200" i="1" dirty="0" err="1" smtClean="0"/>
              <a:t>Paśupatinātha</a:t>
            </a:r>
            <a:r>
              <a:rPr lang="en-US" sz="1200" dirty="0" smtClean="0"/>
              <a:t> in Nepal </a:t>
            </a:r>
          </a:p>
          <a:p>
            <a:pPr marL="228600" indent="-228600"/>
            <a:r>
              <a:rPr lang="en-US" sz="1200" dirty="0" smtClean="0"/>
              <a:t>from </a:t>
            </a:r>
            <a:r>
              <a:rPr lang="en-US" sz="1200" i="1" dirty="0" err="1" smtClean="0"/>
              <a:t>Chaitra</a:t>
            </a:r>
            <a:r>
              <a:rPr lang="en-US" sz="1200" dirty="0" smtClean="0"/>
              <a:t> and at </a:t>
            </a:r>
            <a:r>
              <a:rPr lang="en-US" sz="1200" i="1" dirty="0" err="1" smtClean="0"/>
              <a:t>Somanātha</a:t>
            </a:r>
            <a:r>
              <a:rPr lang="en-US" sz="1200" dirty="0" smtClean="0"/>
              <a:t> from </a:t>
            </a:r>
            <a:r>
              <a:rPr lang="en-US" sz="1200" i="1" dirty="0" err="1" smtClean="0"/>
              <a:t>Kārttika</a:t>
            </a:r>
            <a:r>
              <a:rPr lang="en-US" sz="1200" dirty="0" smtClean="0"/>
              <a:t> month. He ruled up to Arab in west and his astrologers certified Jesus </a:t>
            </a:r>
          </a:p>
          <a:p>
            <a:pPr marL="228600" indent="-228600"/>
            <a:r>
              <a:rPr lang="en-US" sz="1200" dirty="0" smtClean="0"/>
              <a:t>as a great man.. He revised </a:t>
            </a:r>
            <a:r>
              <a:rPr lang="en-US" sz="1200" dirty="0" err="1" smtClean="0"/>
              <a:t>Pu</a:t>
            </a:r>
            <a:r>
              <a:rPr lang="en-US" sz="1200" dirty="0" err="1" smtClean="0">
                <a:latin typeface="Arial Unicode MS"/>
                <a:ea typeface="Arial Unicode MS"/>
                <a:cs typeface="Arial Unicode MS"/>
              </a:rPr>
              <a:t>ā</a:t>
            </a:r>
            <a:r>
              <a:rPr lang="lv-LV" sz="1200" dirty="0" smtClean="0">
                <a:latin typeface="Arial Unicode MS"/>
                <a:ea typeface="Arial Unicode MS"/>
                <a:cs typeface="Arial Unicode MS"/>
              </a:rPr>
              <a:t>ņ</a:t>
            </a:r>
            <a:r>
              <a:rPr lang="en-US" sz="1200" dirty="0" smtClean="0">
                <a:latin typeface="Arial Unicode MS"/>
                <a:ea typeface="Arial Unicode MS"/>
                <a:cs typeface="Arial Unicode MS"/>
              </a:rPr>
              <a:t>as and had 9 Jewels of men in his court. His </a:t>
            </a:r>
            <a:r>
              <a:rPr lang="en-US" sz="1200" dirty="0" smtClean="0">
                <a:latin typeface="Arial Unicode MS" pitchFamily="34" charset="-128"/>
                <a:ea typeface="Arial Unicode MS" pitchFamily="34" charset="-128"/>
                <a:cs typeface="Arial Unicode MS" pitchFamily="34" charset="-128"/>
              </a:rPr>
              <a:t>son (9) </a:t>
            </a:r>
            <a:r>
              <a:rPr lang="en-US" sz="1200" i="1" dirty="0" err="1" smtClean="0">
                <a:latin typeface="Arial Unicode MS" pitchFamily="34" charset="-128"/>
                <a:ea typeface="Arial Unicode MS" pitchFamily="34" charset="-128"/>
                <a:cs typeface="Arial Unicode MS" pitchFamily="34" charset="-128"/>
              </a:rPr>
              <a:t>Devabhakta</a:t>
            </a:r>
            <a:r>
              <a:rPr lang="en-US" sz="1200" dirty="0" smtClean="0">
                <a:latin typeface="Arial Unicode MS" pitchFamily="34" charset="-128"/>
                <a:ea typeface="Arial Unicode MS" pitchFamily="34" charset="-128"/>
                <a:cs typeface="Arial Unicode MS" pitchFamily="34" charset="-128"/>
              </a:rPr>
              <a:t> (19-29 AD ) </a:t>
            </a:r>
          </a:p>
          <a:p>
            <a:pPr marL="228600" indent="-228600"/>
            <a:r>
              <a:rPr lang="en-US" sz="1200" dirty="0" smtClean="0">
                <a:latin typeface="Arial Unicode MS" pitchFamily="34" charset="-128"/>
                <a:ea typeface="Arial Unicode MS" pitchFamily="34" charset="-128"/>
                <a:cs typeface="Arial Unicode MS" pitchFamily="34" charset="-128"/>
              </a:rPr>
              <a:t>could not control the empire and it was divided into 18 parts. It was attacked from all directions by </a:t>
            </a:r>
            <a:r>
              <a:rPr lang="en-US" sz="1200" i="1" dirty="0" smtClean="0">
                <a:latin typeface="Arial Unicode MS" pitchFamily="34" charset="-128"/>
                <a:ea typeface="Arial Unicode MS" pitchFamily="34" charset="-128"/>
                <a:cs typeface="Arial Unicode MS" pitchFamily="34" charset="-128"/>
              </a:rPr>
              <a:t>Tatars, </a:t>
            </a:r>
          </a:p>
          <a:p>
            <a:pPr marL="228600" indent="-228600"/>
            <a:r>
              <a:rPr lang="en-US" sz="1200" i="1" dirty="0" err="1" smtClean="0">
                <a:latin typeface="Arial Unicode MS" pitchFamily="34" charset="-128"/>
                <a:ea typeface="Arial Unicode MS" pitchFamily="34" charset="-128"/>
                <a:cs typeface="Arial Unicode MS" pitchFamily="34" charset="-128"/>
              </a:rPr>
              <a:t>Shakas</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Hunas</a:t>
            </a:r>
            <a:r>
              <a:rPr lang="en-US" sz="1200" dirty="0" smtClean="0">
                <a:latin typeface="Arial Unicode MS" pitchFamily="34" charset="-128"/>
                <a:ea typeface="Arial Unicode MS" pitchFamily="34" charset="-128"/>
                <a:cs typeface="Arial Unicode MS" pitchFamily="34" charset="-128"/>
              </a:rPr>
              <a:t>,</a:t>
            </a:r>
            <a:r>
              <a:rPr lang="en-US" sz="1200" i="1" dirty="0" smtClean="0">
                <a:latin typeface="Arial Unicode MS" pitchFamily="34" charset="-128"/>
                <a:ea typeface="Arial Unicode MS" pitchFamily="34" charset="-128"/>
                <a:cs typeface="Arial Unicode MS" pitchFamily="34" charset="-128"/>
              </a:rPr>
              <a:t> Chinese</a:t>
            </a:r>
            <a:r>
              <a:rPr lang="en-US" sz="1200" dirty="0" smtClean="0">
                <a:latin typeface="Arial Unicode MS" pitchFamily="34" charset="-128"/>
                <a:ea typeface="Arial Unicode MS" pitchFamily="34" charset="-128"/>
                <a:cs typeface="Arial Unicode MS" pitchFamily="34" charset="-128"/>
              </a:rPr>
              <a:t> etc who looted, raped and kidnapped in mass scale. Finally, grand son(10) </a:t>
            </a:r>
          </a:p>
          <a:p>
            <a:pPr marL="228600" indent="-228600"/>
            <a:r>
              <a:rPr lang="en-US" sz="1200" i="1" dirty="0" err="1" smtClean="0">
                <a:latin typeface="Arial Unicode MS" pitchFamily="34" charset="-128"/>
                <a:ea typeface="Arial Unicode MS" pitchFamily="34" charset="-128"/>
                <a:cs typeface="Arial Unicode MS" pitchFamily="34" charset="-128"/>
              </a:rPr>
              <a:t>Śālivāhana</a:t>
            </a:r>
            <a:r>
              <a:rPr lang="en-US" sz="1200" dirty="0" smtClean="0">
                <a:latin typeface="Arial Unicode MS" pitchFamily="34" charset="-128"/>
                <a:ea typeface="Arial Unicode MS" pitchFamily="34" charset="-128"/>
                <a:cs typeface="Arial Unicode MS" pitchFamily="34" charset="-128"/>
              </a:rPr>
              <a:t> (29-89 AD) chased them west of </a:t>
            </a:r>
            <a:r>
              <a:rPr lang="en-US" sz="1200" dirty="0" err="1" smtClean="0">
                <a:latin typeface="Arial Unicode MS" pitchFamily="34" charset="-128"/>
                <a:ea typeface="Arial Unicode MS" pitchFamily="34" charset="-128"/>
                <a:cs typeface="Arial Unicode MS" pitchFamily="34" charset="-128"/>
              </a:rPr>
              <a:t>Sindhu</a:t>
            </a:r>
            <a:r>
              <a:rPr lang="en-US" sz="1200" dirty="0" smtClean="0">
                <a:latin typeface="Arial Unicode MS" pitchFamily="34" charset="-128"/>
                <a:ea typeface="Arial Unicode MS" pitchFamily="34" charset="-128"/>
                <a:cs typeface="Arial Unicode MS" pitchFamily="34" charset="-128"/>
              </a:rPr>
              <a:t> river. Jesus Christ took shelter after resurrection in his </a:t>
            </a:r>
          </a:p>
          <a:p>
            <a:pPr marL="228600" indent="-228600"/>
            <a:r>
              <a:rPr lang="en-US" sz="1200" dirty="0" smtClean="0">
                <a:latin typeface="Arial Unicode MS" pitchFamily="34" charset="-128"/>
                <a:ea typeface="Arial Unicode MS" pitchFamily="34" charset="-128"/>
                <a:cs typeface="Arial Unicode MS" pitchFamily="34" charset="-128"/>
              </a:rPr>
              <a:t>kingdom at </a:t>
            </a:r>
            <a:r>
              <a:rPr lang="en-US" sz="1200" dirty="0" err="1" smtClean="0">
                <a:latin typeface="Arial Unicode MS" pitchFamily="34" charset="-128"/>
                <a:ea typeface="Arial Unicode MS" pitchFamily="34" charset="-128"/>
                <a:cs typeface="Arial Unicode MS" pitchFamily="34" charset="-128"/>
              </a:rPr>
              <a:t>Shrinagar</a:t>
            </a:r>
            <a:r>
              <a:rPr lang="en-US" sz="1200" dirty="0" smtClean="0">
                <a:latin typeface="Arial Unicode MS" pitchFamily="34" charset="-128"/>
                <a:ea typeface="Arial Unicode MS" pitchFamily="34" charset="-128"/>
                <a:cs typeface="Arial Unicode MS" pitchFamily="34" charset="-128"/>
              </a:rPr>
              <a:t> in Kashmir. His 2 disciples also took shelter in south India. Then 10 kings ruled for 50 </a:t>
            </a:r>
          </a:p>
          <a:p>
            <a:pPr marL="228600" indent="-228600"/>
            <a:r>
              <a:rPr lang="en-US" sz="1200" dirty="0" smtClean="0">
                <a:latin typeface="Arial Unicode MS" pitchFamily="34" charset="-128"/>
                <a:ea typeface="Arial Unicode MS" pitchFamily="34" charset="-128"/>
                <a:cs typeface="Arial Unicode MS" pitchFamily="34" charset="-128"/>
              </a:rPr>
              <a:t>years each (11)</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Śālihotra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(80-139), (12) </a:t>
            </a:r>
            <a:r>
              <a:rPr lang="en-US" sz="1200" i="1" dirty="0" err="1" smtClean="0">
                <a:latin typeface="Arial Unicode MS" pitchFamily="34" charset="-128"/>
                <a:ea typeface="Arial Unicode MS" pitchFamily="34" charset="-128"/>
                <a:cs typeface="Arial Unicode MS" pitchFamily="34" charset="-128"/>
              </a:rPr>
              <a:t>Śālivardhana</a:t>
            </a:r>
            <a:r>
              <a:rPr lang="en-US" sz="1200" dirty="0" smtClean="0">
                <a:latin typeface="Arial Unicode MS" pitchFamily="34" charset="-128"/>
                <a:ea typeface="Arial Unicode MS" pitchFamily="34" charset="-128"/>
                <a:cs typeface="Arial Unicode MS" pitchFamily="34" charset="-128"/>
              </a:rPr>
              <a:t> (13) </a:t>
            </a:r>
            <a:r>
              <a:rPr lang="en-US" sz="1200" i="1" dirty="0" err="1" smtClean="0">
                <a:latin typeface="Arial Unicode MS" pitchFamily="34" charset="-128"/>
                <a:ea typeface="Arial Unicode MS" pitchFamily="34" charset="-128"/>
                <a:cs typeface="Arial Unicode MS" pitchFamily="34" charset="-128"/>
              </a:rPr>
              <a:t>Śakahantā</a:t>
            </a:r>
            <a:r>
              <a:rPr lang="en-US" sz="1200" dirty="0" smtClean="0">
                <a:latin typeface="Arial Unicode MS" pitchFamily="34" charset="-128"/>
                <a:ea typeface="Arial Unicode MS" pitchFamily="34" charset="-128"/>
                <a:cs typeface="Arial Unicode MS" pitchFamily="34" charset="-128"/>
              </a:rPr>
              <a:t> (189-239), (14) </a:t>
            </a:r>
            <a:r>
              <a:rPr lang="en-US" sz="1200" i="1" dirty="0" err="1" smtClean="0">
                <a:latin typeface="Arial Unicode MS" pitchFamily="34" charset="-128"/>
                <a:ea typeface="Arial Unicode MS" pitchFamily="34" charset="-128"/>
                <a:cs typeface="Arial Unicode MS" pitchFamily="34" charset="-128"/>
              </a:rPr>
              <a:t>Suhotra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(239-289), </a:t>
            </a:r>
          </a:p>
          <a:p>
            <a:pPr marL="228600" indent="-228600"/>
            <a:r>
              <a:rPr lang="en-US" sz="1200" dirty="0" smtClean="0">
                <a:latin typeface="Arial Unicode MS" pitchFamily="34" charset="-128"/>
                <a:ea typeface="Arial Unicode MS" pitchFamily="34" charset="-128"/>
                <a:cs typeface="Arial Unicode MS" pitchFamily="34" charset="-128"/>
              </a:rPr>
              <a:t>(15) </a:t>
            </a:r>
            <a:r>
              <a:rPr lang="en-US" sz="1200" i="1" dirty="0" err="1" smtClean="0">
                <a:latin typeface="Arial Unicode MS" pitchFamily="34" charset="-128"/>
                <a:ea typeface="Arial Unicode MS" pitchFamily="34" charset="-128"/>
                <a:cs typeface="Arial Unicode MS" pitchFamily="34" charset="-128"/>
              </a:rPr>
              <a:t>Havihotra</a:t>
            </a:r>
            <a:r>
              <a:rPr lang="en-US" sz="1200" dirty="0" smtClean="0">
                <a:latin typeface="Arial Unicode MS" pitchFamily="34" charset="-128"/>
                <a:ea typeface="Arial Unicode MS" pitchFamily="34" charset="-128"/>
                <a:cs typeface="Arial Unicode MS" pitchFamily="34" charset="-128"/>
              </a:rPr>
              <a:t> (289-339), (16) </a:t>
            </a:r>
            <a:r>
              <a:rPr lang="en-US" sz="1200" i="1" dirty="0" err="1" smtClean="0">
                <a:latin typeface="Arial Unicode MS" pitchFamily="34" charset="-128"/>
                <a:ea typeface="Arial Unicode MS" pitchFamily="34" charset="-128"/>
                <a:cs typeface="Arial Unicode MS" pitchFamily="34" charset="-128"/>
              </a:rPr>
              <a:t>Indrapāla</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Indrāvatī</a:t>
            </a:r>
            <a:r>
              <a:rPr lang="en-US" sz="1200" dirty="0" smtClean="0">
                <a:latin typeface="Arial Unicode MS" pitchFamily="34" charset="-128"/>
                <a:ea typeface="Arial Unicode MS" pitchFamily="34" charset="-128"/>
                <a:cs typeface="Arial Unicode MS" pitchFamily="34" charset="-128"/>
              </a:rPr>
              <a:t>)  (339-389), (17) </a:t>
            </a:r>
            <a:r>
              <a:rPr lang="en-US" sz="1200" i="1" dirty="0" err="1" smtClean="0">
                <a:latin typeface="Arial Unicode MS" pitchFamily="34" charset="-128"/>
                <a:ea typeface="Arial Unicode MS" pitchFamily="34" charset="-128"/>
                <a:cs typeface="Arial Unicode MS" pitchFamily="34" charset="-128"/>
              </a:rPr>
              <a:t>Mālyavān</a:t>
            </a:r>
            <a:r>
              <a:rPr lang="en-US" sz="1200"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Mālyavatī</a:t>
            </a:r>
            <a:r>
              <a:rPr lang="en-US" sz="1200" dirty="0" smtClean="0">
                <a:latin typeface="Arial Unicode MS" pitchFamily="34" charset="-128"/>
                <a:ea typeface="Arial Unicode MS" pitchFamily="34" charset="-128"/>
                <a:cs typeface="Arial Unicode MS" pitchFamily="34" charset="-128"/>
              </a:rPr>
              <a:t>) (389-439), (18) </a:t>
            </a:r>
          </a:p>
          <a:p>
            <a:pPr marL="228600" indent="-228600"/>
            <a:r>
              <a:rPr lang="en-US" sz="1200" i="1" dirty="0" err="1" smtClean="0">
                <a:latin typeface="Arial Unicode MS" pitchFamily="34" charset="-128"/>
                <a:ea typeface="Arial Unicode MS" pitchFamily="34" charset="-128"/>
                <a:cs typeface="Arial Unicode MS" pitchFamily="34" charset="-128"/>
              </a:rPr>
              <a:t>Śambhudatta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(439-489), (19) </a:t>
            </a:r>
            <a:r>
              <a:rPr lang="en-US" sz="1200" i="1" dirty="0" err="1" smtClean="0">
                <a:latin typeface="Arial Unicode MS" pitchFamily="34" charset="-128"/>
                <a:ea typeface="Arial Unicode MS" pitchFamily="34" charset="-128"/>
                <a:cs typeface="Arial Unicode MS" pitchFamily="34" charset="-128"/>
              </a:rPr>
              <a:t>Bhaumarāja</a:t>
            </a:r>
            <a:r>
              <a:rPr lang="en-US" sz="1200" dirty="0" smtClean="0">
                <a:latin typeface="Arial Unicode MS" pitchFamily="34" charset="-128"/>
                <a:ea typeface="Arial Unicode MS" pitchFamily="34" charset="-128"/>
                <a:cs typeface="Arial Unicode MS" pitchFamily="34" charset="-128"/>
              </a:rPr>
              <a:t> (489-539), (20) </a:t>
            </a:r>
            <a:r>
              <a:rPr lang="en-US" sz="1200" i="1" dirty="0" err="1" smtClean="0">
                <a:latin typeface="Arial Unicode MS" pitchFamily="34" charset="-128"/>
                <a:ea typeface="Arial Unicode MS" pitchFamily="34" charset="-128"/>
                <a:cs typeface="Arial Unicode MS" pitchFamily="34" charset="-128"/>
              </a:rPr>
              <a:t>Vatsarāja</a:t>
            </a:r>
            <a:r>
              <a:rPr lang="en-US" sz="1200" dirty="0" smtClean="0">
                <a:latin typeface="Arial Unicode MS" pitchFamily="34" charset="-128"/>
                <a:ea typeface="Arial Unicode MS" pitchFamily="34" charset="-128"/>
                <a:cs typeface="Arial Unicode MS" pitchFamily="34" charset="-128"/>
              </a:rPr>
              <a:t> (539-589), (21) </a:t>
            </a:r>
            <a:r>
              <a:rPr lang="en-US" sz="1200" i="1" dirty="0" err="1" smtClean="0">
                <a:latin typeface="Arial Unicode MS" pitchFamily="34" charset="-128"/>
                <a:ea typeface="Arial Unicode MS" pitchFamily="34" charset="-128"/>
                <a:cs typeface="Arial Unicode MS" pitchFamily="34" charset="-128"/>
              </a:rPr>
              <a:t>Bhojarāja</a:t>
            </a:r>
            <a:r>
              <a:rPr lang="en-US" sz="1200" dirty="0" smtClean="0">
                <a:latin typeface="Arial Unicode MS" pitchFamily="34" charset="-128"/>
                <a:ea typeface="Arial Unicode MS" pitchFamily="34" charset="-128"/>
                <a:cs typeface="Arial Unicode MS" pitchFamily="34" charset="-128"/>
              </a:rPr>
              <a:t> (589-639)-He</a:t>
            </a:r>
          </a:p>
          <a:p>
            <a:pPr marL="228600" indent="-228600"/>
            <a:r>
              <a:rPr lang="en-US" sz="1200" dirty="0" smtClean="0">
                <a:latin typeface="Arial Unicode MS" pitchFamily="34" charset="-128"/>
                <a:ea typeface="Arial Unicode MS" pitchFamily="34" charset="-128"/>
                <a:cs typeface="Arial Unicode MS" pitchFamily="34" charset="-128"/>
              </a:rPr>
              <a:t> had gone to </a:t>
            </a:r>
            <a:r>
              <a:rPr lang="en-US" sz="1200" dirty="0" err="1" smtClean="0">
                <a:latin typeface="Arial Unicode MS" pitchFamily="34" charset="-128"/>
                <a:ea typeface="Arial Unicode MS" pitchFamily="34" charset="-128"/>
                <a:cs typeface="Arial Unicode MS" pitchFamily="34" charset="-128"/>
              </a:rPr>
              <a:t>Balkha</a:t>
            </a:r>
            <a:r>
              <a:rPr lang="en-US" sz="1200" dirty="0" smtClean="0">
                <a:latin typeface="Arial Unicode MS" pitchFamily="34" charset="-128"/>
                <a:ea typeface="Arial Unicode MS" pitchFamily="34" charset="-128"/>
                <a:cs typeface="Arial Unicode MS" pitchFamily="34" charset="-128"/>
              </a:rPr>
              <a:t> with his army, and was contacted by Mohammad, who sought his help in establishing </a:t>
            </a:r>
          </a:p>
          <a:p>
            <a:pPr marL="228600" indent="-228600"/>
            <a:r>
              <a:rPr lang="en-US" sz="1200" dirty="0" smtClean="0">
                <a:latin typeface="Arial Unicode MS" pitchFamily="34" charset="-128"/>
                <a:ea typeface="Arial Unicode MS" pitchFamily="34" charset="-128"/>
                <a:cs typeface="Arial Unicode MS" pitchFamily="34" charset="-128"/>
              </a:rPr>
              <a:t>Islam. This is indicated in Islamic history also. </a:t>
            </a:r>
            <a:r>
              <a:rPr lang="en-US" sz="1200" i="1" dirty="0" smtClean="0">
                <a:latin typeface="Arial Unicode MS" pitchFamily="34" charset="-128"/>
                <a:ea typeface="Arial Unicode MS" pitchFamily="34" charset="-128"/>
                <a:cs typeface="Arial Unicode MS" pitchFamily="34" charset="-128"/>
              </a:rPr>
              <a:t>Kālidāsa</a:t>
            </a:r>
            <a:r>
              <a:rPr lang="en-US" sz="1200" dirty="0" smtClean="0">
                <a:latin typeface="Arial Unicode MS" pitchFamily="34" charset="-128"/>
                <a:ea typeface="Arial Unicode MS" pitchFamily="34" charset="-128"/>
                <a:cs typeface="Arial Unicode MS" pitchFamily="34" charset="-128"/>
              </a:rPr>
              <a:t>-3 was with him. 10 generations after him was the </a:t>
            </a:r>
          </a:p>
          <a:p>
            <a:pPr marL="228600" indent="-228600"/>
            <a:r>
              <a:rPr lang="en-US" sz="1200" dirty="0" smtClean="0">
                <a:latin typeface="Arial Unicode MS" pitchFamily="34" charset="-128"/>
                <a:ea typeface="Arial Unicode MS" pitchFamily="34" charset="-128"/>
                <a:cs typeface="Arial Unicode MS" pitchFamily="34" charset="-128"/>
              </a:rPr>
              <a:t>famous king</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Bhoja</a:t>
            </a:r>
            <a:r>
              <a:rPr lang="en-US" sz="1200" dirty="0" smtClean="0">
                <a:latin typeface="Arial Unicode MS" pitchFamily="34" charset="-128"/>
                <a:ea typeface="Arial Unicode MS" pitchFamily="34" charset="-128"/>
                <a:cs typeface="Arial Unicode MS" pitchFamily="34" charset="-128"/>
              </a:rPr>
              <a:t> (1018-1060 AD)-Author of </a:t>
            </a:r>
            <a:r>
              <a:rPr lang="en-US" sz="1200" i="1" dirty="0" err="1" smtClean="0">
                <a:latin typeface="Arial Unicode MS" pitchFamily="34" charset="-128"/>
                <a:ea typeface="Arial Unicode MS" pitchFamily="34" charset="-128"/>
                <a:cs typeface="Arial Unicode MS" pitchFamily="34" charset="-128"/>
              </a:rPr>
              <a:t>Samar</a:t>
            </a:r>
            <a:r>
              <a:rPr lang="en-US" sz="1200" i="1" dirty="0" err="1" smtClean="0">
                <a:latin typeface="Arial Unicode MS"/>
                <a:ea typeface="Arial Unicode MS"/>
                <a:cs typeface="Arial Unicode MS"/>
              </a:rPr>
              <a:t>ānga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a-s</a:t>
            </a:r>
            <a:r>
              <a:rPr lang="lv-LV" sz="1200" i="1" dirty="0" smtClean="0">
                <a:latin typeface="Arial Unicode MS"/>
                <a:ea typeface="Arial Unicode MS"/>
                <a:cs typeface="Arial Unicode MS"/>
              </a:rPr>
              <a:t>ū</a:t>
            </a:r>
            <a:r>
              <a:rPr lang="en-US" sz="1200" i="1" dirty="0" err="1" smtClean="0">
                <a:latin typeface="Arial Unicode MS"/>
                <a:ea typeface="Arial Unicode MS"/>
                <a:cs typeface="Arial Unicode MS"/>
              </a:rPr>
              <a:t>tradh</a:t>
            </a:r>
            <a:r>
              <a:rPr lang="lv-LV" sz="1200" i="1" dirty="0" smtClean="0">
                <a:latin typeface="Arial Unicode MS"/>
                <a:ea typeface="Arial Unicode MS"/>
                <a:cs typeface="Arial Unicode MS"/>
              </a:rPr>
              <a:t>ā</a:t>
            </a:r>
            <a:r>
              <a:rPr lang="en-US" sz="1200" i="1" dirty="0" err="1" smtClean="0">
                <a:latin typeface="Arial Unicode MS"/>
                <a:ea typeface="Arial Unicode MS"/>
                <a:cs typeface="Arial Unicode MS"/>
              </a:rPr>
              <a:t>ra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etc.</a:t>
            </a:r>
            <a:endParaRPr lang="en-IN" sz="12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457200"/>
            <a:ext cx="8048998" cy="5632311"/>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This is given in </a:t>
            </a:r>
            <a:r>
              <a:rPr lang="en-US" sz="1200" i="1" dirty="0" err="1" smtClean="0">
                <a:latin typeface="Arial Unicode MS" pitchFamily="34" charset="-128"/>
                <a:ea typeface="Arial Unicode MS" pitchFamily="34" charset="-128"/>
                <a:cs typeface="Arial Unicode MS" pitchFamily="34" charset="-128"/>
              </a:rPr>
              <a:t>Rājatarangiņī</a:t>
            </a:r>
            <a:r>
              <a:rPr lang="en-US" sz="1200" i="1" dirty="0" smtClean="0">
                <a:latin typeface="Arial Unicode MS" pitchFamily="34" charset="-128"/>
                <a:ea typeface="Arial Unicode MS" pitchFamily="34" charset="-128"/>
                <a:cs typeface="Arial Unicode MS" pitchFamily="34" charset="-128"/>
              </a:rPr>
              <a:t>. Taranga</a:t>
            </a:r>
            <a:r>
              <a:rPr lang="en-US" sz="1200" dirty="0" smtClean="0">
                <a:latin typeface="Arial Unicode MS" pitchFamily="34" charset="-128"/>
                <a:ea typeface="Arial Unicode MS" pitchFamily="34" charset="-128"/>
                <a:cs typeface="Arial Unicode MS" pitchFamily="34" charset="-128"/>
              </a:rPr>
              <a:t> (chapter)-1, describes </a:t>
            </a:r>
            <a:r>
              <a:rPr lang="en-US" sz="1200" b="1" i="1" dirty="0" err="1" smtClean="0">
                <a:latin typeface="Arial Unicode MS" pitchFamily="34" charset="-128"/>
                <a:ea typeface="Arial Unicode MS" pitchFamily="34" charset="-128"/>
                <a:cs typeface="Arial Unicode MS" pitchFamily="34" charset="-128"/>
              </a:rPr>
              <a:t>Gonanda-vamśa</a:t>
            </a:r>
            <a:r>
              <a:rPr lang="en-US" sz="1200" dirty="0" smtClean="0">
                <a:latin typeface="Arial Unicode MS" pitchFamily="34" charset="-128"/>
                <a:ea typeface="Arial Unicode MS" pitchFamily="34" charset="-128"/>
                <a:cs typeface="Arial Unicode MS" pitchFamily="34" charset="-128"/>
              </a:rPr>
              <a:t>  from 3450 BC. Names of first 5 </a:t>
            </a:r>
          </a:p>
          <a:p>
            <a:r>
              <a:rPr lang="en-US" sz="1200" dirty="0" smtClean="0">
                <a:latin typeface="Arial Unicode MS" pitchFamily="34" charset="-128"/>
                <a:ea typeface="Arial Unicode MS" pitchFamily="34" charset="-128"/>
                <a:cs typeface="Arial Unicode MS" pitchFamily="34" charset="-128"/>
              </a:rPr>
              <a:t>kings are not known. 6 </a:t>
            </a:r>
            <a:r>
              <a:rPr lang="en-US" sz="1200" i="1" dirty="0" smtClean="0">
                <a:latin typeface="Arial Unicode MS" pitchFamily="34" charset="-128"/>
                <a:ea typeface="Arial Unicode MS" pitchFamily="34" charset="-128"/>
                <a:cs typeface="Arial Unicode MS" pitchFamily="34" charset="-128"/>
              </a:rPr>
              <a:t>Gonanda</a:t>
            </a:r>
            <a:r>
              <a:rPr lang="en-US" sz="1200" dirty="0" smtClean="0">
                <a:latin typeface="Arial Unicode MS" pitchFamily="34" charset="-128"/>
                <a:ea typeface="Arial Unicode MS" pitchFamily="34" charset="-128"/>
                <a:cs typeface="Arial Unicode MS" pitchFamily="34" charset="-128"/>
              </a:rPr>
              <a:t>-1 (3238-3188 BC), (7) </a:t>
            </a:r>
            <a:r>
              <a:rPr lang="en-US" sz="1200" i="1" dirty="0" smtClean="0">
                <a:latin typeface="Arial Unicode MS" pitchFamily="34" charset="-128"/>
                <a:ea typeface="Arial Unicode MS" pitchFamily="34" charset="-128"/>
                <a:cs typeface="Arial Unicode MS" pitchFamily="34" charset="-128"/>
              </a:rPr>
              <a:t>Dāmodara</a:t>
            </a:r>
            <a:r>
              <a:rPr lang="en-US" sz="1200" dirty="0" smtClean="0">
                <a:latin typeface="Arial Unicode MS" pitchFamily="34" charset="-128"/>
                <a:ea typeface="Arial Unicode MS" pitchFamily="34" charset="-128"/>
                <a:cs typeface="Arial Unicode MS" pitchFamily="34" charset="-128"/>
              </a:rPr>
              <a:t>-1 (3188-3140 BC)-He was killed just before </a:t>
            </a:r>
          </a:p>
          <a:p>
            <a:r>
              <a:rPr lang="en-US" sz="1200" i="1" dirty="0" err="1" smtClean="0">
                <a:latin typeface="Arial Unicode MS" pitchFamily="34" charset="-128"/>
                <a:ea typeface="Arial Unicode MS" pitchFamily="34" charset="-128"/>
                <a:cs typeface="Arial Unicode MS" pitchFamily="34" charset="-128"/>
              </a:rPr>
              <a:t>Mahābhārata</a:t>
            </a:r>
            <a:r>
              <a:rPr lang="en-US" sz="1200" dirty="0" smtClean="0">
                <a:latin typeface="Arial Unicode MS" pitchFamily="34" charset="-128"/>
                <a:ea typeface="Arial Unicode MS" pitchFamily="34" charset="-128"/>
                <a:cs typeface="Arial Unicode MS" pitchFamily="34" charset="-128"/>
              </a:rPr>
              <a:t> war, then his queen </a:t>
            </a:r>
            <a:r>
              <a:rPr lang="en-US" sz="1200" i="1" dirty="0" err="1" smtClean="0">
                <a:latin typeface="Arial Unicode MS" pitchFamily="34" charset="-128"/>
                <a:ea typeface="Arial Unicode MS" pitchFamily="34" charset="-128"/>
                <a:cs typeface="Arial Unicode MS" pitchFamily="34" charset="-128"/>
              </a:rPr>
              <a:t>Yaśomatī</a:t>
            </a:r>
            <a:r>
              <a:rPr lang="en-US" sz="1200" dirty="0" smtClean="0">
                <a:latin typeface="Arial Unicode MS" pitchFamily="34" charset="-128"/>
                <a:ea typeface="Arial Unicode MS" pitchFamily="34" charset="-128"/>
                <a:cs typeface="Arial Unicode MS" pitchFamily="34" charset="-128"/>
              </a:rPr>
              <a:t> ruled. (8) </a:t>
            </a:r>
            <a:r>
              <a:rPr lang="en-US" sz="1200" i="1" dirty="0" smtClean="0">
                <a:latin typeface="Arial Unicode MS" pitchFamily="34" charset="-128"/>
                <a:ea typeface="Arial Unicode MS" pitchFamily="34" charset="-128"/>
                <a:cs typeface="Arial Unicode MS" pitchFamily="34" charset="-128"/>
              </a:rPr>
              <a:t>Gonanda</a:t>
            </a:r>
            <a:r>
              <a:rPr lang="en-US" sz="1200" dirty="0" smtClean="0">
                <a:latin typeface="Arial Unicode MS" pitchFamily="34" charset="-128"/>
                <a:ea typeface="Arial Unicode MS" pitchFamily="34" charset="-128"/>
                <a:cs typeface="Arial Unicode MS" pitchFamily="34" charset="-128"/>
              </a:rPr>
              <a:t>-2 (3138-3083 BC)-He was killed by </a:t>
            </a:r>
            <a:r>
              <a:rPr lang="en-US" sz="1200" i="1" dirty="0" err="1" smtClean="0">
                <a:latin typeface="Arial Unicode MS" pitchFamily="34" charset="-128"/>
                <a:ea typeface="Arial Unicode MS" pitchFamily="34" charset="-128"/>
                <a:cs typeface="Arial Unicode MS" pitchFamily="34" charset="-128"/>
              </a:rPr>
              <a:t>Pāņɖava</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king </a:t>
            </a:r>
            <a:r>
              <a:rPr lang="en-US" sz="1200" i="1" dirty="0" err="1" smtClean="0">
                <a:latin typeface="Arial Unicode MS" pitchFamily="34" charset="-128"/>
                <a:ea typeface="Arial Unicode MS" pitchFamily="34" charset="-128"/>
                <a:cs typeface="Arial Unicode MS" pitchFamily="34" charset="-128"/>
              </a:rPr>
              <a:t>Parīkśita</a:t>
            </a:r>
            <a:r>
              <a:rPr lang="en-US" sz="1200" dirty="0" smtClean="0">
                <a:latin typeface="Arial Unicode MS" pitchFamily="34" charset="-128"/>
                <a:ea typeface="Arial Unicode MS" pitchFamily="34" charset="-128"/>
                <a:cs typeface="Arial Unicode MS" pitchFamily="34" charset="-128"/>
              </a:rPr>
              <a:t> </a:t>
            </a:r>
            <a:endParaRPr lang="en-IN" sz="1200" dirty="0" smtClean="0">
              <a:latin typeface="Arial Unicode MS" pitchFamily="34" charset="-128"/>
              <a:ea typeface="Arial Unicode MS" pitchFamily="34" charset="-128"/>
              <a:cs typeface="Arial Unicode MS" pitchFamily="34" charset="-128"/>
            </a:endParaRPr>
          </a:p>
          <a:p>
            <a:r>
              <a:rPr lang="en-US" sz="1200" b="1" dirty="0" smtClean="0">
                <a:latin typeface="Arial Unicode MS" pitchFamily="34" charset="-128"/>
                <a:ea typeface="Arial Unicode MS" pitchFamily="34" charset="-128"/>
                <a:cs typeface="Arial Unicode MS" pitchFamily="34" charset="-128"/>
              </a:rPr>
              <a:t>20 </a:t>
            </a:r>
            <a:r>
              <a:rPr lang="en-US" sz="1200" b="1" i="1" dirty="0" err="1" smtClean="0">
                <a:latin typeface="Arial Unicode MS" pitchFamily="34" charset="-128"/>
                <a:ea typeface="Arial Unicode MS" pitchFamily="34" charset="-128"/>
                <a:cs typeface="Arial Unicode MS" pitchFamily="34" charset="-128"/>
              </a:rPr>
              <a:t>Pāņɖava</a:t>
            </a:r>
            <a:r>
              <a:rPr lang="en-US" sz="1200" b="1" dirty="0" smtClean="0">
                <a:latin typeface="Arial Unicode MS" pitchFamily="34" charset="-128"/>
                <a:ea typeface="Arial Unicode MS" pitchFamily="34" charset="-128"/>
                <a:cs typeface="Arial Unicode MS" pitchFamily="34" charset="-128"/>
              </a:rPr>
              <a:t> kings</a:t>
            </a:r>
            <a:r>
              <a:rPr lang="en-US" sz="1200" dirty="0" smtClean="0">
                <a:latin typeface="Arial Unicode MS" pitchFamily="34" charset="-128"/>
                <a:ea typeface="Arial Unicode MS" pitchFamily="34" charset="-128"/>
                <a:cs typeface="Arial Unicode MS" pitchFamily="34" charset="-128"/>
              </a:rPr>
              <a:t>-( 9) </a:t>
            </a:r>
            <a:r>
              <a:rPr lang="en-US" sz="1200" i="1" dirty="0" err="1" smtClean="0">
                <a:latin typeface="Arial Unicode MS" pitchFamily="34" charset="-128"/>
                <a:ea typeface="Arial Unicode MS" pitchFamily="34" charset="-128"/>
                <a:cs typeface="Arial Unicode MS" pitchFamily="34" charset="-128"/>
              </a:rPr>
              <a:t>Parīkśita</a:t>
            </a:r>
            <a:r>
              <a:rPr lang="en-US" sz="1200" dirty="0" smtClean="0">
                <a:latin typeface="Arial Unicode MS" pitchFamily="34" charset="-128"/>
                <a:ea typeface="Arial Unicode MS" pitchFamily="34" charset="-128"/>
                <a:cs typeface="Arial Unicode MS" pitchFamily="34" charset="-128"/>
              </a:rPr>
              <a:t> who became 9th king  and ruled from (3083-3041 BC), (10) </a:t>
            </a:r>
            <a:r>
              <a:rPr lang="en-US" sz="1200" i="1" dirty="0" err="1" smtClean="0">
                <a:latin typeface="Arial Unicode MS" pitchFamily="34" charset="-128"/>
                <a:ea typeface="Arial Unicode MS" pitchFamily="34" charset="-128"/>
                <a:cs typeface="Arial Unicode MS" pitchFamily="34" charset="-128"/>
              </a:rPr>
              <a:t>Harnadeva</a:t>
            </a:r>
            <a:r>
              <a:rPr lang="en-US" sz="1200" dirty="0" smtClean="0">
                <a:latin typeface="Arial Unicode MS" pitchFamily="34" charset="-128"/>
                <a:ea typeface="Arial Unicode MS" pitchFamily="34" charset="-128"/>
                <a:cs typeface="Arial Unicode MS" pitchFamily="34" charset="-128"/>
              </a:rPr>
              <a:t> was </a:t>
            </a:r>
          </a:p>
          <a:p>
            <a:r>
              <a:rPr lang="en-US" sz="1200" dirty="0" smtClean="0">
                <a:latin typeface="Arial Unicode MS" pitchFamily="34" charset="-128"/>
                <a:ea typeface="Arial Unicode MS" pitchFamily="34" charset="-128"/>
                <a:cs typeface="Arial Unicode MS" pitchFamily="34" charset="-128"/>
              </a:rPr>
              <a:t>second son of</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Parīkśita</a:t>
            </a:r>
            <a:r>
              <a:rPr lang="en-US" sz="1200" dirty="0" smtClean="0">
                <a:latin typeface="Arial Unicode MS" pitchFamily="34" charset="-128"/>
                <a:ea typeface="Arial Unicode MS" pitchFamily="34" charset="-128"/>
                <a:cs typeface="Arial Unicode MS" pitchFamily="34" charset="-128"/>
              </a:rPr>
              <a:t> , (11) </a:t>
            </a:r>
            <a:r>
              <a:rPr lang="en-US" sz="1200" i="1" dirty="0" err="1" smtClean="0">
                <a:latin typeface="Arial Unicode MS" pitchFamily="34" charset="-128"/>
                <a:ea typeface="Arial Unicode MS" pitchFamily="34" charset="-128"/>
                <a:cs typeface="Arial Unicode MS" pitchFamily="34" charset="-128"/>
              </a:rPr>
              <a:t>Rāmadeva</a:t>
            </a:r>
            <a:r>
              <a:rPr lang="en-US" sz="1200" dirty="0" smtClean="0">
                <a:latin typeface="Arial Unicode MS" pitchFamily="34" charset="-128"/>
                <a:ea typeface="Arial Unicode MS" pitchFamily="34" charset="-128"/>
                <a:cs typeface="Arial Unicode MS" pitchFamily="34" charset="-128"/>
              </a:rPr>
              <a:t>, (12) </a:t>
            </a:r>
            <a:r>
              <a:rPr lang="en-US" sz="1200" i="1" dirty="0" err="1" smtClean="0">
                <a:latin typeface="Arial Unicode MS" pitchFamily="34" charset="-128"/>
                <a:ea typeface="Arial Unicode MS" pitchFamily="34" charset="-128"/>
                <a:cs typeface="Arial Unicode MS" pitchFamily="34" charset="-128"/>
              </a:rPr>
              <a:t>Vyāsadeva</a:t>
            </a:r>
            <a:r>
              <a:rPr lang="en-US" sz="1200" dirty="0" smtClean="0">
                <a:latin typeface="Arial Unicode MS" pitchFamily="34" charset="-128"/>
                <a:ea typeface="Arial Unicode MS" pitchFamily="34" charset="-128"/>
                <a:cs typeface="Arial Unicode MS" pitchFamily="34" charset="-128"/>
              </a:rPr>
              <a:t>, (13) </a:t>
            </a:r>
            <a:r>
              <a:rPr lang="en-US" sz="1200" i="1" dirty="0" err="1" smtClean="0">
                <a:latin typeface="Arial Unicode MS" pitchFamily="34" charset="-128"/>
                <a:ea typeface="Arial Unicode MS" pitchFamily="34" charset="-128"/>
                <a:cs typeface="Arial Unicode MS" pitchFamily="34" charset="-128"/>
              </a:rPr>
              <a:t>Droņadeva</a:t>
            </a:r>
            <a:r>
              <a:rPr lang="en-US" sz="1200" dirty="0" smtClean="0">
                <a:latin typeface="Arial Unicode MS" pitchFamily="34" charset="-128"/>
                <a:ea typeface="Arial Unicode MS" pitchFamily="34" charset="-128"/>
                <a:cs typeface="Arial Unicode MS" pitchFamily="34" charset="-128"/>
              </a:rPr>
              <a:t>, (14) </a:t>
            </a:r>
            <a:r>
              <a:rPr lang="en-US" sz="1200" i="1" dirty="0" err="1" smtClean="0">
                <a:latin typeface="Arial Unicode MS" pitchFamily="34" charset="-128"/>
                <a:ea typeface="Arial Unicode MS" pitchFamily="34" charset="-128"/>
                <a:cs typeface="Arial Unicode MS" pitchFamily="34" charset="-128"/>
              </a:rPr>
              <a:t>Simhadeva</a:t>
            </a:r>
            <a:r>
              <a:rPr lang="en-US" sz="1200" dirty="0" smtClean="0">
                <a:latin typeface="Arial Unicode MS" pitchFamily="34" charset="-128"/>
                <a:ea typeface="Arial Unicode MS" pitchFamily="34" charset="-128"/>
                <a:cs typeface="Arial Unicode MS" pitchFamily="34" charset="-128"/>
              </a:rPr>
              <a:t>, (15) </a:t>
            </a:r>
            <a:r>
              <a:rPr lang="en-US" sz="1200" i="1" dirty="0" err="1" smtClean="0">
                <a:latin typeface="Arial Unicode MS" pitchFamily="34" charset="-128"/>
                <a:ea typeface="Arial Unicode MS" pitchFamily="34" charset="-128"/>
                <a:cs typeface="Arial Unicode MS" pitchFamily="34" charset="-128"/>
              </a:rPr>
              <a:t>Gopāladeva</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(16) </a:t>
            </a:r>
            <a:r>
              <a:rPr lang="en-US" sz="1200" i="1" dirty="0" err="1" smtClean="0">
                <a:latin typeface="Arial Unicode MS" pitchFamily="34" charset="-128"/>
                <a:ea typeface="Arial Unicode MS" pitchFamily="34" charset="-128"/>
                <a:cs typeface="Arial Unicode MS" pitchFamily="34" charset="-128"/>
              </a:rPr>
              <a:t>Vijayānanda</a:t>
            </a:r>
            <a:r>
              <a:rPr lang="en-US" sz="1200" dirty="0" smtClean="0">
                <a:latin typeface="Arial Unicode MS" pitchFamily="34" charset="-128"/>
                <a:ea typeface="Arial Unicode MS" pitchFamily="34" charset="-128"/>
                <a:cs typeface="Arial Unicode MS" pitchFamily="34" charset="-128"/>
              </a:rPr>
              <a:t>, (17) </a:t>
            </a:r>
            <a:r>
              <a:rPr lang="en-US" sz="1200" i="1" dirty="0" err="1" smtClean="0">
                <a:latin typeface="Arial Unicode MS" pitchFamily="34" charset="-128"/>
                <a:ea typeface="Arial Unicode MS" pitchFamily="34" charset="-128"/>
                <a:cs typeface="Arial Unicode MS" pitchFamily="34" charset="-128"/>
              </a:rPr>
              <a:t>Sukhadeva</a:t>
            </a:r>
            <a:r>
              <a:rPr lang="en-US" sz="1200" dirty="0" smtClean="0">
                <a:latin typeface="Arial Unicode MS" pitchFamily="34" charset="-128"/>
                <a:ea typeface="Arial Unicode MS" pitchFamily="34" charset="-128"/>
                <a:cs typeface="Arial Unicode MS" pitchFamily="34" charset="-128"/>
              </a:rPr>
              <a:t>, (18) </a:t>
            </a:r>
            <a:r>
              <a:rPr lang="en-US" sz="1200" i="1" dirty="0" err="1" smtClean="0">
                <a:latin typeface="Arial Unicode MS" pitchFamily="34" charset="-128"/>
                <a:ea typeface="Arial Unicode MS" pitchFamily="34" charset="-128"/>
                <a:cs typeface="Arial Unicode MS" pitchFamily="34" charset="-128"/>
              </a:rPr>
              <a:t>Ramaņadeva</a:t>
            </a:r>
            <a:r>
              <a:rPr lang="en-US" sz="1200" dirty="0" smtClean="0">
                <a:latin typeface="Arial Unicode MS" pitchFamily="34" charset="-128"/>
                <a:ea typeface="Arial Unicode MS" pitchFamily="34" charset="-128"/>
                <a:cs typeface="Arial Unicode MS" pitchFamily="34" charset="-128"/>
              </a:rPr>
              <a:t>, (19) </a:t>
            </a:r>
            <a:r>
              <a:rPr lang="en-US" sz="1200" i="1" dirty="0" err="1" smtClean="0">
                <a:latin typeface="Arial Unicode MS" pitchFamily="34" charset="-128"/>
                <a:ea typeface="Arial Unicode MS" pitchFamily="34" charset="-128"/>
                <a:cs typeface="Arial Unicode MS" pitchFamily="34" charset="-128"/>
              </a:rPr>
              <a:t>Sindhimāna</a:t>
            </a:r>
            <a:r>
              <a:rPr lang="en-US" sz="1200" dirty="0" smtClean="0">
                <a:latin typeface="Arial Unicode MS" pitchFamily="34" charset="-128"/>
                <a:ea typeface="Arial Unicode MS" pitchFamily="34" charset="-128"/>
                <a:cs typeface="Arial Unicode MS" pitchFamily="34" charset="-128"/>
              </a:rPr>
              <a:t>, (20) </a:t>
            </a:r>
            <a:r>
              <a:rPr lang="en-US" sz="1200" i="1" dirty="0" err="1" smtClean="0">
                <a:latin typeface="Arial Unicode MS" pitchFamily="34" charset="-128"/>
                <a:ea typeface="Arial Unicode MS" pitchFamily="34" charset="-128"/>
                <a:cs typeface="Arial Unicode MS" pitchFamily="34" charset="-128"/>
              </a:rPr>
              <a:t>Mahānadeva</a:t>
            </a:r>
            <a:r>
              <a:rPr lang="en-US" sz="1200" dirty="0" smtClean="0">
                <a:latin typeface="Arial Unicode MS" pitchFamily="34" charset="-128"/>
                <a:ea typeface="Arial Unicode MS" pitchFamily="34" charset="-128"/>
                <a:cs typeface="Arial Unicode MS" pitchFamily="34" charset="-128"/>
              </a:rPr>
              <a:t>, (21) </a:t>
            </a:r>
            <a:r>
              <a:rPr lang="en-US" sz="1200" i="1" dirty="0" err="1" smtClean="0">
                <a:latin typeface="Arial Unicode MS" pitchFamily="34" charset="-128"/>
                <a:ea typeface="Arial Unicode MS" pitchFamily="34" charset="-128"/>
                <a:cs typeface="Arial Unicode MS" pitchFamily="34" charset="-128"/>
              </a:rPr>
              <a:t>Kamāandeva</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(22) </a:t>
            </a:r>
            <a:r>
              <a:rPr lang="en-US" sz="1200" i="1" dirty="0" err="1" smtClean="0">
                <a:latin typeface="Arial Unicode MS" pitchFamily="34" charset="-128"/>
                <a:ea typeface="Arial Unicode MS" pitchFamily="34" charset="-128"/>
                <a:cs typeface="Arial Unicode MS" pitchFamily="34" charset="-128"/>
              </a:rPr>
              <a:t>Chandradeva</a:t>
            </a:r>
            <a:r>
              <a:rPr lang="en-US" sz="1200" dirty="0" smtClean="0">
                <a:latin typeface="Arial Unicode MS" pitchFamily="34" charset="-128"/>
                <a:ea typeface="Arial Unicode MS" pitchFamily="34" charset="-128"/>
                <a:cs typeface="Arial Unicode MS" pitchFamily="34" charset="-128"/>
              </a:rPr>
              <a:t>, (23) </a:t>
            </a:r>
            <a:r>
              <a:rPr lang="en-US" sz="1200" i="1" dirty="0" err="1" smtClean="0">
                <a:latin typeface="Arial Unicode MS" pitchFamily="34" charset="-128"/>
                <a:ea typeface="Arial Unicode MS" pitchFamily="34" charset="-128"/>
                <a:cs typeface="Arial Unicode MS" pitchFamily="34" charset="-128"/>
              </a:rPr>
              <a:t>Ānandadeva</a:t>
            </a:r>
            <a:r>
              <a:rPr lang="en-US" sz="1200" dirty="0" smtClean="0">
                <a:latin typeface="Arial Unicode MS" pitchFamily="34" charset="-128"/>
                <a:ea typeface="Arial Unicode MS" pitchFamily="34" charset="-128"/>
                <a:cs typeface="Arial Unicode MS" pitchFamily="34" charset="-128"/>
              </a:rPr>
              <a:t>, (24) </a:t>
            </a:r>
            <a:r>
              <a:rPr lang="en-US" sz="1200" i="1" dirty="0" err="1" smtClean="0">
                <a:latin typeface="Arial Unicode MS" pitchFamily="34" charset="-128"/>
                <a:ea typeface="Arial Unicode MS" pitchFamily="34" charset="-128"/>
                <a:cs typeface="Arial Unicode MS" pitchFamily="34" charset="-128"/>
              </a:rPr>
              <a:t>Drupadadeva</a:t>
            </a:r>
            <a:r>
              <a:rPr lang="en-US" sz="1200" dirty="0" smtClean="0">
                <a:latin typeface="Arial Unicode MS" pitchFamily="34" charset="-128"/>
                <a:ea typeface="Arial Unicode MS" pitchFamily="34" charset="-128"/>
                <a:cs typeface="Arial Unicode MS" pitchFamily="34" charset="-128"/>
              </a:rPr>
              <a:t>, (25) </a:t>
            </a:r>
            <a:r>
              <a:rPr lang="en-US" sz="1200" i="1" dirty="0" err="1" smtClean="0">
                <a:latin typeface="Arial Unicode MS" pitchFamily="34" charset="-128"/>
                <a:ea typeface="Arial Unicode MS" pitchFamily="34" charset="-128"/>
                <a:cs typeface="Arial Unicode MS" pitchFamily="34" charset="-128"/>
              </a:rPr>
              <a:t>Haranāmadeva</a:t>
            </a:r>
            <a:r>
              <a:rPr lang="en-US" sz="1200" dirty="0" smtClean="0">
                <a:latin typeface="Arial Unicode MS" pitchFamily="34" charset="-128"/>
                <a:ea typeface="Arial Unicode MS" pitchFamily="34" charset="-128"/>
                <a:cs typeface="Arial Unicode MS" pitchFamily="34" charset="-128"/>
              </a:rPr>
              <a:t>,(26) </a:t>
            </a:r>
            <a:r>
              <a:rPr lang="en-US" sz="1200" i="1" dirty="0" err="1" smtClean="0">
                <a:latin typeface="Arial Unicode MS" pitchFamily="34" charset="-128"/>
                <a:ea typeface="Arial Unicode MS" pitchFamily="34" charset="-128"/>
                <a:cs typeface="Arial Unicode MS" pitchFamily="34" charset="-128"/>
              </a:rPr>
              <a:t>Sulakhānadeva</a:t>
            </a:r>
            <a:r>
              <a:rPr lang="en-US" sz="1200" dirty="0" smtClean="0">
                <a:latin typeface="Arial Unicode MS" pitchFamily="34" charset="-128"/>
                <a:ea typeface="Arial Unicode MS" pitchFamily="34" charset="-128"/>
                <a:cs typeface="Arial Unicode MS" pitchFamily="34" charset="-128"/>
              </a:rPr>
              <a:t>, (27) </a:t>
            </a:r>
          </a:p>
          <a:p>
            <a:r>
              <a:rPr lang="en-US" sz="1200" i="1" dirty="0" err="1" smtClean="0">
                <a:latin typeface="Arial Unicode MS" pitchFamily="34" charset="-128"/>
                <a:ea typeface="Arial Unicode MS" pitchFamily="34" charset="-128"/>
                <a:cs typeface="Arial Unicode MS" pitchFamily="34" charset="-128"/>
              </a:rPr>
              <a:t>Senāditya</a:t>
            </a:r>
            <a:r>
              <a:rPr lang="en-US" sz="1200" dirty="0" smtClean="0">
                <a:latin typeface="Arial Unicode MS" pitchFamily="34" charset="-128"/>
                <a:ea typeface="Arial Unicode MS" pitchFamily="34" charset="-128"/>
                <a:cs typeface="Arial Unicode MS" pitchFamily="34" charset="-128"/>
              </a:rPr>
              <a:t>, (28) </a:t>
            </a:r>
            <a:r>
              <a:rPr lang="en-US" sz="1200" i="1" dirty="0" err="1" smtClean="0">
                <a:latin typeface="Arial Unicode MS" pitchFamily="34" charset="-128"/>
                <a:ea typeface="Arial Unicode MS" pitchFamily="34" charset="-128"/>
                <a:cs typeface="Arial Unicode MS" pitchFamily="34" charset="-128"/>
              </a:rPr>
              <a:t>Mangalāditya</a:t>
            </a:r>
            <a:r>
              <a:rPr lang="en-US" sz="1200" dirty="0" smtClean="0">
                <a:latin typeface="Arial Unicode MS" pitchFamily="34" charset="-128"/>
                <a:ea typeface="Arial Unicode MS" pitchFamily="34" charset="-128"/>
                <a:cs typeface="Arial Unicode MS" pitchFamily="34" charset="-128"/>
              </a:rPr>
              <a:t>.</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Another Kashmir dynasty-(29) </a:t>
            </a:r>
            <a:r>
              <a:rPr lang="en-US" sz="1200" i="1" dirty="0" err="1" smtClean="0">
                <a:latin typeface="Arial Unicode MS" pitchFamily="34" charset="-128"/>
                <a:ea typeface="Arial Unicode MS" pitchFamily="34" charset="-128"/>
                <a:cs typeface="Arial Unicode MS" pitchFamily="34" charset="-128"/>
              </a:rPr>
              <a:t>Kśemendra</a:t>
            </a:r>
            <a:r>
              <a:rPr lang="en-US" sz="1200" dirty="0" smtClean="0">
                <a:latin typeface="Arial Unicode MS" pitchFamily="34" charset="-128"/>
                <a:ea typeface="Arial Unicode MS" pitchFamily="34" charset="-128"/>
                <a:cs typeface="Arial Unicode MS" pitchFamily="34" charset="-128"/>
              </a:rPr>
              <a:t>, (30) </a:t>
            </a:r>
            <a:r>
              <a:rPr lang="en-US" sz="1200" i="1" dirty="0" err="1" smtClean="0">
                <a:latin typeface="Arial Unicode MS" pitchFamily="34" charset="-128"/>
                <a:ea typeface="Arial Unicode MS" pitchFamily="34" charset="-128"/>
                <a:cs typeface="Arial Unicode MS" pitchFamily="34" charset="-128"/>
              </a:rPr>
              <a:t>Bhīmasena</a:t>
            </a:r>
            <a:r>
              <a:rPr lang="en-US" sz="1200" dirty="0" smtClean="0">
                <a:latin typeface="Arial Unicode MS" pitchFamily="34" charset="-128"/>
                <a:ea typeface="Arial Unicode MS" pitchFamily="34" charset="-128"/>
                <a:cs typeface="Arial Unicode MS" pitchFamily="34" charset="-128"/>
              </a:rPr>
              <a:t>, (31) </a:t>
            </a:r>
            <a:r>
              <a:rPr lang="en-US" sz="1200" i="1" dirty="0" err="1" smtClean="0">
                <a:latin typeface="Arial Unicode MS" pitchFamily="34" charset="-128"/>
                <a:ea typeface="Arial Unicode MS" pitchFamily="34" charset="-128"/>
                <a:cs typeface="Arial Unicode MS" pitchFamily="34" charset="-128"/>
              </a:rPr>
              <a:t>Indrasena</a:t>
            </a:r>
            <a:r>
              <a:rPr lang="en-US" sz="1200" dirty="0" smtClean="0">
                <a:latin typeface="Arial Unicode MS" pitchFamily="34" charset="-128"/>
                <a:ea typeface="Arial Unicode MS" pitchFamily="34" charset="-128"/>
                <a:cs typeface="Arial Unicode MS" pitchFamily="34" charset="-128"/>
              </a:rPr>
              <a:t>, (32) </a:t>
            </a:r>
            <a:r>
              <a:rPr lang="en-US" sz="1200" i="1" dirty="0" err="1" smtClean="0">
                <a:latin typeface="Arial Unicode MS" pitchFamily="34" charset="-128"/>
                <a:ea typeface="Arial Unicode MS" pitchFamily="34" charset="-128"/>
                <a:cs typeface="Arial Unicode MS" pitchFamily="34" charset="-128"/>
              </a:rPr>
              <a:t>Sundarasena</a:t>
            </a:r>
            <a:r>
              <a:rPr lang="en-US" sz="1200" dirty="0" smtClean="0">
                <a:latin typeface="Arial Unicode MS" pitchFamily="34" charset="-128"/>
                <a:ea typeface="Arial Unicode MS" pitchFamily="34" charset="-128"/>
                <a:cs typeface="Arial Unicode MS" pitchFamily="34" charset="-128"/>
              </a:rPr>
              <a:t>, (33) </a:t>
            </a:r>
            <a:r>
              <a:rPr lang="en-US" sz="1200" i="1" dirty="0" err="1" smtClean="0">
                <a:latin typeface="Arial Unicode MS" pitchFamily="34" charset="-128"/>
                <a:ea typeface="Arial Unicode MS" pitchFamily="34" charset="-128"/>
                <a:cs typeface="Arial Unicode MS" pitchFamily="34" charset="-128"/>
              </a:rPr>
              <a:t>Galagendra</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(34) </a:t>
            </a:r>
            <a:r>
              <a:rPr lang="en-US" sz="1200" i="1" dirty="0" err="1" smtClean="0">
                <a:latin typeface="Arial Unicode MS" pitchFamily="34" charset="-128"/>
                <a:ea typeface="Arial Unicode MS" pitchFamily="34" charset="-128"/>
                <a:cs typeface="Arial Unicode MS" pitchFamily="34" charset="-128"/>
              </a:rPr>
              <a:t>Baladeva</a:t>
            </a:r>
            <a:r>
              <a:rPr lang="en-US" sz="1200" dirty="0" smtClean="0">
                <a:latin typeface="Arial Unicode MS" pitchFamily="34" charset="-128"/>
                <a:ea typeface="Arial Unicode MS" pitchFamily="34" charset="-128"/>
                <a:cs typeface="Arial Unicode MS" pitchFamily="34" charset="-128"/>
              </a:rPr>
              <a:t>, (35) </a:t>
            </a:r>
            <a:r>
              <a:rPr lang="en-US" sz="1200" i="1" dirty="0" err="1" smtClean="0">
                <a:latin typeface="Arial Unicode MS" pitchFamily="34" charset="-128"/>
                <a:ea typeface="Arial Unicode MS" pitchFamily="34" charset="-128"/>
                <a:cs typeface="Arial Unicode MS" pitchFamily="34" charset="-128"/>
              </a:rPr>
              <a:t>Nalasena</a:t>
            </a:r>
            <a:r>
              <a:rPr lang="en-US" sz="1200" dirty="0" smtClean="0">
                <a:latin typeface="Arial Unicode MS" pitchFamily="34" charset="-128"/>
                <a:ea typeface="Arial Unicode MS" pitchFamily="34" charset="-128"/>
                <a:cs typeface="Arial Unicode MS" pitchFamily="34" charset="-128"/>
              </a:rPr>
              <a:t>, (36)</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Gokarņa</a:t>
            </a:r>
            <a:r>
              <a:rPr lang="en-US" sz="1200" dirty="0" smtClean="0">
                <a:latin typeface="Arial Unicode MS" pitchFamily="34" charset="-128"/>
                <a:ea typeface="Arial Unicode MS" pitchFamily="34" charset="-128"/>
                <a:cs typeface="Arial Unicode MS" pitchFamily="34" charset="-128"/>
              </a:rPr>
              <a:t>, (37) </a:t>
            </a:r>
            <a:r>
              <a:rPr lang="en-US" sz="1200" dirty="0" err="1" smtClean="0">
                <a:latin typeface="Arial Unicode MS" pitchFamily="34" charset="-128"/>
                <a:ea typeface="Arial Unicode MS" pitchFamily="34" charset="-128"/>
                <a:cs typeface="Arial Unicode MS" pitchFamily="34" charset="-128"/>
              </a:rPr>
              <a:t>Prahlāda</a:t>
            </a:r>
            <a:r>
              <a:rPr lang="en-US" sz="1200" dirty="0" smtClean="0">
                <a:latin typeface="Arial Unicode MS" pitchFamily="34" charset="-128"/>
                <a:ea typeface="Arial Unicode MS" pitchFamily="34" charset="-128"/>
                <a:cs typeface="Arial Unicode MS" pitchFamily="34" charset="-128"/>
              </a:rPr>
              <a:t>, (38) </a:t>
            </a:r>
            <a:r>
              <a:rPr lang="en-US" sz="1200" dirty="0" err="1" smtClean="0">
                <a:latin typeface="Arial Unicode MS" pitchFamily="34" charset="-128"/>
                <a:ea typeface="Arial Unicode MS" pitchFamily="34" charset="-128"/>
                <a:cs typeface="Arial Unicode MS" pitchFamily="34" charset="-128"/>
              </a:rPr>
              <a:t>Bambru</a:t>
            </a:r>
            <a:r>
              <a:rPr lang="en-US" sz="1200" dirty="0" smtClean="0">
                <a:latin typeface="Arial Unicode MS" pitchFamily="34" charset="-128"/>
                <a:ea typeface="Arial Unicode MS" pitchFamily="34" charset="-128"/>
                <a:cs typeface="Arial Unicode MS" pitchFamily="34" charset="-128"/>
              </a:rPr>
              <a:t>, (39) </a:t>
            </a:r>
            <a:r>
              <a:rPr lang="en-US" sz="1200" dirty="0" err="1" smtClean="0">
                <a:latin typeface="Arial Unicode MS" pitchFamily="34" charset="-128"/>
                <a:ea typeface="Arial Unicode MS" pitchFamily="34" charset="-128"/>
                <a:cs typeface="Arial Unicode MS" pitchFamily="34" charset="-128"/>
              </a:rPr>
              <a:t>Pratāpaśīla</a:t>
            </a:r>
            <a:r>
              <a:rPr lang="en-US" sz="1200" dirty="0" smtClean="0">
                <a:latin typeface="Arial Unicode MS" pitchFamily="34" charset="-128"/>
                <a:ea typeface="Arial Unicode MS" pitchFamily="34" charset="-128"/>
                <a:cs typeface="Arial Unicode MS" pitchFamily="34" charset="-128"/>
              </a:rPr>
              <a:t>, (40) </a:t>
            </a:r>
            <a:r>
              <a:rPr lang="en-US" sz="1200" dirty="0" err="1" smtClean="0">
                <a:latin typeface="Arial Unicode MS" pitchFamily="34" charset="-128"/>
                <a:ea typeface="Arial Unicode MS" pitchFamily="34" charset="-128"/>
                <a:cs typeface="Arial Unicode MS" pitchFamily="34" charset="-128"/>
              </a:rPr>
              <a:t>Sangrāmachandra</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(41) </a:t>
            </a:r>
            <a:r>
              <a:rPr lang="en-US" sz="1200" i="1" dirty="0" err="1" smtClean="0">
                <a:latin typeface="Arial Unicode MS" pitchFamily="34" charset="-128"/>
                <a:ea typeface="Arial Unicode MS" pitchFamily="34" charset="-128"/>
                <a:cs typeface="Arial Unicode MS" pitchFamily="34" charset="-128"/>
              </a:rPr>
              <a:t>Lorikachandra</a:t>
            </a:r>
            <a:r>
              <a:rPr lang="en-US" sz="1200" dirty="0" smtClean="0">
                <a:latin typeface="Arial Unicode MS" pitchFamily="34" charset="-128"/>
                <a:ea typeface="Arial Unicode MS" pitchFamily="34" charset="-128"/>
                <a:cs typeface="Arial Unicode MS" pitchFamily="34" charset="-128"/>
              </a:rPr>
              <a:t>, (42) </a:t>
            </a:r>
            <a:r>
              <a:rPr lang="en-US" sz="1200" i="1" dirty="0" err="1" smtClean="0">
                <a:latin typeface="Arial Unicode MS" pitchFamily="34" charset="-128"/>
                <a:ea typeface="Arial Unicode MS" pitchFamily="34" charset="-128"/>
                <a:cs typeface="Arial Unicode MS" pitchFamily="34" charset="-128"/>
              </a:rPr>
              <a:t>Bīramachandra</a:t>
            </a:r>
            <a:r>
              <a:rPr lang="en-US" sz="1200" dirty="0" smtClean="0">
                <a:latin typeface="Arial Unicode MS" pitchFamily="34" charset="-128"/>
                <a:ea typeface="Arial Unicode MS" pitchFamily="34" charset="-128"/>
                <a:cs typeface="Arial Unicode MS" pitchFamily="34" charset="-128"/>
              </a:rPr>
              <a:t>,(43) </a:t>
            </a:r>
            <a:r>
              <a:rPr lang="en-US" sz="1200" i="1" dirty="0" err="1" smtClean="0">
                <a:latin typeface="Arial Unicode MS" pitchFamily="34" charset="-128"/>
                <a:ea typeface="Arial Unicode MS" pitchFamily="34" charset="-128"/>
                <a:cs typeface="Arial Unicode MS" pitchFamily="34" charset="-128"/>
              </a:rPr>
              <a:t>Babighena</a:t>
            </a:r>
            <a:r>
              <a:rPr lang="en-US" sz="1200" dirty="0" smtClean="0">
                <a:latin typeface="Arial Unicode MS" pitchFamily="34" charset="-128"/>
                <a:ea typeface="Arial Unicode MS" pitchFamily="34" charset="-128"/>
                <a:cs typeface="Arial Unicode MS" pitchFamily="34" charset="-128"/>
              </a:rPr>
              <a:t>, (44) </a:t>
            </a:r>
            <a:r>
              <a:rPr lang="en-US" sz="1200" i="1" dirty="0" err="1" smtClean="0">
                <a:latin typeface="Arial Unicode MS" pitchFamily="34" charset="-128"/>
                <a:ea typeface="Arial Unicode MS" pitchFamily="34" charset="-128"/>
                <a:cs typeface="Arial Unicode MS" pitchFamily="34" charset="-128"/>
              </a:rPr>
              <a:t>Bhagavantī</a:t>
            </a:r>
            <a:r>
              <a:rPr lang="en-US" sz="1200" dirty="0" smtClean="0">
                <a:latin typeface="Arial Unicode MS" pitchFamily="34" charset="-128"/>
                <a:ea typeface="Arial Unicode MS" pitchFamily="34" charset="-128"/>
                <a:cs typeface="Arial Unicode MS" pitchFamily="34" charset="-128"/>
              </a:rPr>
              <a:t>-with these 16 kings-a total of 36 </a:t>
            </a:r>
          </a:p>
          <a:p>
            <a:r>
              <a:rPr lang="en-US" sz="1200" i="1" dirty="0" err="1" smtClean="0">
                <a:latin typeface="Arial Unicode MS" pitchFamily="34" charset="-128"/>
                <a:ea typeface="Arial Unicode MS" pitchFamily="34" charset="-128"/>
                <a:cs typeface="Arial Unicode MS" pitchFamily="34" charset="-128"/>
              </a:rPr>
              <a:t>Pāņɖava</a:t>
            </a:r>
            <a:r>
              <a:rPr lang="en-US" sz="1200" dirty="0" smtClean="0">
                <a:latin typeface="Arial Unicode MS" pitchFamily="34" charset="-128"/>
                <a:ea typeface="Arial Unicode MS" pitchFamily="34" charset="-128"/>
                <a:cs typeface="Arial Unicode MS" pitchFamily="34" charset="-128"/>
              </a:rPr>
              <a:t> kings ruled for 1331 years (3083-1752 BC)</a:t>
            </a:r>
            <a:endParaRPr lang="en-IN" sz="1200" dirty="0" smtClean="0">
              <a:latin typeface="Arial Unicode MS" pitchFamily="34" charset="-128"/>
              <a:ea typeface="Arial Unicode MS" pitchFamily="34" charset="-128"/>
              <a:cs typeface="Arial Unicode MS" pitchFamily="34" charset="-128"/>
            </a:endParaRPr>
          </a:p>
          <a:p>
            <a:r>
              <a:rPr lang="en-US" sz="1200" b="1" i="1" dirty="0" err="1" smtClean="0">
                <a:latin typeface="Arial Unicode MS" pitchFamily="34" charset="-128"/>
                <a:ea typeface="Arial Unicode MS" pitchFamily="34" charset="-128"/>
                <a:cs typeface="Arial Unicode MS" pitchFamily="34" charset="-128"/>
              </a:rPr>
              <a:t>Gonanda-vamśa</a:t>
            </a:r>
            <a:r>
              <a:rPr lang="en-US" sz="1200" dirty="0" smtClean="0">
                <a:latin typeface="Arial Unicode MS" pitchFamily="34" charset="-128"/>
                <a:ea typeface="Arial Unicode MS" pitchFamily="34" charset="-128"/>
                <a:cs typeface="Arial Unicode MS" pitchFamily="34" charset="-128"/>
              </a:rPr>
              <a:t> again-(45) </a:t>
            </a:r>
            <a:r>
              <a:rPr lang="en-US" sz="1200" i="1" dirty="0" smtClean="0">
                <a:latin typeface="Arial Unicode MS" pitchFamily="34" charset="-128"/>
                <a:ea typeface="Arial Unicode MS" pitchFamily="34" charset="-128"/>
                <a:cs typeface="Arial Unicode MS" pitchFamily="34" charset="-128"/>
              </a:rPr>
              <a:t>Lava</a:t>
            </a:r>
            <a:r>
              <a:rPr lang="en-US" sz="1200" dirty="0" smtClean="0">
                <a:latin typeface="Arial Unicode MS" pitchFamily="34" charset="-128"/>
                <a:ea typeface="Arial Unicode MS" pitchFamily="34" charset="-128"/>
                <a:cs typeface="Arial Unicode MS" pitchFamily="34" charset="-128"/>
              </a:rPr>
              <a:t> (1752-1713 BC), (46) </a:t>
            </a:r>
            <a:r>
              <a:rPr lang="en-US" sz="1200" i="1" dirty="0" err="1" smtClean="0">
                <a:latin typeface="Arial Unicode MS" pitchFamily="34" charset="-128"/>
                <a:ea typeface="Arial Unicode MS" pitchFamily="34" charset="-128"/>
                <a:cs typeface="Arial Unicode MS" pitchFamily="34" charset="-128"/>
              </a:rPr>
              <a:t>Kuśa</a:t>
            </a:r>
            <a:r>
              <a:rPr lang="en-US" sz="1200" dirty="0" smtClean="0">
                <a:latin typeface="Arial Unicode MS" pitchFamily="34" charset="-128"/>
                <a:ea typeface="Arial Unicode MS" pitchFamily="34" charset="-128"/>
                <a:cs typeface="Arial Unicode MS" pitchFamily="34" charset="-128"/>
              </a:rPr>
              <a:t> or </a:t>
            </a:r>
            <a:r>
              <a:rPr lang="en-US" sz="1200" i="1" dirty="0" err="1" smtClean="0">
                <a:latin typeface="Arial Unicode MS" pitchFamily="34" charset="-128"/>
                <a:ea typeface="Arial Unicode MS" pitchFamily="34" charset="-128"/>
                <a:cs typeface="Arial Unicode MS" pitchFamily="34" charset="-128"/>
              </a:rPr>
              <a:t>Kuśeśaya</a:t>
            </a:r>
            <a:r>
              <a:rPr lang="en-US" sz="1200" dirty="0" smtClean="0">
                <a:latin typeface="Arial Unicode MS" pitchFamily="34" charset="-128"/>
                <a:ea typeface="Arial Unicode MS" pitchFamily="34" charset="-128"/>
                <a:cs typeface="Arial Unicode MS" pitchFamily="34" charset="-128"/>
              </a:rPr>
              <a:t>, (47) </a:t>
            </a:r>
            <a:r>
              <a:rPr lang="en-US" sz="1200" i="1" dirty="0" err="1" smtClean="0">
                <a:latin typeface="Arial Unicode MS" pitchFamily="34" charset="-128"/>
                <a:ea typeface="Arial Unicode MS" pitchFamily="34" charset="-128"/>
                <a:cs typeface="Arial Unicode MS" pitchFamily="34" charset="-128"/>
              </a:rPr>
              <a:t>Khagendra</a:t>
            </a:r>
            <a:r>
              <a:rPr lang="en-US" sz="1200" dirty="0" smtClean="0">
                <a:latin typeface="Arial Unicode MS" pitchFamily="34" charset="-128"/>
                <a:ea typeface="Arial Unicode MS" pitchFamily="34" charset="-128"/>
                <a:cs typeface="Arial Unicode MS" pitchFamily="34" charset="-128"/>
              </a:rPr>
              <a:t>, (48) </a:t>
            </a:r>
            <a:r>
              <a:rPr lang="en-US" sz="1200" i="1" dirty="0" err="1" smtClean="0">
                <a:latin typeface="Arial Unicode MS" pitchFamily="34" charset="-128"/>
                <a:ea typeface="Arial Unicode MS" pitchFamily="34" charset="-128"/>
                <a:cs typeface="Arial Unicode MS" pitchFamily="34" charset="-128"/>
              </a:rPr>
              <a:t>Surendra</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(Issueless). One relation (44th in </a:t>
            </a:r>
            <a:r>
              <a:rPr lang="en-US" sz="1200" i="1" dirty="0" err="1" smtClean="0">
                <a:latin typeface="Arial Unicode MS" pitchFamily="34" charset="-128"/>
                <a:ea typeface="Arial Unicode MS" pitchFamily="34" charset="-128"/>
                <a:cs typeface="Arial Unicode MS" pitchFamily="34" charset="-128"/>
              </a:rPr>
              <a:t>Gonanda</a:t>
            </a:r>
            <a:r>
              <a:rPr lang="en-US" sz="1200" dirty="0" smtClean="0">
                <a:latin typeface="Arial Unicode MS" pitchFamily="34" charset="-128"/>
                <a:ea typeface="Arial Unicode MS" pitchFamily="34" charset="-128"/>
                <a:cs typeface="Arial Unicode MS" pitchFamily="34" charset="-128"/>
              </a:rPr>
              <a:t> line) became king named (44) </a:t>
            </a:r>
            <a:r>
              <a:rPr lang="en-US" sz="1200" i="1" dirty="0" err="1" smtClean="0">
                <a:latin typeface="Arial Unicode MS" pitchFamily="34" charset="-128"/>
                <a:ea typeface="Arial Unicode MS" pitchFamily="34" charset="-128"/>
                <a:cs typeface="Arial Unicode MS" pitchFamily="34" charset="-128"/>
              </a:rPr>
              <a:t>Godhara</a:t>
            </a:r>
            <a:r>
              <a:rPr lang="en-US" sz="1200" dirty="0" smtClean="0">
                <a:latin typeface="Arial Unicode MS" pitchFamily="34" charset="-128"/>
                <a:ea typeface="Arial Unicode MS" pitchFamily="34" charset="-128"/>
                <a:cs typeface="Arial Unicode MS" pitchFamily="34" charset="-128"/>
              </a:rPr>
              <a:t> in 1596 BC. (45) </a:t>
            </a:r>
            <a:r>
              <a:rPr lang="en-US" sz="1200" dirty="0" err="1" smtClean="0">
                <a:latin typeface="Arial Unicode MS" pitchFamily="34" charset="-128"/>
                <a:ea typeface="Arial Unicode MS" pitchFamily="34" charset="-128"/>
                <a:cs typeface="Arial Unicode MS" pitchFamily="34" charset="-128"/>
              </a:rPr>
              <a:t>Suvarņa</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(46) </a:t>
            </a:r>
            <a:r>
              <a:rPr lang="en-US" sz="1200" i="1" dirty="0" err="1" smtClean="0">
                <a:latin typeface="Arial Unicode MS" pitchFamily="34" charset="-128"/>
                <a:ea typeface="Arial Unicode MS" pitchFamily="34" charset="-128"/>
                <a:cs typeface="Arial Unicode MS" pitchFamily="34" charset="-128"/>
              </a:rPr>
              <a:t>Janaka</a:t>
            </a:r>
            <a:r>
              <a:rPr lang="en-US" sz="1200" dirty="0" smtClean="0">
                <a:latin typeface="Arial Unicode MS" pitchFamily="34" charset="-128"/>
                <a:ea typeface="Arial Unicode MS" pitchFamily="34" charset="-128"/>
                <a:cs typeface="Arial Unicode MS" pitchFamily="34" charset="-128"/>
              </a:rPr>
              <a:t>, (47) </a:t>
            </a:r>
            <a:r>
              <a:rPr lang="en-US" sz="1200" i="1" dirty="0" err="1" smtClean="0">
                <a:latin typeface="Arial Unicode MS" pitchFamily="34" charset="-128"/>
                <a:ea typeface="Arial Unicode MS" pitchFamily="34" charset="-128"/>
                <a:cs typeface="Arial Unicode MS" pitchFamily="34" charset="-128"/>
              </a:rPr>
              <a:t>Śachīnāra</a:t>
            </a:r>
            <a:r>
              <a:rPr lang="en-US" sz="1200" dirty="0" smtClean="0">
                <a:latin typeface="Arial Unicode MS" pitchFamily="34" charset="-128"/>
                <a:ea typeface="Arial Unicode MS" pitchFamily="34" charset="-128"/>
                <a:cs typeface="Arial Unicode MS" pitchFamily="34" charset="-128"/>
              </a:rPr>
              <a:t>  died issueless in 1448 BC.  (48) </a:t>
            </a:r>
            <a:r>
              <a:rPr lang="en-US" sz="1200" i="1" dirty="0" err="1" smtClean="0">
                <a:latin typeface="Arial Unicode MS" pitchFamily="34" charset="-128"/>
                <a:ea typeface="Arial Unicode MS" pitchFamily="34" charset="-128"/>
                <a:cs typeface="Arial Unicode MS" pitchFamily="34" charset="-128"/>
              </a:rPr>
              <a:t>Aśoka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was grandson of </a:t>
            </a:r>
            <a:r>
              <a:rPr lang="en-US" sz="1200" i="1" dirty="0" err="1" smtClean="0">
                <a:latin typeface="Arial Unicode MS" pitchFamily="34" charset="-128"/>
                <a:ea typeface="Arial Unicode MS" pitchFamily="34" charset="-128"/>
                <a:cs typeface="Arial Unicode MS" pitchFamily="34" charset="-128"/>
              </a:rPr>
              <a:t>Janaka</a:t>
            </a:r>
            <a:r>
              <a:rPr lang="en-US" sz="1200" dirty="0" err="1" smtClean="0">
                <a:latin typeface="Arial Unicode MS" pitchFamily="34" charset="-128"/>
                <a:ea typeface="Arial Unicode MS" pitchFamily="34" charset="-128"/>
                <a:cs typeface="Arial Unicode MS" pitchFamily="34" charset="-128"/>
              </a:rPr>
              <a:t>’s</a:t>
            </a:r>
            <a:r>
              <a:rPr lang="en-US" sz="1200" dirty="0" smtClean="0">
                <a:latin typeface="Arial Unicode MS" pitchFamily="34" charset="-128"/>
                <a:ea typeface="Arial Unicode MS" pitchFamily="34" charset="-128"/>
                <a:cs typeface="Arial Unicode MS" pitchFamily="34" charset="-128"/>
              </a:rPr>
              <a:t> brother. He </a:t>
            </a:r>
          </a:p>
          <a:p>
            <a:r>
              <a:rPr lang="en-US" sz="1200" dirty="0" smtClean="0">
                <a:latin typeface="Arial Unicode MS" pitchFamily="34" charset="-128"/>
                <a:ea typeface="Arial Unicode MS" pitchFamily="34" charset="-128"/>
                <a:cs typeface="Arial Unicode MS" pitchFamily="34" charset="-128"/>
              </a:rPr>
              <a:t>became king in1448 BC. Under influence of </a:t>
            </a:r>
            <a:r>
              <a:rPr lang="en-US" sz="1200" i="1" dirty="0" err="1" smtClean="0">
                <a:latin typeface="Arial Unicode MS" pitchFamily="34" charset="-128"/>
                <a:ea typeface="Arial Unicode MS" pitchFamily="34" charset="-128"/>
                <a:cs typeface="Arial Unicode MS" pitchFamily="34" charset="-128"/>
              </a:rPr>
              <a:t>Lokadhātu</a:t>
            </a:r>
            <a:r>
              <a:rPr lang="en-US" sz="1200" i="1" dirty="0" smtClean="0">
                <a:latin typeface="Arial Unicode MS" pitchFamily="34" charset="-128"/>
                <a:ea typeface="Arial Unicode MS" pitchFamily="34" charset="-128"/>
                <a:cs typeface="Arial Unicode MS" pitchFamily="34" charset="-128"/>
              </a:rPr>
              <a:t> Buddha</a:t>
            </a:r>
            <a:r>
              <a:rPr lang="en-US" sz="1200" dirty="0" smtClean="0">
                <a:latin typeface="Arial Unicode MS" pitchFamily="34" charset="-128"/>
                <a:ea typeface="Arial Unicode MS" pitchFamily="34" charset="-128"/>
                <a:cs typeface="Arial Unicode MS" pitchFamily="34" charset="-128"/>
              </a:rPr>
              <a:t>, he became </a:t>
            </a:r>
            <a:r>
              <a:rPr lang="en-US" sz="1200" i="1" dirty="0" err="1" smtClean="0">
                <a:latin typeface="Arial Unicode MS" pitchFamily="34" charset="-128"/>
                <a:ea typeface="Arial Unicode MS" pitchFamily="34" charset="-128"/>
                <a:cs typeface="Arial Unicode MS" pitchFamily="34" charset="-128"/>
              </a:rPr>
              <a:t>Bauddha</a:t>
            </a:r>
            <a:r>
              <a:rPr lang="en-US" sz="1200" dirty="0" smtClean="0">
                <a:latin typeface="Arial Unicode MS" pitchFamily="34" charset="-128"/>
                <a:ea typeface="Arial Unicode MS" pitchFamily="34" charset="-128"/>
                <a:cs typeface="Arial Unicode MS" pitchFamily="34" charset="-128"/>
              </a:rPr>
              <a:t> and was named </a:t>
            </a:r>
          </a:p>
          <a:p>
            <a:r>
              <a:rPr lang="en-US" sz="1200" i="1" dirty="0" err="1" smtClean="0">
                <a:latin typeface="Arial Unicode MS" pitchFamily="34" charset="-128"/>
                <a:ea typeface="Arial Unicode MS" pitchFamily="34" charset="-128"/>
                <a:cs typeface="Arial Unicode MS" pitchFamily="34" charset="-128"/>
              </a:rPr>
              <a:t>Dharmāśoka</a:t>
            </a:r>
            <a:r>
              <a:rPr lang="en-US" sz="1200" dirty="0" smtClean="0">
                <a:latin typeface="Arial Unicode MS" pitchFamily="34" charset="-128"/>
                <a:ea typeface="Arial Unicode MS" pitchFamily="34" charset="-128"/>
                <a:cs typeface="Arial Unicode MS" pitchFamily="34" charset="-128"/>
              </a:rPr>
              <a:t>. He made many </a:t>
            </a:r>
            <a:r>
              <a:rPr lang="en-US" sz="1200" i="1" dirty="0" err="1" smtClean="0">
                <a:latin typeface="Arial Unicode MS" pitchFamily="34" charset="-128"/>
                <a:ea typeface="Arial Unicode MS" pitchFamily="34" charset="-128"/>
                <a:cs typeface="Arial Unicode MS" pitchFamily="34" charset="-128"/>
              </a:rPr>
              <a:t>vihāras</a:t>
            </a:r>
            <a:r>
              <a:rPr lang="en-US" sz="1200" dirty="0" smtClean="0">
                <a:latin typeface="Arial Unicode MS" pitchFamily="34" charset="-128"/>
                <a:ea typeface="Arial Unicode MS" pitchFamily="34" charset="-128"/>
                <a:cs typeface="Arial Unicode MS" pitchFamily="34" charset="-128"/>
              </a:rPr>
              <a:t>  and </a:t>
            </a:r>
            <a:r>
              <a:rPr lang="en-US" sz="1200" i="1" dirty="0" err="1" smtClean="0">
                <a:latin typeface="Arial Unicode MS" pitchFamily="34" charset="-128"/>
                <a:ea typeface="Arial Unicode MS" pitchFamily="34" charset="-128"/>
                <a:cs typeface="Arial Unicode MS" pitchFamily="34" charset="-128"/>
              </a:rPr>
              <a:t>stūpas</a:t>
            </a:r>
            <a:r>
              <a:rPr lang="en-US" sz="1200" dirty="0" smtClean="0">
                <a:latin typeface="Arial Unicode MS" pitchFamily="34" charset="-128"/>
                <a:ea typeface="Arial Unicode MS" pitchFamily="34" charset="-128"/>
                <a:cs typeface="Arial Unicode MS" pitchFamily="34" charset="-128"/>
              </a:rPr>
              <a:t>, many of which are thought to be by </a:t>
            </a:r>
            <a:r>
              <a:rPr lang="en-US" sz="1200" i="1" dirty="0" err="1" smtClean="0">
                <a:latin typeface="Arial Unicode MS" pitchFamily="34" charset="-128"/>
                <a:ea typeface="Arial Unicode MS" pitchFamily="34" charset="-128"/>
                <a:cs typeface="Arial Unicode MS" pitchFamily="34" charset="-128"/>
              </a:rPr>
              <a:t>Maurya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Aśoka</a:t>
            </a:r>
            <a:r>
              <a:rPr lang="en-US" sz="1200" i="1" dirty="0" smtClean="0">
                <a:latin typeface="Arial Unicode MS" pitchFamily="34" charset="-128"/>
                <a:ea typeface="Arial Unicode MS" pitchFamily="34" charset="-128"/>
                <a:cs typeface="Arial Unicode MS" pitchFamily="34" charset="-128"/>
              </a:rPr>
              <a:t>. </a:t>
            </a:r>
          </a:p>
          <a:p>
            <a:r>
              <a:rPr lang="en-US" sz="1200" i="1" dirty="0" err="1" smtClean="0">
                <a:latin typeface="Arial Unicode MS" pitchFamily="34" charset="-128"/>
                <a:ea typeface="Arial Unicode MS" pitchFamily="34" charset="-128"/>
                <a:cs typeface="Arial Unicode MS" pitchFamily="34" charset="-128"/>
              </a:rPr>
              <a:t>Bauddhas</a:t>
            </a:r>
            <a:r>
              <a:rPr lang="en-US" sz="1200" dirty="0" smtClean="0">
                <a:latin typeface="Arial Unicode MS" pitchFamily="34" charset="-128"/>
                <a:ea typeface="Arial Unicode MS" pitchFamily="34" charset="-128"/>
                <a:cs typeface="Arial Unicode MS" pitchFamily="34" charset="-128"/>
              </a:rPr>
              <a:t>  of central Asia captured his kingdom. By grace of a </a:t>
            </a:r>
            <a:r>
              <a:rPr lang="en-US" sz="1200" i="1" dirty="0" err="1" smtClean="0">
                <a:latin typeface="Arial Unicode MS" pitchFamily="34" charset="-128"/>
                <a:ea typeface="Arial Unicode MS" pitchFamily="34" charset="-128"/>
                <a:cs typeface="Arial Unicode MS" pitchFamily="34" charset="-128"/>
              </a:rPr>
              <a:t>śaiva</a:t>
            </a:r>
            <a:r>
              <a:rPr lang="en-US" sz="1200" dirty="0" smtClean="0">
                <a:latin typeface="Arial Unicode MS" pitchFamily="34" charset="-128"/>
                <a:ea typeface="Arial Unicode MS" pitchFamily="34" charset="-128"/>
                <a:cs typeface="Arial Unicode MS" pitchFamily="34" charset="-128"/>
              </a:rPr>
              <a:t> saint, he got back his kingdom and got </a:t>
            </a:r>
          </a:p>
          <a:p>
            <a:r>
              <a:rPr lang="en-US" sz="1200" dirty="0" smtClean="0">
                <a:latin typeface="Arial Unicode MS" pitchFamily="34" charset="-128"/>
                <a:ea typeface="Arial Unicode MS" pitchFamily="34" charset="-128"/>
                <a:cs typeface="Arial Unicode MS" pitchFamily="34" charset="-128"/>
              </a:rPr>
              <a:t>a son named </a:t>
            </a:r>
            <a:r>
              <a:rPr lang="en-US" sz="1200" i="1" dirty="0" err="1" smtClean="0">
                <a:latin typeface="Arial Unicode MS" pitchFamily="34" charset="-128"/>
                <a:ea typeface="Arial Unicode MS" pitchFamily="34" charset="-128"/>
                <a:cs typeface="Arial Unicode MS" pitchFamily="34" charset="-128"/>
              </a:rPr>
              <a:t>Jālauka</a:t>
            </a:r>
            <a:r>
              <a:rPr lang="en-US" sz="1200" dirty="0" smtClean="0">
                <a:latin typeface="Arial Unicode MS" pitchFamily="34" charset="-128"/>
                <a:ea typeface="Arial Unicode MS" pitchFamily="34" charset="-128"/>
                <a:cs typeface="Arial Unicode MS" pitchFamily="34" charset="-128"/>
              </a:rPr>
              <a:t>. He ruled up to 1400 BC and established </a:t>
            </a:r>
            <a:r>
              <a:rPr lang="en-US" sz="1200" i="1" dirty="0" err="1" smtClean="0">
                <a:latin typeface="Arial Unicode MS" pitchFamily="34" charset="-128"/>
                <a:ea typeface="Arial Unicode MS" pitchFamily="34" charset="-128"/>
                <a:cs typeface="Arial Unicode MS" pitchFamily="34" charset="-128"/>
              </a:rPr>
              <a:t>Śrīnagara</a:t>
            </a:r>
            <a:r>
              <a:rPr lang="en-US" sz="1200" dirty="0" smtClean="0">
                <a:latin typeface="Arial Unicode MS" pitchFamily="34" charset="-128"/>
                <a:ea typeface="Arial Unicode MS" pitchFamily="34" charset="-128"/>
                <a:cs typeface="Arial Unicode MS" pitchFamily="34" charset="-128"/>
              </a:rPr>
              <a:t> town. (49)</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Jālauka</a:t>
            </a:r>
            <a:r>
              <a:rPr lang="en-US" sz="1200" dirty="0" smtClean="0">
                <a:latin typeface="Arial Unicode MS" pitchFamily="34" charset="-128"/>
                <a:ea typeface="Arial Unicode MS" pitchFamily="34" charset="-128"/>
                <a:cs typeface="Arial Unicode MS" pitchFamily="34" charset="-128"/>
              </a:rPr>
              <a:t> (1400-1344BC), </a:t>
            </a:r>
          </a:p>
          <a:p>
            <a:r>
              <a:rPr lang="en-US" sz="1200" dirty="0" smtClean="0">
                <a:latin typeface="Arial Unicode MS" pitchFamily="34" charset="-128"/>
                <a:ea typeface="Arial Unicode MS" pitchFamily="34" charset="-128"/>
                <a:cs typeface="Arial Unicode MS" pitchFamily="34" charset="-128"/>
              </a:rPr>
              <a:t>(50) </a:t>
            </a:r>
            <a:r>
              <a:rPr lang="en-US" sz="1200" i="1" dirty="0" smtClean="0">
                <a:latin typeface="Arial Unicode MS" pitchFamily="34" charset="-128"/>
                <a:ea typeface="Arial Unicode MS" pitchFamily="34" charset="-128"/>
                <a:cs typeface="Arial Unicode MS" pitchFamily="34" charset="-128"/>
              </a:rPr>
              <a:t>Dāmodara</a:t>
            </a:r>
            <a:r>
              <a:rPr lang="en-US" sz="1200" dirty="0" smtClean="0">
                <a:latin typeface="Arial Unicode MS" pitchFamily="34" charset="-128"/>
                <a:ea typeface="Arial Unicode MS" pitchFamily="34" charset="-128"/>
                <a:cs typeface="Arial Unicode MS" pitchFamily="34" charset="-128"/>
              </a:rPr>
              <a:t>-2 (1344-1294 BC),</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 Again, </a:t>
            </a:r>
            <a:r>
              <a:rPr lang="en-US" sz="1200" i="1" dirty="0" err="1" smtClean="0">
                <a:latin typeface="Arial Unicode MS" pitchFamily="34" charset="-128"/>
                <a:ea typeface="Arial Unicode MS" pitchFamily="34" charset="-128"/>
                <a:cs typeface="Arial Unicode MS" pitchFamily="34" charset="-128"/>
              </a:rPr>
              <a:t>Bauddhas</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of central Asia ruled the state for 60 years,3 kings- </a:t>
            </a:r>
            <a:r>
              <a:rPr lang="en-US" sz="1200" i="1" dirty="0" err="1" smtClean="0">
                <a:latin typeface="Arial Unicode MS" pitchFamily="34" charset="-128"/>
                <a:ea typeface="Arial Unicode MS" pitchFamily="34" charset="-128"/>
                <a:cs typeface="Arial Unicode MS" pitchFamily="34" charset="-128"/>
              </a:rPr>
              <a:t>Huşka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Juşk,a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Kanişka</a:t>
            </a:r>
            <a:r>
              <a:rPr lang="en-US" sz="1200" dirty="0" smtClean="0">
                <a:latin typeface="Arial Unicode MS" pitchFamily="34" charset="-128"/>
                <a:ea typeface="Arial Unicode MS" pitchFamily="34" charset="-128"/>
                <a:cs typeface="Arial Unicode MS" pitchFamily="34" charset="-128"/>
              </a:rPr>
              <a:t>  (1294-1234 BC).</a:t>
            </a:r>
          </a:p>
          <a:p>
            <a:r>
              <a:rPr lang="en-US" sz="1200" b="1" i="1" dirty="0" err="1" smtClean="0">
                <a:latin typeface="Arial Unicode MS" pitchFamily="34" charset="-128"/>
                <a:ea typeface="Arial Unicode MS" pitchFamily="34" charset="-128"/>
                <a:cs typeface="Arial Unicode MS" pitchFamily="34" charset="-128"/>
              </a:rPr>
              <a:t>Gonanda-vamśa</a:t>
            </a:r>
            <a:r>
              <a:rPr lang="en-US" sz="1200" dirty="0" smtClean="0">
                <a:latin typeface="Arial Unicode MS" pitchFamily="34" charset="-128"/>
                <a:ea typeface="Arial Unicode MS" pitchFamily="34" charset="-128"/>
                <a:cs typeface="Arial Unicode MS" pitchFamily="34" charset="-128"/>
              </a:rPr>
              <a:t> (52)  </a:t>
            </a:r>
            <a:r>
              <a:rPr lang="en-US" sz="1200" i="1" dirty="0" err="1" smtClean="0">
                <a:latin typeface="Arial Unicode MS" pitchFamily="34" charset="-128"/>
                <a:ea typeface="Arial Unicode MS" pitchFamily="34" charset="-128"/>
                <a:cs typeface="Arial Unicode MS" pitchFamily="34" charset="-128"/>
              </a:rPr>
              <a:t>Abhimanyu</a:t>
            </a:r>
            <a:r>
              <a:rPr lang="en-US" sz="1200" dirty="0" smtClean="0">
                <a:latin typeface="Arial Unicode MS" pitchFamily="34" charset="-128"/>
                <a:ea typeface="Arial Unicode MS" pitchFamily="34" charset="-128"/>
                <a:cs typeface="Arial Unicode MS" pitchFamily="34" charset="-128"/>
              </a:rPr>
              <a:t> (1234-1182 BC), -52 </a:t>
            </a:r>
            <a:r>
              <a:rPr lang="en-US" sz="1200" i="1" dirty="0" err="1" smtClean="0">
                <a:latin typeface="Arial Unicode MS" pitchFamily="34" charset="-128"/>
                <a:ea typeface="Arial Unicode MS" pitchFamily="34" charset="-128"/>
                <a:cs typeface="Arial Unicode MS" pitchFamily="34" charset="-128"/>
              </a:rPr>
              <a:t>Gonanda</a:t>
            </a:r>
            <a:r>
              <a:rPr lang="en-US" sz="1200" dirty="0" smtClean="0">
                <a:latin typeface="Arial Unicode MS" pitchFamily="34" charset="-128"/>
                <a:ea typeface="Arial Unicode MS" pitchFamily="34" charset="-128"/>
                <a:cs typeface="Arial Unicode MS" pitchFamily="34" charset="-128"/>
              </a:rPr>
              <a:t> kings for 2268 years (3450-1182 years.</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(53) </a:t>
            </a:r>
            <a:r>
              <a:rPr lang="en-US" sz="1200" i="1" dirty="0" smtClean="0">
                <a:latin typeface="Arial Unicode MS" pitchFamily="34" charset="-128"/>
                <a:ea typeface="Arial Unicode MS" pitchFamily="34" charset="-128"/>
                <a:cs typeface="Arial Unicode MS" pitchFamily="34" charset="-128"/>
              </a:rPr>
              <a:t>Gonanda</a:t>
            </a:r>
            <a:r>
              <a:rPr lang="en-US" sz="1200" dirty="0" smtClean="0">
                <a:latin typeface="Arial Unicode MS" pitchFamily="34" charset="-128"/>
                <a:ea typeface="Arial Unicode MS" pitchFamily="34" charset="-128"/>
                <a:cs typeface="Arial Unicode MS" pitchFamily="34" charset="-128"/>
              </a:rPr>
              <a:t>-3, (54) </a:t>
            </a:r>
            <a:r>
              <a:rPr lang="en-US" sz="1200" i="1" dirty="0" err="1" smtClean="0">
                <a:latin typeface="Arial Unicode MS" pitchFamily="34" charset="-128"/>
                <a:ea typeface="Arial Unicode MS" pitchFamily="34" charset="-128"/>
                <a:cs typeface="Arial Unicode MS" pitchFamily="34" charset="-128"/>
              </a:rPr>
              <a:t>Vibhīşaņa</a:t>
            </a:r>
            <a:r>
              <a:rPr lang="en-US" sz="1200" dirty="0" smtClean="0">
                <a:latin typeface="Arial Unicode MS" pitchFamily="34" charset="-128"/>
                <a:ea typeface="Arial Unicode MS" pitchFamily="34" charset="-128"/>
                <a:cs typeface="Arial Unicode MS" pitchFamily="34" charset="-128"/>
              </a:rPr>
              <a:t>, (55) </a:t>
            </a:r>
            <a:r>
              <a:rPr lang="en-US" sz="1200" i="1" dirty="0" err="1" smtClean="0">
                <a:latin typeface="Arial Unicode MS" pitchFamily="34" charset="-128"/>
                <a:ea typeface="Arial Unicode MS" pitchFamily="34" charset="-128"/>
                <a:cs typeface="Arial Unicode MS" pitchFamily="34" charset="-128"/>
              </a:rPr>
              <a:t>Indrajita</a:t>
            </a:r>
            <a:r>
              <a:rPr lang="en-US" sz="1200" dirty="0" smtClean="0">
                <a:latin typeface="Arial Unicode MS" pitchFamily="34" charset="-128"/>
                <a:ea typeface="Arial Unicode MS" pitchFamily="34" charset="-128"/>
                <a:cs typeface="Arial Unicode MS" pitchFamily="34" charset="-128"/>
              </a:rPr>
              <a:t>, (56) </a:t>
            </a:r>
            <a:r>
              <a:rPr lang="en-US" sz="1200" i="1" dirty="0" err="1" smtClean="0">
                <a:latin typeface="Arial Unicode MS" pitchFamily="34" charset="-128"/>
                <a:ea typeface="Arial Unicode MS" pitchFamily="34" charset="-128"/>
                <a:cs typeface="Arial Unicode MS" pitchFamily="34" charset="-128"/>
              </a:rPr>
              <a:t>Rāvaņa</a:t>
            </a:r>
            <a:r>
              <a:rPr lang="en-US" sz="1200" dirty="0" smtClean="0">
                <a:latin typeface="Arial Unicode MS" pitchFamily="34" charset="-128"/>
                <a:ea typeface="Arial Unicode MS" pitchFamily="34" charset="-128"/>
                <a:cs typeface="Arial Unicode MS" pitchFamily="34" charset="-128"/>
              </a:rPr>
              <a:t>, (57) </a:t>
            </a:r>
            <a:r>
              <a:rPr lang="en-US" sz="1200" i="1" dirty="0" smtClean="0">
                <a:latin typeface="Arial Unicode MS" pitchFamily="34" charset="-128"/>
                <a:ea typeface="Arial Unicode MS" pitchFamily="34" charset="-128"/>
                <a:cs typeface="Arial Unicode MS" pitchFamily="34" charset="-128"/>
              </a:rPr>
              <a:t>Vibhīşaņa</a:t>
            </a:r>
            <a:r>
              <a:rPr lang="en-US" sz="1200" dirty="0" smtClean="0">
                <a:latin typeface="Arial Unicode MS" pitchFamily="34" charset="-128"/>
                <a:ea typeface="Arial Unicode MS" pitchFamily="34" charset="-128"/>
                <a:cs typeface="Arial Unicode MS" pitchFamily="34" charset="-128"/>
              </a:rPr>
              <a:t>-2, (58) </a:t>
            </a:r>
            <a:r>
              <a:rPr lang="en-US" sz="1200" i="1" dirty="0" err="1" smtClean="0">
                <a:latin typeface="Arial Unicode MS" pitchFamily="34" charset="-128"/>
                <a:ea typeface="Arial Unicode MS" pitchFamily="34" charset="-128"/>
                <a:cs typeface="Arial Unicode MS" pitchFamily="34" charset="-128"/>
              </a:rPr>
              <a:t>Kinnara</a:t>
            </a:r>
            <a:r>
              <a:rPr lang="en-US" sz="1200" dirty="0" smtClean="0">
                <a:latin typeface="Arial Unicode MS" pitchFamily="34" charset="-128"/>
                <a:ea typeface="Arial Unicode MS" pitchFamily="34" charset="-128"/>
                <a:cs typeface="Arial Unicode MS" pitchFamily="34" charset="-128"/>
              </a:rPr>
              <a:t>, or </a:t>
            </a:r>
            <a:r>
              <a:rPr lang="en-US" sz="1200" i="1" dirty="0" smtClean="0">
                <a:latin typeface="Arial Unicode MS" pitchFamily="34" charset="-128"/>
                <a:ea typeface="Arial Unicode MS" pitchFamily="34" charset="-128"/>
                <a:cs typeface="Arial Unicode MS" pitchFamily="34" charset="-128"/>
              </a:rPr>
              <a:t>Nara</a:t>
            </a:r>
            <a:r>
              <a:rPr lang="en-US" sz="1200" dirty="0" smtClean="0">
                <a:latin typeface="Arial Unicode MS" pitchFamily="34" charset="-128"/>
                <a:ea typeface="Arial Unicode MS" pitchFamily="34" charset="-128"/>
                <a:cs typeface="Arial Unicode MS" pitchFamily="34" charset="-128"/>
              </a:rPr>
              <a:t>, (59) </a:t>
            </a:r>
          </a:p>
          <a:p>
            <a:r>
              <a:rPr lang="en-US" sz="1200" i="1" dirty="0" err="1" smtClean="0">
                <a:latin typeface="Arial Unicode MS" pitchFamily="34" charset="-128"/>
                <a:ea typeface="Arial Unicode MS" pitchFamily="34" charset="-128"/>
                <a:cs typeface="Arial Unicode MS" pitchFamily="34" charset="-128"/>
              </a:rPr>
              <a:t>Siddha</a:t>
            </a:r>
            <a:r>
              <a:rPr lang="en-US" sz="1200" dirty="0" smtClean="0">
                <a:latin typeface="Arial Unicode MS" pitchFamily="34" charset="-128"/>
                <a:ea typeface="Arial Unicode MS" pitchFamily="34" charset="-128"/>
                <a:cs typeface="Arial Unicode MS" pitchFamily="34" charset="-128"/>
              </a:rPr>
              <a:t>, (60) </a:t>
            </a:r>
            <a:r>
              <a:rPr lang="en-US" sz="1200" i="1" dirty="0" err="1" smtClean="0">
                <a:latin typeface="Arial Unicode MS" pitchFamily="34" charset="-128"/>
                <a:ea typeface="Arial Unicode MS" pitchFamily="34" charset="-128"/>
                <a:cs typeface="Arial Unicode MS" pitchFamily="34" charset="-128"/>
              </a:rPr>
              <a:t>Utpalākśa</a:t>
            </a:r>
            <a:r>
              <a:rPr lang="en-US" sz="1200" dirty="0" smtClean="0">
                <a:latin typeface="Arial Unicode MS" pitchFamily="34" charset="-128"/>
                <a:ea typeface="Arial Unicode MS" pitchFamily="34" charset="-128"/>
                <a:cs typeface="Arial Unicode MS" pitchFamily="34" charset="-128"/>
              </a:rPr>
              <a:t>, (61) </a:t>
            </a:r>
            <a:r>
              <a:rPr lang="en-US" sz="1200" i="1" dirty="0" err="1" smtClean="0">
                <a:latin typeface="Arial Unicode MS" pitchFamily="34" charset="-128"/>
                <a:ea typeface="Arial Unicode MS" pitchFamily="34" charset="-128"/>
                <a:cs typeface="Arial Unicode MS" pitchFamily="34" charset="-128"/>
              </a:rPr>
              <a:t>Hiraņyakula</a:t>
            </a:r>
            <a:r>
              <a:rPr lang="en-US" sz="1200" dirty="0" smtClean="0">
                <a:latin typeface="Arial Unicode MS" pitchFamily="34" charset="-128"/>
                <a:ea typeface="Arial Unicode MS" pitchFamily="34" charset="-128"/>
                <a:cs typeface="Arial Unicode MS" pitchFamily="34" charset="-128"/>
              </a:rPr>
              <a:t>, (62) </a:t>
            </a:r>
            <a:r>
              <a:rPr lang="en-US" sz="1200" i="1" dirty="0" err="1" smtClean="0">
                <a:latin typeface="Arial Unicode MS" pitchFamily="34" charset="-128"/>
                <a:ea typeface="Arial Unicode MS" pitchFamily="34" charset="-128"/>
                <a:cs typeface="Arial Unicode MS" pitchFamily="34" charset="-128"/>
              </a:rPr>
              <a:t>Vasukula</a:t>
            </a:r>
            <a:r>
              <a:rPr lang="en-US" sz="1200" dirty="0" smtClean="0">
                <a:latin typeface="Arial Unicode MS" pitchFamily="34" charset="-128"/>
                <a:ea typeface="Arial Unicode MS" pitchFamily="34" charset="-128"/>
                <a:cs typeface="Arial Unicode MS" pitchFamily="34" charset="-128"/>
              </a:rPr>
              <a:t>, (63)</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Mihirakula</a:t>
            </a:r>
            <a:r>
              <a:rPr lang="en-US" sz="1200" dirty="0" smtClean="0">
                <a:latin typeface="Arial Unicode MS" pitchFamily="34" charset="-128"/>
                <a:ea typeface="Arial Unicode MS" pitchFamily="34" charset="-128"/>
                <a:cs typeface="Arial Unicode MS" pitchFamily="34" charset="-128"/>
              </a:rPr>
              <a:t> (704-634 BC)-These 3 were </a:t>
            </a:r>
            <a:r>
              <a:rPr lang="en-US" sz="1200" i="1" dirty="0" err="1" smtClean="0">
                <a:latin typeface="Arial Unicode MS" pitchFamily="34" charset="-128"/>
                <a:ea typeface="Arial Unicode MS" pitchFamily="34" charset="-128"/>
                <a:cs typeface="Arial Unicode MS" pitchFamily="34" charset="-128"/>
              </a:rPr>
              <a:t>kashmiri</a:t>
            </a:r>
            <a:r>
              <a:rPr lang="en-US" sz="1200" dirty="0" smtClean="0">
                <a:latin typeface="Arial Unicode MS" pitchFamily="34" charset="-128"/>
                <a:ea typeface="Arial Unicode MS" pitchFamily="34" charset="-128"/>
                <a:cs typeface="Arial Unicode MS" pitchFamily="34" charset="-128"/>
              </a:rPr>
              <a:t> </a:t>
            </a:r>
          </a:p>
          <a:p>
            <a:r>
              <a:rPr lang="en-US" sz="1200" i="1" dirty="0" err="1" smtClean="0">
                <a:latin typeface="Arial Unicode MS" pitchFamily="34" charset="-128"/>
                <a:ea typeface="Arial Unicode MS" pitchFamily="34" charset="-128"/>
                <a:cs typeface="Arial Unicode MS" pitchFamily="34" charset="-128"/>
              </a:rPr>
              <a:t>śaivas</a:t>
            </a:r>
            <a:r>
              <a:rPr lang="en-US" sz="1200" dirty="0" smtClean="0">
                <a:latin typeface="Arial Unicode MS" pitchFamily="34" charset="-128"/>
                <a:ea typeface="Arial Unicode MS" pitchFamily="34" charset="-128"/>
                <a:cs typeface="Arial Unicode MS" pitchFamily="34" charset="-128"/>
              </a:rPr>
              <a:t>, not foreigners. (64) </a:t>
            </a:r>
            <a:r>
              <a:rPr lang="en-US" sz="1200" i="1" dirty="0" err="1" smtClean="0">
                <a:latin typeface="Arial Unicode MS" pitchFamily="34" charset="-128"/>
                <a:ea typeface="Arial Unicode MS" pitchFamily="34" charset="-128"/>
                <a:cs typeface="Arial Unicode MS" pitchFamily="34" charset="-128"/>
              </a:rPr>
              <a:t>Baka</a:t>
            </a:r>
            <a:r>
              <a:rPr lang="en-US" sz="1200" dirty="0" smtClean="0">
                <a:latin typeface="Arial Unicode MS" pitchFamily="34" charset="-128"/>
                <a:ea typeface="Arial Unicode MS" pitchFamily="34" charset="-128"/>
                <a:cs typeface="Arial Unicode MS" pitchFamily="34" charset="-128"/>
              </a:rPr>
              <a:t>, (65) </a:t>
            </a:r>
            <a:r>
              <a:rPr lang="en-US" sz="1200" i="1" dirty="0" err="1" smtClean="0">
                <a:latin typeface="Arial Unicode MS" pitchFamily="34" charset="-128"/>
                <a:ea typeface="Arial Unicode MS" pitchFamily="34" charset="-128"/>
                <a:cs typeface="Arial Unicode MS" pitchFamily="34" charset="-128"/>
              </a:rPr>
              <a:t>Kśitinandana</a:t>
            </a:r>
            <a:r>
              <a:rPr lang="en-US" sz="1200" dirty="0" smtClean="0">
                <a:latin typeface="Arial Unicode MS" pitchFamily="34" charset="-128"/>
                <a:ea typeface="Arial Unicode MS" pitchFamily="34" charset="-128"/>
                <a:cs typeface="Arial Unicode MS" pitchFamily="34" charset="-128"/>
              </a:rPr>
              <a:t>, (66) </a:t>
            </a:r>
            <a:r>
              <a:rPr lang="en-US" sz="1200" i="1" dirty="0" err="1" smtClean="0">
                <a:latin typeface="Arial Unicode MS" pitchFamily="34" charset="-128"/>
                <a:ea typeface="Arial Unicode MS" pitchFamily="34" charset="-128"/>
                <a:cs typeface="Arial Unicode MS" pitchFamily="34" charset="-128"/>
              </a:rPr>
              <a:t>Vasunandana</a:t>
            </a:r>
            <a:r>
              <a:rPr lang="en-US" sz="1200" dirty="0" smtClean="0">
                <a:latin typeface="Arial Unicode MS" pitchFamily="34" charset="-128"/>
                <a:ea typeface="Arial Unicode MS" pitchFamily="34" charset="-128"/>
                <a:cs typeface="Arial Unicode MS" pitchFamily="34" charset="-128"/>
              </a:rPr>
              <a:t>, (67) </a:t>
            </a:r>
            <a:r>
              <a:rPr lang="en-US" sz="1200" i="1" dirty="0" smtClean="0">
                <a:latin typeface="Arial Unicode MS" pitchFamily="34" charset="-128"/>
                <a:ea typeface="Arial Unicode MS" pitchFamily="34" charset="-128"/>
                <a:cs typeface="Arial Unicode MS" pitchFamily="34" charset="-128"/>
              </a:rPr>
              <a:t>Nara</a:t>
            </a:r>
            <a:r>
              <a:rPr lang="en-US" sz="1200" dirty="0" smtClean="0">
                <a:latin typeface="Arial Unicode MS" pitchFamily="34" charset="-128"/>
                <a:ea typeface="Arial Unicode MS" pitchFamily="34" charset="-128"/>
                <a:cs typeface="Arial Unicode MS" pitchFamily="34" charset="-128"/>
              </a:rPr>
              <a:t>, (68) </a:t>
            </a:r>
            <a:r>
              <a:rPr lang="en-US" sz="1200" i="1" dirty="0" err="1" smtClean="0">
                <a:latin typeface="Arial Unicode MS" pitchFamily="34" charset="-128"/>
                <a:ea typeface="Arial Unicode MS" pitchFamily="34" charset="-128"/>
                <a:cs typeface="Arial Unicode MS" pitchFamily="34" charset="-128"/>
              </a:rPr>
              <a:t>Akśa</a:t>
            </a:r>
            <a:r>
              <a:rPr lang="en-US" sz="1200" dirty="0" smtClean="0">
                <a:latin typeface="Arial Unicode MS" pitchFamily="34" charset="-128"/>
                <a:ea typeface="Arial Unicode MS" pitchFamily="34" charset="-128"/>
                <a:cs typeface="Arial Unicode MS" pitchFamily="34" charset="-128"/>
              </a:rPr>
              <a:t>, (69) </a:t>
            </a:r>
            <a:r>
              <a:rPr lang="en-US" sz="1200" i="1" dirty="0" err="1" smtClean="0">
                <a:latin typeface="Arial Unicode MS" pitchFamily="34" charset="-128"/>
                <a:ea typeface="Arial Unicode MS" pitchFamily="34" charset="-128"/>
                <a:cs typeface="Arial Unicode MS" pitchFamily="34" charset="-128"/>
              </a:rPr>
              <a:t>Gopāditya</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(417-357 BC)-He built </a:t>
            </a:r>
            <a:r>
              <a:rPr lang="en-US" sz="1200" i="1" dirty="0" err="1" smtClean="0">
                <a:latin typeface="Arial Unicode MS" pitchFamily="34" charset="-128"/>
                <a:ea typeface="Arial Unicode MS" pitchFamily="34" charset="-128"/>
                <a:cs typeface="Arial Unicode MS" pitchFamily="34" charset="-128"/>
              </a:rPr>
              <a:t>Śankarāchārya</a:t>
            </a:r>
            <a:r>
              <a:rPr lang="en-US" sz="1200" dirty="0" smtClean="0">
                <a:latin typeface="Arial Unicode MS" pitchFamily="34" charset="-128"/>
                <a:ea typeface="Arial Unicode MS" pitchFamily="34" charset="-128"/>
                <a:cs typeface="Arial Unicode MS" pitchFamily="34" charset="-128"/>
              </a:rPr>
              <a:t> temple in 367 BC which is now called </a:t>
            </a:r>
            <a:r>
              <a:rPr lang="en-US" sz="1200" i="1" dirty="0" err="1" smtClean="0">
                <a:latin typeface="Arial Unicode MS" pitchFamily="34" charset="-128"/>
                <a:ea typeface="Arial Unicode MS" pitchFamily="34" charset="-128"/>
                <a:cs typeface="Arial Unicode MS" pitchFamily="34" charset="-128"/>
              </a:rPr>
              <a:t>Takhta</a:t>
            </a:r>
            <a:r>
              <a:rPr lang="en-US" sz="1200" i="1" dirty="0" smtClean="0">
                <a:latin typeface="Arial Unicode MS" pitchFamily="34" charset="-128"/>
                <a:ea typeface="Arial Unicode MS" pitchFamily="34" charset="-128"/>
                <a:cs typeface="Arial Unicode MS" pitchFamily="34" charset="-128"/>
              </a:rPr>
              <a:t>-e-</a:t>
            </a:r>
            <a:r>
              <a:rPr lang="en-US" sz="1200" i="1" dirty="0" err="1" smtClean="0">
                <a:latin typeface="Arial Unicode MS" pitchFamily="34" charset="-128"/>
                <a:ea typeface="Arial Unicode MS" pitchFamily="34" charset="-128"/>
                <a:cs typeface="Arial Unicode MS" pitchFamily="34" charset="-128"/>
              </a:rPr>
              <a:t>Suleman</a:t>
            </a:r>
            <a:r>
              <a:rPr lang="en-US" sz="1200" dirty="0" smtClean="0">
                <a:latin typeface="Arial Unicode MS" pitchFamily="34" charset="-128"/>
                <a:ea typeface="Arial Unicode MS" pitchFamily="34" charset="-128"/>
                <a:cs typeface="Arial Unicode MS" pitchFamily="34" charset="-128"/>
              </a:rPr>
              <a:t>. (70) </a:t>
            </a:r>
            <a:r>
              <a:rPr lang="en-US" sz="1200" i="1" dirty="0" err="1" smtClean="0">
                <a:latin typeface="Arial Unicode MS" pitchFamily="34" charset="-128"/>
                <a:ea typeface="Arial Unicode MS" pitchFamily="34" charset="-128"/>
                <a:cs typeface="Arial Unicode MS" pitchFamily="34" charset="-128"/>
              </a:rPr>
              <a:t>Gokarņa</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(71) </a:t>
            </a:r>
            <a:r>
              <a:rPr lang="en-US" sz="1200" i="1" dirty="0" err="1" smtClean="0">
                <a:latin typeface="Arial Unicode MS" pitchFamily="34" charset="-128"/>
                <a:ea typeface="Arial Unicode MS" pitchFamily="34" charset="-128"/>
                <a:cs typeface="Arial Unicode MS" pitchFamily="34" charset="-128"/>
              </a:rPr>
              <a:t>Kinakhila</a:t>
            </a:r>
            <a:r>
              <a:rPr lang="en-US" sz="1200" dirty="0" smtClean="0">
                <a:latin typeface="Arial Unicode MS" pitchFamily="34" charset="-128"/>
                <a:ea typeface="Arial Unicode MS" pitchFamily="34" charset="-128"/>
                <a:cs typeface="Arial Unicode MS" pitchFamily="34" charset="-128"/>
              </a:rPr>
              <a:t>, (72) </a:t>
            </a:r>
            <a:r>
              <a:rPr lang="en-US" sz="1200" i="1" dirty="0" err="1" smtClean="0">
                <a:latin typeface="Arial Unicode MS" pitchFamily="34" charset="-128"/>
                <a:ea typeface="Arial Unicode MS" pitchFamily="34" charset="-128"/>
                <a:cs typeface="Arial Unicode MS" pitchFamily="34" charset="-128"/>
              </a:rPr>
              <a:t>Narendrāditya</a:t>
            </a:r>
            <a:r>
              <a:rPr lang="en-US" sz="1200" dirty="0" smtClean="0">
                <a:latin typeface="Arial Unicode MS" pitchFamily="34" charset="-128"/>
                <a:ea typeface="Arial Unicode MS" pitchFamily="34" charset="-128"/>
                <a:cs typeface="Arial Unicode MS" pitchFamily="34" charset="-128"/>
              </a:rPr>
              <a:t>, (73) </a:t>
            </a:r>
            <a:r>
              <a:rPr lang="en-US" sz="1200" i="1" dirty="0" err="1" smtClean="0">
                <a:latin typeface="Arial Unicode MS" pitchFamily="34" charset="-128"/>
                <a:ea typeface="Arial Unicode MS" pitchFamily="34" charset="-128"/>
                <a:cs typeface="Arial Unicode MS" pitchFamily="34" charset="-128"/>
              </a:rPr>
              <a:t>Andha</a:t>
            </a:r>
            <a:r>
              <a:rPr lang="en-US" sz="1200" i="1" dirty="0" smtClean="0">
                <a:latin typeface="Arial Unicode MS" pitchFamily="34" charset="-128"/>
                <a:ea typeface="Arial Unicode MS" pitchFamily="34" charset="-128"/>
                <a:cs typeface="Arial Unicode MS" pitchFamily="34" charset="-128"/>
              </a:rPr>
              <a:t>-</a:t>
            </a:r>
            <a:r>
              <a:rPr lang="en-US" sz="1200" i="1" dirty="0" err="1" smtClean="0">
                <a:latin typeface="Arial Unicode MS" pitchFamily="34" charset="-128"/>
                <a:ea typeface="Arial Unicode MS" pitchFamily="34" charset="-128"/>
                <a:cs typeface="Arial Unicode MS" pitchFamily="34" charset="-128"/>
              </a:rPr>
              <a:t>Yudhişţhira</a:t>
            </a:r>
            <a:r>
              <a:rPr lang="en-US" sz="1200" dirty="0" smtClean="0">
                <a:latin typeface="Arial Unicode MS" pitchFamily="34" charset="-128"/>
                <a:ea typeface="Arial Unicode MS" pitchFamily="34" charset="-128"/>
                <a:cs typeface="Arial Unicode MS" pitchFamily="34" charset="-128"/>
              </a:rPr>
              <a:t>-he was short-eyed not blind,-73+5=78 kings </a:t>
            </a:r>
          </a:p>
          <a:p>
            <a:r>
              <a:rPr lang="en-US" sz="1200" dirty="0" smtClean="0">
                <a:latin typeface="Arial Unicode MS" pitchFamily="34" charset="-128"/>
                <a:ea typeface="Arial Unicode MS" pitchFamily="34" charset="-128"/>
                <a:cs typeface="Arial Unicode MS" pitchFamily="34" charset="-128"/>
              </a:rPr>
              <a:t>(3450-272 BC)</a:t>
            </a:r>
            <a:endParaRPr lang="en-IN" sz="1200" dirty="0" smtClean="0">
              <a:latin typeface="Arial Unicode MS" pitchFamily="34" charset="-128"/>
              <a:ea typeface="Arial Unicode MS" pitchFamily="34" charset="-128"/>
              <a:cs typeface="Arial Unicode MS" pitchFamily="34" charset="-128"/>
            </a:endParaRPr>
          </a:p>
          <a:p>
            <a:endParaRPr lang="en-IN" sz="1200"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3124200" y="152400"/>
            <a:ext cx="2422458" cy="307777"/>
          </a:xfrm>
          <a:prstGeom prst="rect">
            <a:avLst/>
          </a:prstGeom>
          <a:noFill/>
        </p:spPr>
        <p:txBody>
          <a:bodyPr wrap="none" rtlCol="0">
            <a:spAutoFit/>
          </a:bodyPr>
          <a:lstStyle/>
          <a:p>
            <a:r>
              <a:rPr lang="en-US" sz="1400" b="1" dirty="0" smtClean="0">
                <a:latin typeface="Arial Unicode MS" pitchFamily="34" charset="-128"/>
                <a:ea typeface="Arial Unicode MS" pitchFamily="34" charset="-128"/>
                <a:cs typeface="Arial Unicode MS" pitchFamily="34" charset="-128"/>
              </a:rPr>
              <a:t>Kings of Kashmir-</a:t>
            </a:r>
            <a:r>
              <a:rPr lang="en-US" sz="1400" b="1" i="1" dirty="0" smtClean="0">
                <a:latin typeface="Arial Unicode MS" pitchFamily="34" charset="-128"/>
                <a:ea typeface="Arial Unicode MS" pitchFamily="34" charset="-128"/>
                <a:cs typeface="Arial Unicode MS" pitchFamily="34" charset="-128"/>
              </a:rPr>
              <a:t>Taranga</a:t>
            </a:r>
            <a:r>
              <a:rPr lang="en-US" sz="1400" b="1" dirty="0" smtClean="0">
                <a:latin typeface="Arial Unicode MS" pitchFamily="34" charset="-128"/>
                <a:ea typeface="Arial Unicode MS" pitchFamily="34" charset="-128"/>
                <a:cs typeface="Arial Unicode MS" pitchFamily="34" charset="-128"/>
              </a:rPr>
              <a:t>-1</a:t>
            </a:r>
            <a:endParaRPr lang="en-IN" sz="1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228600"/>
            <a:ext cx="2422458" cy="307777"/>
          </a:xfrm>
          <a:prstGeom prst="rect">
            <a:avLst/>
          </a:prstGeom>
          <a:noFill/>
        </p:spPr>
        <p:txBody>
          <a:bodyPr wrap="none" rtlCol="0">
            <a:spAutoFit/>
          </a:bodyPr>
          <a:lstStyle/>
          <a:p>
            <a:r>
              <a:rPr lang="en-US" sz="1400" b="1" dirty="0" smtClean="0">
                <a:latin typeface="Arial Unicode MS" pitchFamily="34" charset="-128"/>
                <a:ea typeface="Arial Unicode MS" pitchFamily="34" charset="-128"/>
                <a:cs typeface="Arial Unicode MS" pitchFamily="34" charset="-128"/>
              </a:rPr>
              <a:t>Kings of Kashmir-</a:t>
            </a:r>
            <a:r>
              <a:rPr lang="en-US" sz="1400" b="1" i="1" dirty="0" smtClean="0">
                <a:latin typeface="Arial Unicode MS" pitchFamily="34" charset="-128"/>
                <a:ea typeface="Arial Unicode MS" pitchFamily="34" charset="-128"/>
                <a:cs typeface="Arial Unicode MS" pitchFamily="34" charset="-128"/>
              </a:rPr>
              <a:t>Taranga</a:t>
            </a:r>
            <a:r>
              <a:rPr lang="en-US" sz="1400" b="1" dirty="0" smtClean="0">
                <a:latin typeface="Arial Unicode MS" pitchFamily="34" charset="-128"/>
                <a:ea typeface="Arial Unicode MS" pitchFamily="34" charset="-128"/>
                <a:cs typeface="Arial Unicode MS" pitchFamily="34" charset="-128"/>
              </a:rPr>
              <a:t>-2</a:t>
            </a:r>
            <a:endParaRPr lang="en-IN" dirty="0"/>
          </a:p>
        </p:txBody>
      </p:sp>
      <p:sp>
        <p:nvSpPr>
          <p:cNvPr id="3" name="TextBox 2"/>
          <p:cNvSpPr txBox="1"/>
          <p:nvPr/>
        </p:nvSpPr>
        <p:spPr>
          <a:xfrm>
            <a:off x="914400" y="533400"/>
            <a:ext cx="7520007" cy="5262979"/>
          </a:xfrm>
          <a:prstGeom prst="rect">
            <a:avLst/>
          </a:prstGeom>
          <a:noFill/>
        </p:spPr>
        <p:txBody>
          <a:bodyPr wrap="none" rtlCol="0">
            <a:spAutoFit/>
          </a:bodyPr>
          <a:lstStyle/>
          <a:p>
            <a:r>
              <a:rPr lang="en-US" sz="1400" b="1" dirty="0" smtClean="0">
                <a:latin typeface="Arial Unicode MS" pitchFamily="34" charset="-128"/>
                <a:ea typeface="Arial Unicode MS" pitchFamily="34" charset="-128"/>
                <a:cs typeface="Arial Unicode MS" pitchFamily="34" charset="-128"/>
              </a:rPr>
              <a:t>Relations of </a:t>
            </a:r>
            <a:r>
              <a:rPr lang="en-US" sz="1400" b="1" i="1" dirty="0" err="1" smtClean="0">
                <a:latin typeface="Arial Unicode MS" pitchFamily="34" charset="-128"/>
                <a:ea typeface="Arial Unicode MS" pitchFamily="34" charset="-128"/>
                <a:cs typeface="Arial Unicode MS" pitchFamily="34" charset="-128"/>
              </a:rPr>
              <a:t>Harşa-Vikramāditya</a:t>
            </a:r>
            <a:r>
              <a:rPr lang="en-US" sz="1400" b="1" dirty="0" smtClean="0">
                <a:latin typeface="Arial Unicode MS" pitchFamily="34" charset="-128"/>
                <a:ea typeface="Arial Unicode MS" pitchFamily="34" charset="-128"/>
                <a:cs typeface="Arial Unicode MS" pitchFamily="34" charset="-128"/>
              </a:rPr>
              <a:t>-</a:t>
            </a:r>
            <a:r>
              <a:rPr lang="en-US" sz="1400" dirty="0" smtClean="0">
                <a:latin typeface="Arial Unicode MS" pitchFamily="34" charset="-128"/>
                <a:ea typeface="Arial Unicode MS" pitchFamily="34" charset="-128"/>
                <a:cs typeface="Arial Unicode MS" pitchFamily="34" charset="-128"/>
              </a:rPr>
              <a:t>(1) </a:t>
            </a:r>
            <a:r>
              <a:rPr lang="en-US" sz="1400" i="1" dirty="0" err="1" smtClean="0">
                <a:latin typeface="Arial Unicode MS" pitchFamily="34" charset="-128"/>
                <a:ea typeface="Arial Unicode MS" pitchFamily="34" charset="-128"/>
                <a:cs typeface="Arial Unicode MS" pitchFamily="34" charset="-128"/>
              </a:rPr>
              <a:t>Pratāpāditya</a:t>
            </a:r>
            <a:r>
              <a:rPr lang="en-US" sz="1400" dirty="0" smtClean="0">
                <a:latin typeface="Arial Unicode MS" pitchFamily="34" charset="-128"/>
                <a:ea typeface="Arial Unicode MS" pitchFamily="34" charset="-128"/>
                <a:cs typeface="Arial Unicode MS" pitchFamily="34" charset="-128"/>
              </a:rPr>
              <a:t>, (2) </a:t>
            </a:r>
            <a:r>
              <a:rPr lang="en-US" sz="1400" i="1" dirty="0" err="1" smtClean="0">
                <a:latin typeface="Arial Unicode MS" pitchFamily="34" charset="-128"/>
                <a:ea typeface="Arial Unicode MS" pitchFamily="34" charset="-128"/>
                <a:cs typeface="Arial Unicode MS" pitchFamily="34" charset="-128"/>
              </a:rPr>
              <a:t>Jalaukasa</a:t>
            </a:r>
            <a:r>
              <a:rPr lang="en-US" sz="1400" dirty="0" smtClean="0">
                <a:latin typeface="Arial Unicode MS" pitchFamily="34" charset="-128"/>
                <a:ea typeface="Arial Unicode MS" pitchFamily="34" charset="-128"/>
                <a:cs typeface="Arial Unicode MS" pitchFamily="34" charset="-128"/>
              </a:rPr>
              <a:t>, (3) </a:t>
            </a:r>
            <a:r>
              <a:rPr lang="en-US" sz="1400" i="1" dirty="0" err="1" smtClean="0">
                <a:latin typeface="Arial Unicode MS" pitchFamily="34" charset="-128"/>
                <a:ea typeface="Arial Unicode MS" pitchFamily="34" charset="-128"/>
                <a:cs typeface="Arial Unicode MS" pitchFamily="34" charset="-128"/>
              </a:rPr>
              <a:t>Tuşājina</a:t>
            </a:r>
            <a:r>
              <a:rPr lang="en-US" sz="1400" dirty="0" smtClean="0">
                <a:latin typeface="Arial Unicode MS" pitchFamily="34" charset="-128"/>
                <a:ea typeface="Arial Unicode MS" pitchFamily="34" charset="-128"/>
                <a:cs typeface="Arial Unicode MS" pitchFamily="34" charset="-128"/>
              </a:rPr>
              <a:t>, (4) </a:t>
            </a:r>
            <a:r>
              <a:rPr lang="en-US" sz="1400" i="1" dirty="0" err="1" smtClean="0">
                <a:latin typeface="Arial Unicode MS" pitchFamily="34" charset="-128"/>
                <a:ea typeface="Arial Unicode MS" pitchFamily="34" charset="-128"/>
                <a:cs typeface="Arial Unicode MS" pitchFamily="34" charset="-128"/>
              </a:rPr>
              <a:t>Vijaya</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(5) </a:t>
            </a:r>
            <a:r>
              <a:rPr lang="en-US" sz="1400" i="1" dirty="0" err="1" smtClean="0">
                <a:latin typeface="Arial Unicode MS" pitchFamily="34" charset="-128"/>
                <a:ea typeface="Arial Unicode MS" pitchFamily="34" charset="-128"/>
                <a:cs typeface="Arial Unicode MS" pitchFamily="34" charset="-128"/>
              </a:rPr>
              <a:t>Jayendra</a:t>
            </a:r>
            <a:r>
              <a:rPr lang="en-US" sz="1400" dirty="0" smtClean="0">
                <a:latin typeface="Arial Unicode MS" pitchFamily="34" charset="-128"/>
                <a:ea typeface="Arial Unicode MS" pitchFamily="34" charset="-128"/>
                <a:cs typeface="Arial Unicode MS" pitchFamily="34" charset="-128"/>
              </a:rPr>
              <a:t>, (6) </a:t>
            </a:r>
            <a:r>
              <a:rPr lang="en-US" sz="1400" i="1" dirty="0" err="1" smtClean="0">
                <a:latin typeface="Arial Unicode MS" pitchFamily="34" charset="-128"/>
                <a:ea typeface="Arial Unicode MS" pitchFamily="34" charset="-128"/>
                <a:cs typeface="Arial Unicode MS" pitchFamily="34" charset="-128"/>
              </a:rPr>
              <a:t>Sandhimati</a:t>
            </a:r>
            <a:r>
              <a:rPr lang="en-US" sz="1400" dirty="0" smtClean="0">
                <a:latin typeface="Arial Unicode MS" pitchFamily="34" charset="-128"/>
                <a:ea typeface="Arial Unicode MS" pitchFamily="34" charset="-128"/>
                <a:cs typeface="Arial Unicode MS" pitchFamily="34" charset="-128"/>
              </a:rPr>
              <a:t>-(272-80 BC)</a:t>
            </a:r>
            <a:r>
              <a:rPr lang="en-US" sz="1400" b="1" i="1" dirty="0" smtClean="0">
                <a:latin typeface="Arial Unicode MS" pitchFamily="34" charset="-128"/>
                <a:ea typeface="Arial Unicode MS" pitchFamily="34" charset="-128"/>
                <a:cs typeface="Arial Unicode MS" pitchFamily="34" charset="-128"/>
              </a:rPr>
              <a:t> </a:t>
            </a:r>
            <a:endParaRPr lang="en-IN" sz="1400" dirty="0" smtClean="0">
              <a:latin typeface="Arial Unicode MS" pitchFamily="34" charset="-128"/>
              <a:ea typeface="Arial Unicode MS" pitchFamily="34" charset="-128"/>
              <a:cs typeface="Arial Unicode MS" pitchFamily="34" charset="-128"/>
            </a:endParaRPr>
          </a:p>
          <a:p>
            <a:r>
              <a:rPr lang="en-US" sz="1400" b="1" i="1" dirty="0" err="1" smtClean="0">
                <a:latin typeface="Arial Unicode MS" pitchFamily="34" charset="-128"/>
                <a:ea typeface="Arial Unicode MS" pitchFamily="34" charset="-128"/>
                <a:cs typeface="Arial Unicode MS" pitchFamily="34" charset="-128"/>
              </a:rPr>
              <a:t>Gonanda</a:t>
            </a:r>
            <a:r>
              <a:rPr lang="en-US" sz="1400" b="1" i="1" dirty="0" smtClean="0">
                <a:latin typeface="Arial Unicode MS" pitchFamily="34" charset="-128"/>
                <a:ea typeface="Arial Unicode MS" pitchFamily="34" charset="-128"/>
                <a:cs typeface="Arial Unicode MS" pitchFamily="34" charset="-128"/>
              </a:rPr>
              <a:t>-</a:t>
            </a:r>
            <a:r>
              <a:rPr lang="en-US" sz="1400" b="1" i="1" dirty="0" err="1" smtClean="0">
                <a:latin typeface="Arial Unicode MS" pitchFamily="34" charset="-128"/>
                <a:ea typeface="Arial Unicode MS" pitchFamily="34" charset="-128"/>
                <a:cs typeface="Arial Unicode MS" pitchFamily="34" charset="-128"/>
              </a:rPr>
              <a:t>vamśa</a:t>
            </a:r>
            <a:r>
              <a:rPr lang="en-US" sz="1400" b="1" i="1" dirty="0" smtClean="0">
                <a:latin typeface="Arial Unicode MS" pitchFamily="34" charset="-128"/>
                <a:ea typeface="Arial Unicode MS" pitchFamily="34" charset="-128"/>
                <a:cs typeface="Arial Unicode MS" pitchFamily="34" charset="-128"/>
              </a:rPr>
              <a:t>-</a:t>
            </a:r>
            <a:r>
              <a:rPr lang="en-US" sz="1400" dirty="0" smtClean="0">
                <a:latin typeface="Arial Unicode MS" pitchFamily="34" charset="-128"/>
                <a:ea typeface="Arial Unicode MS" pitchFamily="34" charset="-128"/>
                <a:cs typeface="Arial Unicode MS" pitchFamily="34" charset="-128"/>
              </a:rPr>
              <a:t>Descendent of </a:t>
            </a:r>
            <a:r>
              <a:rPr lang="en-US" sz="1400" i="1" dirty="0" err="1" smtClean="0">
                <a:latin typeface="Arial Unicode MS" pitchFamily="34" charset="-128"/>
                <a:ea typeface="Arial Unicode MS" pitchFamily="34" charset="-128"/>
                <a:cs typeface="Arial Unicode MS" pitchFamily="34" charset="-128"/>
              </a:rPr>
              <a:t>Andha-Yudhişţhira</a:t>
            </a:r>
            <a:r>
              <a:rPr lang="en-US" sz="1400" dirty="0" smtClean="0">
                <a:latin typeface="Arial Unicode MS" pitchFamily="34" charset="-128"/>
                <a:ea typeface="Arial Unicode MS" pitchFamily="34" charset="-128"/>
                <a:cs typeface="Arial Unicode MS" pitchFamily="34" charset="-128"/>
              </a:rPr>
              <a:t> (80) </a:t>
            </a:r>
            <a:r>
              <a:rPr lang="en-US" sz="1400" i="1" dirty="0" err="1" smtClean="0">
                <a:latin typeface="Arial Unicode MS" pitchFamily="34" charset="-128"/>
                <a:ea typeface="Arial Unicode MS" pitchFamily="34" charset="-128"/>
                <a:cs typeface="Arial Unicode MS" pitchFamily="34" charset="-128"/>
              </a:rPr>
              <a:t>Meghavāhana</a:t>
            </a:r>
            <a:r>
              <a:rPr lang="en-US" sz="1400" dirty="0" smtClean="0">
                <a:latin typeface="Arial Unicode MS" pitchFamily="34" charset="-128"/>
                <a:ea typeface="Arial Unicode MS" pitchFamily="34" charset="-128"/>
                <a:cs typeface="Arial Unicode MS" pitchFamily="34" charset="-128"/>
              </a:rPr>
              <a:t> (80-46 BC), </a:t>
            </a:r>
          </a:p>
          <a:p>
            <a:r>
              <a:rPr lang="en-US" sz="1400" dirty="0" smtClean="0">
                <a:latin typeface="Arial Unicode MS" pitchFamily="34" charset="-128"/>
                <a:ea typeface="Arial Unicode MS" pitchFamily="34" charset="-128"/>
                <a:cs typeface="Arial Unicode MS" pitchFamily="34" charset="-128"/>
              </a:rPr>
              <a:t>(81) </a:t>
            </a:r>
            <a:r>
              <a:rPr lang="en-US" sz="1400" i="1" dirty="0" err="1" smtClean="0">
                <a:latin typeface="Arial Unicode MS" pitchFamily="34" charset="-128"/>
                <a:ea typeface="Arial Unicode MS" pitchFamily="34" charset="-128"/>
                <a:cs typeface="Arial Unicode MS" pitchFamily="34" charset="-128"/>
              </a:rPr>
              <a:t>Pravarasena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Śreşţhasena</a:t>
            </a:r>
            <a:r>
              <a:rPr lang="en-US" sz="1400" dirty="0" smtClean="0">
                <a:latin typeface="Arial Unicode MS" pitchFamily="34" charset="-128"/>
                <a:ea typeface="Arial Unicode MS" pitchFamily="34" charset="-128"/>
                <a:cs typeface="Arial Unicode MS" pitchFamily="34" charset="-128"/>
              </a:rPr>
              <a:t> or </a:t>
            </a:r>
            <a:r>
              <a:rPr lang="en-US" sz="1400" i="1" dirty="0" err="1" smtClean="0">
                <a:latin typeface="Arial Unicode MS" pitchFamily="34" charset="-128"/>
                <a:ea typeface="Arial Unicode MS" pitchFamily="34" charset="-128"/>
                <a:cs typeface="Arial Unicode MS" pitchFamily="34" charset="-128"/>
              </a:rPr>
              <a:t>Tuñjina</a:t>
            </a:r>
            <a:r>
              <a:rPr lang="en-US" sz="1400" dirty="0" smtClean="0">
                <a:latin typeface="Arial Unicode MS" pitchFamily="34" charset="-128"/>
                <a:ea typeface="Arial Unicode MS" pitchFamily="34" charset="-128"/>
                <a:cs typeface="Arial Unicode MS" pitchFamily="34" charset="-128"/>
              </a:rPr>
              <a:t> (46-16 BC), (82) </a:t>
            </a:r>
            <a:r>
              <a:rPr lang="en-US" sz="1400" i="1" dirty="0" err="1" smtClean="0">
                <a:latin typeface="Arial Unicode MS" pitchFamily="34" charset="-128"/>
                <a:ea typeface="Arial Unicode MS" pitchFamily="34" charset="-128"/>
                <a:cs typeface="Arial Unicode MS" pitchFamily="34" charset="-128"/>
              </a:rPr>
              <a:t>Hiraņya</a:t>
            </a:r>
            <a:r>
              <a:rPr lang="en-US" sz="1400" dirty="0" smtClean="0">
                <a:latin typeface="Arial Unicode MS" pitchFamily="34" charset="-128"/>
                <a:ea typeface="Arial Unicode MS" pitchFamily="34" charset="-128"/>
                <a:cs typeface="Arial Unicode MS" pitchFamily="34" charset="-128"/>
              </a:rPr>
              <a:t>-(His younger brother </a:t>
            </a:r>
          </a:p>
          <a:p>
            <a:r>
              <a:rPr lang="en-US" sz="1400" i="1" dirty="0" err="1" smtClean="0">
                <a:latin typeface="Arial Unicode MS" pitchFamily="34" charset="-128"/>
                <a:ea typeface="Arial Unicode MS" pitchFamily="34" charset="-128"/>
                <a:cs typeface="Arial Unicode MS" pitchFamily="34" charset="-128"/>
              </a:rPr>
              <a:t>Toramāņa</a:t>
            </a:r>
            <a:r>
              <a:rPr lang="en-US" sz="1400" dirty="0" smtClean="0">
                <a:latin typeface="Arial Unicode MS" pitchFamily="34" charset="-128"/>
                <a:ea typeface="Arial Unicode MS" pitchFamily="34" charset="-128"/>
                <a:cs typeface="Arial Unicode MS" pitchFamily="34" charset="-128"/>
              </a:rPr>
              <a:t> made coins in his own name-died in jail)-He died issueless-(16 BC-14 AD), </a:t>
            </a:r>
          </a:p>
          <a:p>
            <a:r>
              <a:rPr lang="en-US" sz="1400" dirty="0" smtClean="0">
                <a:latin typeface="Arial Unicode MS" pitchFamily="34" charset="-128"/>
                <a:ea typeface="Arial Unicode MS" pitchFamily="34" charset="-128"/>
                <a:cs typeface="Arial Unicode MS" pitchFamily="34" charset="-128"/>
              </a:rPr>
              <a:t>83-</a:t>
            </a:r>
            <a:r>
              <a:rPr lang="en-US" sz="1400" i="1" dirty="0" smtClean="0">
                <a:latin typeface="Arial Unicode MS" pitchFamily="34" charset="-128"/>
                <a:ea typeface="Arial Unicode MS" pitchFamily="34" charset="-128"/>
                <a:cs typeface="Arial Unicode MS" pitchFamily="34" charset="-128"/>
              </a:rPr>
              <a:t>Mātŗgupta</a:t>
            </a:r>
            <a:r>
              <a:rPr lang="en-US" sz="1400" dirty="0" smtClean="0">
                <a:latin typeface="Arial Unicode MS" pitchFamily="34" charset="-128"/>
                <a:ea typeface="Arial Unicode MS" pitchFamily="34" charset="-128"/>
                <a:cs typeface="Arial Unicode MS" pitchFamily="34" charset="-128"/>
              </a:rPr>
              <a:t> (Sent by king </a:t>
            </a:r>
            <a:r>
              <a:rPr lang="en-US" sz="1400" i="1" dirty="0" err="1" smtClean="0">
                <a:latin typeface="Arial Unicode MS" pitchFamily="34" charset="-128"/>
                <a:ea typeface="Arial Unicode MS" pitchFamily="34" charset="-128"/>
                <a:cs typeface="Arial Unicode MS" pitchFamily="34" charset="-128"/>
              </a:rPr>
              <a:t>Vikramāditya</a:t>
            </a:r>
            <a:r>
              <a:rPr lang="en-US" sz="1400" dirty="0" smtClean="0">
                <a:latin typeface="Arial Unicode MS" pitchFamily="34" charset="-128"/>
                <a:ea typeface="Arial Unicode MS" pitchFamily="34" charset="-128"/>
                <a:cs typeface="Arial Unicode MS" pitchFamily="34" charset="-128"/>
              </a:rPr>
              <a:t> of Ujjain)-(14-19 AD), (84) </a:t>
            </a:r>
            <a:r>
              <a:rPr lang="en-US" sz="1400" i="1" dirty="0" smtClean="0">
                <a:latin typeface="Arial Unicode MS" pitchFamily="34" charset="-128"/>
                <a:ea typeface="Arial Unicode MS" pitchFamily="34" charset="-128"/>
                <a:cs typeface="Arial Unicode MS" pitchFamily="34" charset="-128"/>
              </a:rPr>
              <a:t>Pravarasena</a:t>
            </a:r>
            <a:r>
              <a:rPr lang="en-US" sz="1400" dirty="0" smtClean="0">
                <a:latin typeface="Arial Unicode MS" pitchFamily="34" charset="-128"/>
                <a:ea typeface="Arial Unicode MS" pitchFamily="34" charset="-128"/>
                <a:cs typeface="Arial Unicode MS" pitchFamily="34" charset="-128"/>
              </a:rPr>
              <a:t>-2-Son of </a:t>
            </a:r>
          </a:p>
          <a:p>
            <a:r>
              <a:rPr lang="en-US" sz="1400" i="1" dirty="0" err="1" smtClean="0">
                <a:latin typeface="Arial Unicode MS" pitchFamily="34" charset="-128"/>
                <a:ea typeface="Arial Unicode MS" pitchFamily="34" charset="-128"/>
                <a:cs typeface="Arial Unicode MS" pitchFamily="34" charset="-128"/>
              </a:rPr>
              <a:t>Toramāņa</a:t>
            </a:r>
            <a:r>
              <a:rPr lang="en-US" sz="1400" dirty="0" smtClean="0">
                <a:latin typeface="Arial Unicode MS" pitchFamily="34" charset="-128"/>
                <a:ea typeface="Arial Unicode MS" pitchFamily="34" charset="-128"/>
                <a:cs typeface="Arial Unicode MS" pitchFamily="34" charset="-128"/>
              </a:rPr>
              <a:t> (19-79 AD),(85) </a:t>
            </a:r>
            <a:r>
              <a:rPr lang="en-US" sz="1400" i="1" dirty="0" err="1" smtClean="0">
                <a:latin typeface="Arial Unicode MS" pitchFamily="34" charset="-128"/>
                <a:ea typeface="Arial Unicode MS" pitchFamily="34" charset="-128"/>
                <a:cs typeface="Arial Unicode MS" pitchFamily="34" charset="-128"/>
              </a:rPr>
              <a:t>Yudhişţhira</a:t>
            </a:r>
            <a:r>
              <a:rPr lang="en-US" sz="1400" dirty="0" smtClean="0">
                <a:latin typeface="Arial Unicode MS" pitchFamily="34" charset="-128"/>
                <a:ea typeface="Arial Unicode MS" pitchFamily="34" charset="-128"/>
                <a:cs typeface="Arial Unicode MS" pitchFamily="34" charset="-128"/>
              </a:rPr>
              <a:t> -2 (79-118 AD)-contemporary of king </a:t>
            </a:r>
            <a:r>
              <a:rPr lang="en-US" sz="1400" i="1" dirty="0" err="1" smtClean="0">
                <a:latin typeface="Arial Unicode MS" pitchFamily="34" charset="-128"/>
                <a:ea typeface="Arial Unicode MS" pitchFamily="34" charset="-128"/>
                <a:cs typeface="Arial Unicode MS" pitchFamily="34" charset="-128"/>
              </a:rPr>
              <a:t>Śālivāhana</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grandson of </a:t>
            </a:r>
            <a:r>
              <a:rPr lang="en-US" sz="1400" i="1" dirty="0" err="1" smtClean="0">
                <a:latin typeface="Arial Unicode MS" pitchFamily="34" charset="-128"/>
                <a:ea typeface="Arial Unicode MS" pitchFamily="34" charset="-128"/>
                <a:cs typeface="Arial Unicode MS" pitchFamily="34" charset="-128"/>
              </a:rPr>
              <a:t>Vikramāditya</a:t>
            </a:r>
            <a:r>
              <a:rPr lang="en-US" sz="1400" dirty="0" smtClean="0">
                <a:latin typeface="Arial Unicode MS" pitchFamily="34" charset="-128"/>
                <a:ea typeface="Arial Unicode MS" pitchFamily="34" charset="-128"/>
                <a:cs typeface="Arial Unicode MS" pitchFamily="34" charset="-128"/>
              </a:rPr>
              <a:t> of Ujjain, (86) </a:t>
            </a:r>
            <a:r>
              <a:rPr lang="en-US" sz="1400" i="1" dirty="0" err="1" smtClean="0">
                <a:latin typeface="Arial Unicode MS" pitchFamily="34" charset="-128"/>
                <a:ea typeface="Arial Unicode MS" pitchFamily="34" charset="-128"/>
                <a:cs typeface="Arial Unicode MS" pitchFamily="34" charset="-128"/>
              </a:rPr>
              <a:t>Lakśmaņa</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Narendrāditya</a:t>
            </a:r>
            <a:r>
              <a:rPr lang="en-US" sz="1400" dirty="0" smtClean="0">
                <a:latin typeface="Arial Unicode MS" pitchFamily="34" charset="-128"/>
                <a:ea typeface="Arial Unicode MS" pitchFamily="34" charset="-128"/>
                <a:cs typeface="Arial Unicode MS" pitchFamily="34" charset="-128"/>
              </a:rPr>
              <a:t>) (118-131), (87) </a:t>
            </a:r>
            <a:r>
              <a:rPr lang="en-US" sz="1400" i="1" dirty="0" err="1" smtClean="0">
                <a:latin typeface="Arial Unicode MS" pitchFamily="34" charset="-128"/>
                <a:ea typeface="Arial Unicode MS" pitchFamily="34" charset="-128"/>
                <a:cs typeface="Arial Unicode MS" pitchFamily="34" charset="-128"/>
              </a:rPr>
              <a:t>Tuñjina</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or </a:t>
            </a:r>
            <a:r>
              <a:rPr lang="en-US" sz="1400" i="1" dirty="0" err="1" smtClean="0">
                <a:latin typeface="Arial Unicode MS" pitchFamily="34" charset="-128"/>
                <a:ea typeface="Arial Unicode MS" pitchFamily="34" charset="-128"/>
                <a:cs typeface="Arial Unicode MS" pitchFamily="34" charset="-128"/>
              </a:rPr>
              <a:t>Rāņāditya</a:t>
            </a:r>
            <a:r>
              <a:rPr lang="en-US" sz="1400" dirty="0" smtClean="0">
                <a:latin typeface="Arial Unicode MS" pitchFamily="34" charset="-128"/>
                <a:ea typeface="Arial Unicode MS" pitchFamily="34" charset="-128"/>
                <a:cs typeface="Arial Unicode MS" pitchFamily="34" charset="-128"/>
              </a:rPr>
              <a:t>, poet (131-173), (88)</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Vikramāditya</a:t>
            </a:r>
            <a:r>
              <a:rPr lang="en-US" sz="1400" dirty="0" smtClean="0">
                <a:latin typeface="Arial Unicode MS" pitchFamily="34" charset="-128"/>
                <a:ea typeface="Arial Unicode MS" pitchFamily="34" charset="-128"/>
                <a:cs typeface="Arial Unicode MS" pitchFamily="34" charset="-128"/>
              </a:rPr>
              <a:t> (173-215), (89) </a:t>
            </a:r>
            <a:r>
              <a:rPr lang="en-US" sz="1400" i="1" dirty="0" err="1" smtClean="0">
                <a:latin typeface="Arial Unicode MS" pitchFamily="34" charset="-128"/>
                <a:ea typeface="Arial Unicode MS" pitchFamily="34" charset="-128"/>
                <a:cs typeface="Arial Unicode MS" pitchFamily="34" charset="-128"/>
              </a:rPr>
              <a:t>Bālāditya</a:t>
            </a:r>
            <a:r>
              <a:rPr lang="en-US" sz="1400" dirty="0" smtClean="0">
                <a:latin typeface="Arial Unicode MS" pitchFamily="34" charset="-128"/>
                <a:ea typeface="Arial Unicode MS" pitchFamily="34" charset="-128"/>
                <a:cs typeface="Arial Unicode MS" pitchFamily="34" charset="-128"/>
              </a:rPr>
              <a:t> (215-252)</a:t>
            </a:r>
          </a:p>
          <a:p>
            <a:r>
              <a:rPr lang="en-US" sz="1400" dirty="0" smtClean="0">
                <a:latin typeface="Arial Unicode MS" pitchFamily="34" charset="-128"/>
                <a:ea typeface="Arial Unicode MS" pitchFamily="34" charset="-128"/>
                <a:cs typeface="Arial Unicode MS" pitchFamily="34" charset="-128"/>
              </a:rPr>
              <a:t>- end of </a:t>
            </a:r>
            <a:r>
              <a:rPr lang="en-US" sz="1400" i="1" dirty="0" err="1" smtClean="0">
                <a:latin typeface="Arial Unicode MS" pitchFamily="34" charset="-128"/>
                <a:ea typeface="Arial Unicode MS" pitchFamily="34" charset="-128"/>
                <a:cs typeface="Arial Unicode MS" pitchFamily="34" charset="-128"/>
              </a:rPr>
              <a:t>Gonanda-vamśa</a:t>
            </a:r>
            <a:r>
              <a:rPr lang="en-US" sz="1400" i="1" dirty="0" smtClean="0">
                <a:latin typeface="Arial Unicode MS" pitchFamily="34" charset="-128"/>
                <a:ea typeface="Arial Unicode MS" pitchFamily="34" charset="-128"/>
                <a:cs typeface="Arial Unicode MS" pitchFamily="34" charset="-128"/>
              </a:rPr>
              <a:t>. </a:t>
            </a:r>
            <a:endParaRPr lang="en-IN" sz="1400" dirty="0" smtClean="0">
              <a:latin typeface="Arial Unicode MS" pitchFamily="34" charset="-128"/>
              <a:ea typeface="Arial Unicode MS" pitchFamily="34" charset="-128"/>
              <a:cs typeface="Arial Unicode MS" pitchFamily="34" charset="-128"/>
            </a:endParaRPr>
          </a:p>
          <a:p>
            <a:r>
              <a:rPr lang="en-US" sz="1400" b="1" i="1" dirty="0" err="1" smtClean="0">
                <a:latin typeface="Arial Unicode MS" pitchFamily="34" charset="-128"/>
                <a:ea typeface="Arial Unicode MS" pitchFamily="34" charset="-128"/>
                <a:cs typeface="Arial Unicode MS" pitchFamily="34" charset="-128"/>
              </a:rPr>
              <a:t>Karkoţaka-vamśa</a:t>
            </a:r>
            <a:r>
              <a:rPr lang="en-US" sz="1400" i="1" dirty="0" smtClean="0">
                <a:latin typeface="Arial Unicode MS" pitchFamily="34" charset="-128"/>
                <a:ea typeface="Arial Unicode MS" pitchFamily="34" charset="-128"/>
                <a:cs typeface="Arial Unicode MS" pitchFamily="34" charset="-128"/>
              </a:rPr>
              <a:t>-</a:t>
            </a:r>
            <a:r>
              <a:rPr lang="en-US" sz="1400" dirty="0" smtClean="0">
                <a:latin typeface="Arial Unicode MS" pitchFamily="34" charset="-128"/>
                <a:ea typeface="Arial Unicode MS" pitchFamily="34" charset="-128"/>
                <a:cs typeface="Arial Unicode MS" pitchFamily="34" charset="-128"/>
              </a:rPr>
              <a:t>(1)</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Durlabhavardhana</a:t>
            </a:r>
            <a:r>
              <a:rPr lang="en-US" sz="1400" dirty="0" smtClean="0">
                <a:latin typeface="Arial Unicode MS" pitchFamily="34" charset="-128"/>
                <a:ea typeface="Arial Unicode MS" pitchFamily="34" charset="-128"/>
                <a:cs typeface="Arial Unicode MS" pitchFamily="34" charset="-128"/>
              </a:rPr>
              <a:t> (son-in-law of </a:t>
            </a:r>
            <a:r>
              <a:rPr lang="en-US" sz="1400" i="1" dirty="0" err="1" smtClean="0">
                <a:latin typeface="Arial Unicode MS" pitchFamily="34" charset="-128"/>
                <a:ea typeface="Arial Unicode MS" pitchFamily="34" charset="-128"/>
                <a:cs typeface="Arial Unicode MS" pitchFamily="34" charset="-128"/>
              </a:rPr>
              <a:t>Bālāditya</a:t>
            </a:r>
            <a:r>
              <a:rPr lang="en-US" sz="1400" dirty="0" smtClean="0">
                <a:latin typeface="Arial Unicode MS" pitchFamily="34" charset="-128"/>
                <a:ea typeface="Arial Unicode MS" pitchFamily="34" charset="-128"/>
                <a:cs typeface="Arial Unicode MS" pitchFamily="34" charset="-128"/>
              </a:rPr>
              <a:t> the last king of </a:t>
            </a:r>
            <a:r>
              <a:rPr lang="en-US" sz="1400" i="1" dirty="0" err="1" smtClean="0">
                <a:latin typeface="Arial Unicode MS" pitchFamily="34" charset="-128"/>
                <a:ea typeface="Arial Unicode MS" pitchFamily="34" charset="-128"/>
                <a:cs typeface="Arial Unicode MS" pitchFamily="34" charset="-128"/>
              </a:rPr>
              <a:t>Gonanda</a:t>
            </a:r>
            <a:r>
              <a:rPr lang="en-US" sz="1400" i="1" dirty="0" smtClean="0">
                <a:latin typeface="Arial Unicode MS" pitchFamily="34" charset="-128"/>
                <a:ea typeface="Arial Unicode MS" pitchFamily="34" charset="-128"/>
                <a:cs typeface="Arial Unicode MS" pitchFamily="34" charset="-128"/>
              </a:rPr>
              <a:t>-</a:t>
            </a:r>
          </a:p>
          <a:p>
            <a:r>
              <a:rPr lang="en-US" sz="1400" i="1" dirty="0" err="1" smtClean="0">
                <a:latin typeface="Arial Unicode MS" pitchFamily="34" charset="-128"/>
                <a:ea typeface="Arial Unicode MS" pitchFamily="34" charset="-128"/>
                <a:cs typeface="Arial Unicode MS" pitchFamily="34" charset="-128"/>
              </a:rPr>
              <a:t>vamśa</a:t>
            </a:r>
            <a:r>
              <a:rPr lang="en-US" sz="1400" dirty="0" smtClean="0">
                <a:latin typeface="Arial Unicode MS" pitchFamily="34" charset="-128"/>
                <a:ea typeface="Arial Unicode MS" pitchFamily="34" charset="-128"/>
                <a:cs typeface="Arial Unicode MS" pitchFamily="34" charset="-128"/>
              </a:rPr>
              <a:t>)-(252-288), (2) </a:t>
            </a:r>
            <a:r>
              <a:rPr lang="en-US" sz="1400" i="1" dirty="0" err="1" smtClean="0">
                <a:latin typeface="Arial Unicode MS" pitchFamily="34" charset="-128"/>
                <a:ea typeface="Arial Unicode MS" pitchFamily="34" charset="-128"/>
                <a:cs typeface="Arial Unicode MS" pitchFamily="34" charset="-128"/>
              </a:rPr>
              <a:t>Durlabhaka</a:t>
            </a:r>
            <a:r>
              <a:rPr lang="en-US" sz="1400" dirty="0" smtClean="0">
                <a:latin typeface="Arial Unicode MS" pitchFamily="34" charset="-128"/>
                <a:ea typeface="Arial Unicode MS" pitchFamily="34" charset="-128"/>
                <a:cs typeface="Arial Unicode MS" pitchFamily="34" charset="-128"/>
              </a:rPr>
              <a:t> or </a:t>
            </a:r>
            <a:r>
              <a:rPr lang="en-US" sz="1400" i="1" dirty="0" err="1" smtClean="0">
                <a:latin typeface="Arial Unicode MS" pitchFamily="34" charset="-128"/>
                <a:ea typeface="Arial Unicode MS" pitchFamily="34" charset="-128"/>
                <a:cs typeface="Arial Unicode MS" pitchFamily="34" charset="-128"/>
              </a:rPr>
              <a:t>Pratāpāditya</a:t>
            </a:r>
            <a:r>
              <a:rPr lang="en-US" sz="1400" dirty="0" smtClean="0">
                <a:latin typeface="Arial Unicode MS" pitchFamily="34" charset="-128"/>
                <a:ea typeface="Arial Unicode MS" pitchFamily="34" charset="-128"/>
                <a:cs typeface="Arial Unicode MS" pitchFamily="34" charset="-128"/>
              </a:rPr>
              <a:t> (288-338), (5)</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Lalitāditya</a:t>
            </a:r>
            <a:r>
              <a:rPr lang="en-US" sz="1400" dirty="0" smtClean="0">
                <a:latin typeface="Arial Unicode MS" pitchFamily="34" charset="-128"/>
                <a:ea typeface="Arial Unicode MS" pitchFamily="34" charset="-128"/>
                <a:cs typeface="Arial Unicode MS" pitchFamily="34" charset="-128"/>
              </a:rPr>
              <a:t> or poet </a:t>
            </a:r>
          </a:p>
          <a:p>
            <a:r>
              <a:rPr lang="en-US" sz="1400" i="1" dirty="0" err="1" smtClean="0">
                <a:latin typeface="Arial Unicode MS" pitchFamily="34" charset="-128"/>
                <a:ea typeface="Arial Unicode MS" pitchFamily="34" charset="-128"/>
                <a:cs typeface="Arial Unicode MS" pitchFamily="34" charset="-128"/>
              </a:rPr>
              <a:t>Muktāpīɖa</a:t>
            </a:r>
            <a:r>
              <a:rPr lang="en-US" sz="1400" dirty="0" smtClean="0">
                <a:latin typeface="Arial Unicode MS" pitchFamily="34" charset="-128"/>
                <a:ea typeface="Arial Unicode MS" pitchFamily="34" charset="-128"/>
                <a:cs typeface="Arial Unicode MS" pitchFamily="34" charset="-128"/>
              </a:rPr>
              <a:t> (431-467), (6) </a:t>
            </a:r>
            <a:r>
              <a:rPr lang="en-US" sz="1400" i="1" dirty="0" err="1" smtClean="0">
                <a:latin typeface="Arial Unicode MS" pitchFamily="34" charset="-128"/>
                <a:ea typeface="Arial Unicode MS" pitchFamily="34" charset="-128"/>
                <a:cs typeface="Arial Unicode MS" pitchFamily="34" charset="-128"/>
              </a:rPr>
              <a:t>Kuvalayāditya</a:t>
            </a:r>
            <a:r>
              <a:rPr lang="en-US" sz="1400" dirty="0" smtClean="0">
                <a:latin typeface="Arial Unicode MS" pitchFamily="34" charset="-128"/>
                <a:ea typeface="Arial Unicode MS" pitchFamily="34" charset="-128"/>
                <a:cs typeface="Arial Unicode MS" pitchFamily="34" charset="-128"/>
              </a:rPr>
              <a:t> (467-468), (7) </a:t>
            </a:r>
            <a:r>
              <a:rPr lang="en-US" sz="1400" i="1" dirty="0" err="1" smtClean="0">
                <a:latin typeface="Arial Unicode MS" pitchFamily="34" charset="-128"/>
                <a:ea typeface="Arial Unicode MS" pitchFamily="34" charset="-128"/>
                <a:cs typeface="Arial Unicode MS" pitchFamily="34" charset="-128"/>
              </a:rPr>
              <a:t>Vajrāditya</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Vāpyāyika</a:t>
            </a:r>
            <a:r>
              <a:rPr lang="en-US" sz="1400" dirty="0" smtClean="0">
                <a:latin typeface="Arial Unicode MS" pitchFamily="34" charset="-128"/>
                <a:ea typeface="Arial Unicode MS" pitchFamily="34" charset="-128"/>
                <a:cs typeface="Arial Unicode MS" pitchFamily="34" charset="-128"/>
              </a:rPr>
              <a:t> or </a:t>
            </a:r>
            <a:r>
              <a:rPr lang="en-US" sz="1400" i="1" dirty="0" err="1" smtClean="0">
                <a:latin typeface="Arial Unicode MS" pitchFamily="34" charset="-128"/>
                <a:ea typeface="Arial Unicode MS" pitchFamily="34" charset="-128"/>
                <a:cs typeface="Arial Unicode MS" pitchFamily="34" charset="-128"/>
              </a:rPr>
              <a:t>Lalitāpīɖa</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(468-525), (8) </a:t>
            </a:r>
            <a:r>
              <a:rPr lang="en-US" sz="1400" i="1" dirty="0" err="1" smtClean="0">
                <a:latin typeface="Arial Unicode MS" pitchFamily="34" charset="-128"/>
                <a:ea typeface="Arial Unicode MS" pitchFamily="34" charset="-128"/>
                <a:cs typeface="Arial Unicode MS" pitchFamily="34" charset="-128"/>
              </a:rPr>
              <a:t>Pŗthivyāpīɖa</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(525-569), (9) </a:t>
            </a:r>
            <a:r>
              <a:rPr lang="en-US" sz="1400" i="1" dirty="0" err="1" smtClean="0">
                <a:latin typeface="Arial Unicode MS" pitchFamily="34" charset="-128"/>
                <a:ea typeface="Arial Unicode MS" pitchFamily="34" charset="-128"/>
                <a:cs typeface="Arial Unicode MS" pitchFamily="34" charset="-128"/>
              </a:rPr>
              <a:t>Sangrāmapīɖa</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(7 days), (10) </a:t>
            </a:r>
            <a:r>
              <a:rPr lang="en-US" sz="1400" i="1" dirty="0" err="1" smtClean="0">
                <a:latin typeface="Arial Unicode MS" pitchFamily="34" charset="-128"/>
                <a:ea typeface="Arial Unicode MS" pitchFamily="34" charset="-128"/>
                <a:cs typeface="Arial Unicode MS" pitchFamily="34" charset="-128"/>
              </a:rPr>
              <a:t>Jayāpīɖa</a:t>
            </a:r>
            <a:r>
              <a:rPr lang="en-US" sz="1400" dirty="0" smtClean="0">
                <a:latin typeface="Arial Unicode MS" pitchFamily="34" charset="-128"/>
                <a:ea typeface="Arial Unicode MS" pitchFamily="34" charset="-128"/>
                <a:cs typeface="Arial Unicode MS" pitchFamily="34" charset="-128"/>
              </a:rPr>
              <a:t>, scholar </a:t>
            </a:r>
          </a:p>
          <a:p>
            <a:r>
              <a:rPr lang="en-US" sz="1400" dirty="0" smtClean="0">
                <a:latin typeface="Arial Unicode MS" pitchFamily="34" charset="-128"/>
                <a:ea typeface="Arial Unicode MS" pitchFamily="34" charset="-128"/>
                <a:cs typeface="Arial Unicode MS" pitchFamily="34" charset="-128"/>
              </a:rPr>
              <a:t>and poet (569-620), (11) </a:t>
            </a:r>
            <a:r>
              <a:rPr lang="en-US" sz="1400" i="1" dirty="0" err="1" smtClean="0">
                <a:latin typeface="Arial Unicode MS" pitchFamily="34" charset="-128"/>
                <a:ea typeface="Arial Unicode MS" pitchFamily="34" charset="-128"/>
                <a:cs typeface="Arial Unicode MS" pitchFamily="34" charset="-128"/>
              </a:rPr>
              <a:t>Lalitāpīɖa</a:t>
            </a:r>
            <a:r>
              <a:rPr lang="en-US" sz="1400" dirty="0" smtClean="0">
                <a:latin typeface="Arial Unicode MS" pitchFamily="34" charset="-128"/>
                <a:ea typeface="Arial Unicode MS" pitchFamily="34" charset="-128"/>
                <a:cs typeface="Arial Unicode MS" pitchFamily="34" charset="-128"/>
              </a:rPr>
              <a:t> (620-672)-Chinese traveler </a:t>
            </a:r>
            <a:r>
              <a:rPr lang="en-US" sz="1400" dirty="0" err="1" smtClean="0">
                <a:latin typeface="Arial Unicode MS" pitchFamily="34" charset="-128"/>
                <a:ea typeface="Arial Unicode MS" pitchFamily="34" charset="-128"/>
                <a:cs typeface="Arial Unicode MS" pitchFamily="34" charset="-128"/>
              </a:rPr>
              <a:t>Huensang</a:t>
            </a:r>
            <a:r>
              <a:rPr lang="en-US" sz="1400" dirty="0" smtClean="0">
                <a:latin typeface="Arial Unicode MS" pitchFamily="34" charset="-128"/>
                <a:ea typeface="Arial Unicode MS" pitchFamily="34" charset="-128"/>
                <a:cs typeface="Arial Unicode MS" pitchFamily="34" charset="-128"/>
              </a:rPr>
              <a:t> had come in this </a:t>
            </a:r>
          </a:p>
          <a:p>
            <a:r>
              <a:rPr lang="en-US" sz="1400" dirty="0" smtClean="0">
                <a:latin typeface="Arial Unicode MS" pitchFamily="34" charset="-128"/>
                <a:ea typeface="Arial Unicode MS" pitchFamily="34" charset="-128"/>
                <a:cs typeface="Arial Unicode MS" pitchFamily="34" charset="-128"/>
              </a:rPr>
              <a:t>period, (12)</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Sangrāmapīɖa</a:t>
            </a:r>
            <a:r>
              <a:rPr lang="en-US" sz="1400" dirty="0" smtClean="0">
                <a:latin typeface="Arial Unicode MS" pitchFamily="34" charset="-128"/>
                <a:ea typeface="Arial Unicode MS" pitchFamily="34" charset="-128"/>
                <a:cs typeface="Arial Unicode MS" pitchFamily="34" charset="-128"/>
              </a:rPr>
              <a:t> -2</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(672-729), (13) </a:t>
            </a:r>
            <a:r>
              <a:rPr lang="en-US" sz="1400" i="1" dirty="0" err="1" smtClean="0">
                <a:latin typeface="Arial Unicode MS" pitchFamily="34" charset="-128"/>
                <a:ea typeface="Arial Unicode MS" pitchFamily="34" charset="-128"/>
                <a:cs typeface="Arial Unicode MS" pitchFamily="34" charset="-128"/>
              </a:rPr>
              <a:t>Chipyata</a:t>
            </a:r>
            <a:r>
              <a:rPr lang="en-US" sz="1400" dirty="0" err="1" smtClean="0">
                <a:latin typeface="Arial Unicode MS" pitchFamily="34" charset="-128"/>
                <a:ea typeface="Arial Unicode MS" pitchFamily="34" charset="-128"/>
                <a:cs typeface="Arial Unicode MS" pitchFamily="34" charset="-128"/>
              </a:rPr>
              <a:t>,or</a:t>
            </a:r>
            <a:r>
              <a:rPr lang="en-US" sz="1400"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Jayāpīɖa</a:t>
            </a:r>
            <a:r>
              <a:rPr lang="en-US" sz="1400" dirty="0" smtClean="0">
                <a:latin typeface="Arial Unicode MS" pitchFamily="34" charset="-128"/>
                <a:ea typeface="Arial Unicode MS" pitchFamily="34" charset="-128"/>
                <a:cs typeface="Arial Unicode MS" pitchFamily="34" charset="-128"/>
              </a:rPr>
              <a:t> (729-781), (14) </a:t>
            </a:r>
            <a:r>
              <a:rPr lang="en-US" sz="1400" i="1" dirty="0" err="1" smtClean="0">
                <a:latin typeface="Arial Unicode MS" pitchFamily="34" charset="-128"/>
                <a:ea typeface="Arial Unicode MS" pitchFamily="34" charset="-128"/>
                <a:cs typeface="Arial Unicode MS" pitchFamily="34" charset="-128"/>
              </a:rPr>
              <a:t>Ajitāpīɖa</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(781-837), (15) </a:t>
            </a:r>
            <a:r>
              <a:rPr lang="en-US" sz="1400" i="1" dirty="0" err="1" smtClean="0">
                <a:latin typeface="Arial Unicode MS" pitchFamily="34" charset="-128"/>
                <a:ea typeface="Arial Unicode MS" pitchFamily="34" charset="-128"/>
                <a:cs typeface="Arial Unicode MS" pitchFamily="34" charset="-128"/>
              </a:rPr>
              <a:t>Anangpīɖa</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(837-840) (16) </a:t>
            </a:r>
            <a:r>
              <a:rPr lang="en-US" sz="1400" i="1" dirty="0" err="1" smtClean="0">
                <a:latin typeface="Arial Unicode MS" pitchFamily="34" charset="-128"/>
                <a:ea typeface="Arial Unicode MS" pitchFamily="34" charset="-128"/>
                <a:cs typeface="Arial Unicode MS" pitchFamily="34" charset="-128"/>
              </a:rPr>
              <a:t>Utpalāpīɖa</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(840-845), (17) </a:t>
            </a:r>
            <a:r>
              <a:rPr lang="en-US" sz="1400" i="1" dirty="0" err="1" smtClean="0">
                <a:latin typeface="Arial Unicode MS" pitchFamily="34" charset="-128"/>
                <a:ea typeface="Arial Unicode MS" pitchFamily="34" charset="-128"/>
                <a:cs typeface="Arial Unicode MS" pitchFamily="34" charset="-128"/>
              </a:rPr>
              <a:t>Sukhavarmā</a:t>
            </a:r>
            <a:r>
              <a:rPr lang="en-US" sz="1400" dirty="0" smtClean="0">
                <a:latin typeface="Arial Unicode MS" pitchFamily="34" charset="-128"/>
                <a:ea typeface="Arial Unicode MS" pitchFamily="34" charset="-128"/>
                <a:cs typeface="Arial Unicode MS" pitchFamily="34" charset="-128"/>
              </a:rPr>
              <a:t> (845-852)</a:t>
            </a:r>
            <a:endParaRPr lang="en-IN" sz="1400" dirty="0" smtClean="0">
              <a:latin typeface="Arial Unicode MS" pitchFamily="34" charset="-128"/>
              <a:ea typeface="Arial Unicode MS" pitchFamily="34" charset="-128"/>
              <a:cs typeface="Arial Unicode MS" pitchFamily="34" charset="-128"/>
            </a:endParaRPr>
          </a:p>
          <a:p>
            <a:r>
              <a:rPr lang="en-US" sz="1400" b="1" i="1" dirty="0" err="1" smtClean="0">
                <a:latin typeface="Arial Unicode MS" pitchFamily="34" charset="-128"/>
                <a:ea typeface="Arial Unicode MS" pitchFamily="34" charset="-128"/>
                <a:cs typeface="Arial Unicode MS" pitchFamily="34" charset="-128"/>
              </a:rPr>
              <a:t>Utpala-vamśa</a:t>
            </a:r>
            <a:r>
              <a:rPr lang="en-US" sz="1400" dirty="0" err="1" smtClean="0">
                <a:latin typeface="Arial Unicode MS" pitchFamily="34" charset="-128"/>
                <a:ea typeface="Arial Unicode MS" pitchFamily="34" charset="-128"/>
                <a:cs typeface="Arial Unicode MS" pitchFamily="34" charset="-128"/>
              </a:rPr>
              <a:t>-</a:t>
            </a:r>
            <a:r>
              <a:rPr lang="en-US" sz="1400" i="1" dirty="0" err="1" smtClean="0">
                <a:latin typeface="Arial Unicode MS" pitchFamily="34" charset="-128"/>
                <a:ea typeface="Arial Unicode MS" pitchFamily="34" charset="-128"/>
                <a:cs typeface="Arial Unicode MS" pitchFamily="34" charset="-128"/>
              </a:rPr>
              <a:t>Avantivarman</a:t>
            </a:r>
            <a:r>
              <a:rPr lang="en-US" sz="1400" dirty="0" smtClean="0">
                <a:latin typeface="Arial Unicode MS" pitchFamily="34" charset="-128"/>
                <a:ea typeface="Arial Unicode MS" pitchFamily="34" charset="-128"/>
                <a:cs typeface="Arial Unicode MS" pitchFamily="34" charset="-128"/>
              </a:rPr>
              <a:t> (town </a:t>
            </a:r>
            <a:r>
              <a:rPr lang="en-US" sz="1400" i="1" dirty="0" err="1" smtClean="0">
                <a:latin typeface="Arial Unicode MS" pitchFamily="34" charset="-128"/>
                <a:ea typeface="Arial Unicode MS" pitchFamily="34" charset="-128"/>
                <a:cs typeface="Arial Unicode MS" pitchFamily="34" charset="-128"/>
              </a:rPr>
              <a:t>Avantipura</a:t>
            </a:r>
            <a:r>
              <a:rPr lang="en-US" sz="1400" dirty="0" smtClean="0">
                <a:latin typeface="Arial Unicode MS" pitchFamily="34" charset="-128"/>
                <a:ea typeface="Arial Unicode MS" pitchFamily="34" charset="-128"/>
                <a:cs typeface="Arial Unicode MS" pitchFamily="34" charset="-128"/>
              </a:rPr>
              <a:t> in his name) and his son ruled in (852-936). </a:t>
            </a:r>
          </a:p>
          <a:p>
            <a:r>
              <a:rPr lang="en-US" sz="1400" dirty="0" smtClean="0">
                <a:latin typeface="Arial Unicode MS" pitchFamily="34" charset="-128"/>
                <a:ea typeface="Arial Unicode MS" pitchFamily="34" charset="-128"/>
                <a:cs typeface="Arial Unicode MS" pitchFamily="34" charset="-128"/>
              </a:rPr>
              <a:t>Poets </a:t>
            </a:r>
            <a:r>
              <a:rPr lang="en-US" sz="1400" i="1" dirty="0" err="1" smtClean="0">
                <a:latin typeface="Arial Unicode MS" pitchFamily="34" charset="-128"/>
                <a:ea typeface="Arial Unicode MS" pitchFamily="34" charset="-128"/>
                <a:cs typeface="Arial Unicode MS" pitchFamily="34" charset="-128"/>
              </a:rPr>
              <a:t>Ānandavardhana</a:t>
            </a:r>
            <a:r>
              <a:rPr lang="en-US" sz="1400" dirty="0" smtClean="0">
                <a:latin typeface="Arial Unicode MS" pitchFamily="34" charset="-128"/>
                <a:ea typeface="Arial Unicode MS" pitchFamily="34" charset="-128"/>
                <a:cs typeface="Arial Unicode MS" pitchFamily="34" charset="-128"/>
              </a:rPr>
              <a:t>, and </a:t>
            </a:r>
            <a:r>
              <a:rPr lang="en-US" sz="1400" i="1" dirty="0" err="1" smtClean="0">
                <a:latin typeface="Arial Unicode MS" pitchFamily="34" charset="-128"/>
                <a:ea typeface="Arial Unicode MS" pitchFamily="34" charset="-128"/>
                <a:cs typeface="Arial Unicode MS" pitchFamily="34" charset="-128"/>
              </a:rPr>
              <a:t>Ratnākara</a:t>
            </a:r>
            <a:r>
              <a:rPr lang="en-US" sz="1400" dirty="0" smtClean="0">
                <a:latin typeface="Arial Unicode MS" pitchFamily="34" charset="-128"/>
                <a:ea typeface="Arial Unicode MS" pitchFamily="34" charset="-128"/>
                <a:cs typeface="Arial Unicode MS" pitchFamily="34" charset="-128"/>
              </a:rPr>
              <a:t> in that period. Grand-daughter of </a:t>
            </a:r>
            <a:r>
              <a:rPr lang="en-US" sz="1400" i="1" dirty="0" smtClean="0">
                <a:latin typeface="Arial Unicode MS" pitchFamily="34" charset="-128"/>
                <a:ea typeface="Arial Unicode MS" pitchFamily="34" charset="-128"/>
                <a:cs typeface="Arial Unicode MS" pitchFamily="34" charset="-128"/>
              </a:rPr>
              <a:t>Bhīma-</a:t>
            </a:r>
            <a:r>
              <a:rPr lang="en-US" sz="1400" i="1" dirty="0" err="1" smtClean="0">
                <a:latin typeface="Arial Unicode MS" pitchFamily="34" charset="-128"/>
                <a:ea typeface="Arial Unicode MS" pitchFamily="34" charset="-128"/>
                <a:cs typeface="Arial Unicode MS" pitchFamily="34" charset="-128"/>
              </a:rPr>
              <a:t>śāhī</a:t>
            </a:r>
            <a:r>
              <a:rPr lang="en-US" sz="1400" dirty="0" smtClean="0">
                <a:latin typeface="Arial Unicode MS" pitchFamily="34" charset="-128"/>
                <a:ea typeface="Arial Unicode MS" pitchFamily="34" charset="-128"/>
                <a:cs typeface="Arial Unicode MS" pitchFamily="34" charset="-128"/>
              </a:rPr>
              <a:t> was </a:t>
            </a:r>
          </a:p>
          <a:p>
            <a:r>
              <a:rPr lang="en-US" sz="1400" i="1" dirty="0" err="1" smtClean="0">
                <a:latin typeface="Arial Unicode MS" pitchFamily="34" charset="-128"/>
                <a:ea typeface="Arial Unicode MS" pitchFamily="34" charset="-128"/>
                <a:cs typeface="Arial Unicode MS" pitchFamily="34" charset="-128"/>
              </a:rPr>
              <a:t>Diddā</a:t>
            </a:r>
            <a:r>
              <a:rPr lang="en-US" sz="1400" dirty="0" smtClean="0">
                <a:latin typeface="Arial Unicode MS" pitchFamily="34" charset="-128"/>
                <a:ea typeface="Arial Unicode MS" pitchFamily="34" charset="-128"/>
                <a:cs typeface="Arial Unicode MS" pitchFamily="34" charset="-128"/>
              </a:rPr>
              <a:t> who ruled in name of her son </a:t>
            </a:r>
            <a:r>
              <a:rPr lang="en-US" sz="1400" i="1" dirty="0" err="1" smtClean="0">
                <a:latin typeface="Arial Unicode MS" pitchFamily="34" charset="-128"/>
                <a:ea typeface="Arial Unicode MS" pitchFamily="34" charset="-128"/>
                <a:cs typeface="Arial Unicode MS" pitchFamily="34" charset="-128"/>
              </a:rPr>
              <a:t>Abhimanyu</a:t>
            </a:r>
            <a:r>
              <a:rPr lang="en-US" sz="1400" dirty="0" smtClean="0">
                <a:latin typeface="Arial Unicode MS" pitchFamily="34" charset="-128"/>
                <a:ea typeface="Arial Unicode MS" pitchFamily="34" charset="-128"/>
                <a:cs typeface="Arial Unicode MS" pitchFamily="34" charset="-128"/>
              </a:rPr>
              <a:t> </a:t>
            </a:r>
            <a:r>
              <a:rPr lang="en-US" sz="1400" i="1" dirty="0" smtClean="0">
                <a:latin typeface="Arial Unicode MS" pitchFamily="34" charset="-128"/>
                <a:ea typeface="Arial Unicode MS" pitchFamily="34" charset="-128"/>
                <a:cs typeface="Arial Unicode MS" pitchFamily="34" charset="-128"/>
              </a:rPr>
              <a:t>Gupta</a:t>
            </a:r>
            <a:r>
              <a:rPr lang="en-US" sz="1400" dirty="0" smtClean="0">
                <a:latin typeface="Arial Unicode MS" pitchFamily="34" charset="-128"/>
                <a:ea typeface="Arial Unicode MS" pitchFamily="34" charset="-128"/>
                <a:cs typeface="Arial Unicode MS" pitchFamily="34" charset="-128"/>
              </a:rPr>
              <a:t> for (957-971) and countered attack </a:t>
            </a:r>
          </a:p>
          <a:p>
            <a:r>
              <a:rPr lang="en-US" sz="1400" dirty="0" smtClean="0">
                <a:latin typeface="Arial Unicode MS" pitchFamily="34" charset="-128"/>
                <a:ea typeface="Arial Unicode MS" pitchFamily="34" charset="-128"/>
                <a:cs typeface="Arial Unicode MS" pitchFamily="34" charset="-128"/>
              </a:rPr>
              <a:t>of Mahmud of </a:t>
            </a:r>
            <a:r>
              <a:rPr lang="en-US" sz="1400" i="1" dirty="0" err="1" smtClean="0">
                <a:latin typeface="Arial Unicode MS" pitchFamily="34" charset="-128"/>
                <a:ea typeface="Arial Unicode MS" pitchFamily="34" charset="-128"/>
                <a:cs typeface="Arial Unicode MS" pitchFamily="34" charset="-128"/>
              </a:rPr>
              <a:t>Gajani</a:t>
            </a:r>
            <a:r>
              <a:rPr lang="en-US" sz="1400" dirty="0" smtClean="0">
                <a:latin typeface="Arial Unicode MS" pitchFamily="34" charset="-128"/>
                <a:ea typeface="Arial Unicode MS" pitchFamily="34" charset="-128"/>
                <a:cs typeface="Arial Unicode MS" pitchFamily="34" charset="-128"/>
              </a:rPr>
              <a:t>. Then </a:t>
            </a:r>
            <a:r>
              <a:rPr lang="en-US" sz="1400" i="1" dirty="0" err="1" smtClean="0">
                <a:latin typeface="Arial Unicode MS" pitchFamily="34" charset="-128"/>
                <a:ea typeface="Arial Unicode MS" pitchFamily="34" charset="-128"/>
                <a:cs typeface="Arial Unicode MS" pitchFamily="34" charset="-128"/>
              </a:rPr>
              <a:t>Eka</a:t>
            </a:r>
            <a:r>
              <a:rPr lang="en-US" sz="1400" dirty="0" smtClean="0">
                <a:latin typeface="Arial Unicode MS" pitchFamily="34" charset="-128"/>
                <a:ea typeface="Arial Unicode MS" pitchFamily="34" charset="-128"/>
                <a:cs typeface="Arial Unicode MS" pitchFamily="34" charset="-128"/>
              </a:rPr>
              <a:t> and tyrant </a:t>
            </a:r>
            <a:r>
              <a:rPr lang="en-US" sz="1400" i="1" dirty="0" err="1" smtClean="0">
                <a:latin typeface="Arial Unicode MS" pitchFamily="34" charset="-128"/>
                <a:ea typeface="Arial Unicode MS" pitchFamily="34" charset="-128"/>
                <a:cs typeface="Arial Unicode MS" pitchFamily="34" charset="-128"/>
              </a:rPr>
              <a:t>Harşa</a:t>
            </a:r>
            <a:r>
              <a:rPr lang="en-US" sz="1400" dirty="0" smtClean="0">
                <a:latin typeface="Arial Unicode MS" pitchFamily="34" charset="-128"/>
                <a:ea typeface="Arial Unicode MS" pitchFamily="34" charset="-128"/>
                <a:cs typeface="Arial Unicode MS" pitchFamily="34" charset="-128"/>
              </a:rPr>
              <a:t> ruled in (1086-1110). </a:t>
            </a:r>
            <a:r>
              <a:rPr lang="en-US" sz="1400" i="1" dirty="0" err="1" smtClean="0">
                <a:latin typeface="Arial Unicode MS" pitchFamily="34" charset="-128"/>
                <a:ea typeface="Arial Unicode MS" pitchFamily="34" charset="-128"/>
                <a:cs typeface="Arial Unicode MS" pitchFamily="34" charset="-128"/>
              </a:rPr>
              <a:t>Shahmir</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ruled in </a:t>
            </a:r>
          </a:p>
          <a:p>
            <a:r>
              <a:rPr lang="en-US" sz="1400" dirty="0" smtClean="0">
                <a:latin typeface="Arial Unicode MS" pitchFamily="34" charset="-128"/>
                <a:ea typeface="Arial Unicode MS" pitchFamily="34" charset="-128"/>
                <a:cs typeface="Arial Unicode MS" pitchFamily="34" charset="-128"/>
              </a:rPr>
              <a:t>name of </a:t>
            </a:r>
            <a:r>
              <a:rPr lang="en-US" sz="1400" i="1" dirty="0" err="1" smtClean="0">
                <a:latin typeface="Arial Unicode MS" pitchFamily="34" charset="-128"/>
                <a:ea typeface="Arial Unicode MS" pitchFamily="34" charset="-128"/>
                <a:cs typeface="Arial Unicode MS" pitchFamily="34" charset="-128"/>
              </a:rPr>
              <a:t>Shamsuddin</a:t>
            </a:r>
            <a:r>
              <a:rPr lang="en-US" sz="1400" dirty="0" smtClean="0">
                <a:latin typeface="Arial Unicode MS" pitchFamily="34" charset="-128"/>
                <a:ea typeface="Arial Unicode MS" pitchFamily="34" charset="-128"/>
                <a:cs typeface="Arial Unicode MS" pitchFamily="34" charset="-128"/>
              </a:rPr>
              <a:t> in 1318. His family ruled till 1561 when </a:t>
            </a:r>
            <a:r>
              <a:rPr lang="en-US" sz="1400" dirty="0" err="1" smtClean="0">
                <a:latin typeface="Arial Unicode MS" pitchFamily="34" charset="-128"/>
                <a:ea typeface="Arial Unicode MS" pitchFamily="34" charset="-128"/>
                <a:cs typeface="Arial Unicode MS" pitchFamily="34" charset="-128"/>
              </a:rPr>
              <a:t>Moghul</a:t>
            </a:r>
            <a:r>
              <a:rPr lang="en-US" sz="1400" dirty="0" smtClean="0">
                <a:latin typeface="Arial Unicode MS" pitchFamily="34" charset="-128"/>
                <a:ea typeface="Arial Unicode MS" pitchFamily="34" charset="-128"/>
                <a:cs typeface="Arial Unicode MS" pitchFamily="34" charset="-128"/>
              </a:rPr>
              <a:t> king Akbar </a:t>
            </a:r>
          </a:p>
          <a:p>
            <a:r>
              <a:rPr lang="en-US" sz="1400" dirty="0" smtClean="0">
                <a:latin typeface="Arial Unicode MS" pitchFamily="34" charset="-128"/>
                <a:ea typeface="Arial Unicode MS" pitchFamily="34" charset="-128"/>
                <a:cs typeface="Arial Unicode MS" pitchFamily="34" charset="-128"/>
              </a:rPr>
              <a:t>captured Kashmir.</a:t>
            </a:r>
            <a:endParaRPr lang="en-IN" sz="1400" dirty="0" smtClean="0">
              <a:latin typeface="Arial Unicode MS" pitchFamily="34" charset="-128"/>
              <a:ea typeface="Arial Unicode MS" pitchFamily="34" charset="-128"/>
              <a:cs typeface="Arial Unicode MS" pitchFamily="34" charset="-128"/>
            </a:endParaRPr>
          </a:p>
          <a:p>
            <a:endParaRPr lang="en-IN" sz="1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685800"/>
            <a:ext cx="7688323" cy="4832092"/>
          </a:xfrm>
          <a:prstGeom prst="rect">
            <a:avLst/>
          </a:prstGeom>
          <a:noFill/>
        </p:spPr>
        <p:txBody>
          <a:bodyPr wrap="none" rtlCol="0">
            <a:spAutoFit/>
          </a:bodyPr>
          <a:lstStyle/>
          <a:p>
            <a:r>
              <a:rPr lang="en-US" sz="1400" dirty="0" smtClean="0">
                <a:latin typeface="Arial Unicode MS" pitchFamily="34" charset="-128"/>
                <a:ea typeface="Arial Unicode MS" pitchFamily="34" charset="-128"/>
                <a:cs typeface="Arial Unicode MS" pitchFamily="34" charset="-128"/>
              </a:rPr>
              <a:t>This is given because Nepal was always independent and its king list is not distorted. This has </a:t>
            </a:r>
          </a:p>
          <a:p>
            <a:r>
              <a:rPr lang="en-US" sz="1400" dirty="0" smtClean="0">
                <a:latin typeface="Arial Unicode MS" pitchFamily="34" charset="-128"/>
                <a:ea typeface="Arial Unicode MS" pitchFamily="34" charset="-128"/>
                <a:cs typeface="Arial Unicode MS" pitchFamily="34" charset="-128"/>
              </a:rPr>
              <a:t>important links with other kings of India.</a:t>
            </a:r>
            <a:endParaRPr lang="en-IN" sz="1400" dirty="0" smtClean="0">
              <a:latin typeface="Arial Unicode MS" pitchFamily="34" charset="-128"/>
              <a:ea typeface="Arial Unicode MS" pitchFamily="34" charset="-128"/>
              <a:cs typeface="Arial Unicode MS" pitchFamily="34" charset="-128"/>
            </a:endParaRPr>
          </a:p>
          <a:p>
            <a:r>
              <a:rPr lang="en-US" sz="1400" b="1" i="1" dirty="0" err="1" smtClean="0">
                <a:latin typeface="Arial Unicode MS" pitchFamily="34" charset="-128"/>
                <a:ea typeface="Arial Unicode MS" pitchFamily="34" charset="-128"/>
                <a:cs typeface="Arial Unicode MS" pitchFamily="34" charset="-128"/>
              </a:rPr>
              <a:t>Gopāla-vamśa</a:t>
            </a:r>
            <a:r>
              <a:rPr lang="en-US" sz="1400" dirty="0" smtClean="0">
                <a:latin typeface="Arial Unicode MS" pitchFamily="34" charset="-128"/>
                <a:ea typeface="Arial Unicode MS" pitchFamily="34" charset="-128"/>
                <a:cs typeface="Arial Unicode MS" pitchFamily="34" charset="-128"/>
              </a:rPr>
              <a:t>-(1) </a:t>
            </a:r>
            <a:r>
              <a:rPr lang="en-US" sz="1400" i="1" dirty="0" err="1" smtClean="0">
                <a:latin typeface="Arial Unicode MS" pitchFamily="34" charset="-128"/>
                <a:ea typeface="Arial Unicode MS" pitchFamily="34" charset="-128"/>
                <a:cs typeface="Arial Unicode MS" pitchFamily="34" charset="-128"/>
              </a:rPr>
              <a:t>Bhuktamānāgata</a:t>
            </a:r>
            <a:r>
              <a:rPr lang="en-US" sz="1400" i="1" dirty="0" smtClean="0">
                <a:latin typeface="Arial Unicode MS" pitchFamily="34" charset="-128"/>
                <a:ea typeface="Arial Unicode MS" pitchFamily="34" charset="-128"/>
                <a:cs typeface="Arial Unicode MS" pitchFamily="34" charset="-128"/>
              </a:rPr>
              <a:t> Gupta</a:t>
            </a:r>
            <a:r>
              <a:rPr lang="en-US" sz="1400" dirty="0" smtClean="0">
                <a:latin typeface="Arial Unicode MS" pitchFamily="34" charset="-128"/>
                <a:ea typeface="Arial Unicode MS" pitchFamily="34" charset="-128"/>
                <a:cs typeface="Arial Unicode MS" pitchFamily="34" charset="-128"/>
              </a:rPr>
              <a:t> (4159-4071 BC), (2) </a:t>
            </a:r>
            <a:r>
              <a:rPr lang="en-US" sz="1400" i="1" dirty="0" err="1" smtClean="0">
                <a:latin typeface="Arial Unicode MS" pitchFamily="34" charset="-128"/>
                <a:ea typeface="Arial Unicode MS" pitchFamily="34" charset="-128"/>
                <a:cs typeface="Arial Unicode MS" pitchFamily="34" charset="-128"/>
              </a:rPr>
              <a:t>Jayagupta</a:t>
            </a:r>
            <a:r>
              <a:rPr lang="en-US" sz="1400" dirty="0" smtClean="0">
                <a:latin typeface="Arial Unicode MS" pitchFamily="34" charset="-128"/>
                <a:ea typeface="Arial Unicode MS" pitchFamily="34" charset="-128"/>
                <a:cs typeface="Arial Unicode MS" pitchFamily="34" charset="-128"/>
              </a:rPr>
              <a:t> (4071-3999 BC), </a:t>
            </a:r>
          </a:p>
          <a:p>
            <a:r>
              <a:rPr lang="en-US" sz="1400" dirty="0" smtClean="0">
                <a:latin typeface="Arial Unicode MS" pitchFamily="34" charset="-128"/>
                <a:ea typeface="Arial Unicode MS" pitchFamily="34" charset="-128"/>
                <a:cs typeface="Arial Unicode MS" pitchFamily="34" charset="-128"/>
              </a:rPr>
              <a:t>(3) </a:t>
            </a:r>
            <a:r>
              <a:rPr lang="en-US" sz="1400" i="1" dirty="0" err="1" smtClean="0">
                <a:latin typeface="Arial Unicode MS" pitchFamily="34" charset="-128"/>
                <a:ea typeface="Arial Unicode MS" pitchFamily="34" charset="-128"/>
                <a:cs typeface="Arial Unicode MS" pitchFamily="34" charset="-128"/>
              </a:rPr>
              <a:t>Paramagupta</a:t>
            </a:r>
            <a:r>
              <a:rPr lang="en-US" sz="1400" dirty="0" smtClean="0">
                <a:latin typeface="Arial Unicode MS" pitchFamily="34" charset="-128"/>
                <a:ea typeface="Arial Unicode MS" pitchFamily="34" charset="-128"/>
                <a:cs typeface="Arial Unicode MS" pitchFamily="34" charset="-128"/>
              </a:rPr>
              <a:t> (3999-3919 BC), (4) </a:t>
            </a:r>
            <a:r>
              <a:rPr lang="en-US" sz="1400" i="1" dirty="0" err="1" smtClean="0">
                <a:latin typeface="Arial Unicode MS" pitchFamily="34" charset="-128"/>
                <a:ea typeface="Arial Unicode MS" pitchFamily="34" charset="-128"/>
                <a:cs typeface="Arial Unicode MS" pitchFamily="34" charset="-128"/>
              </a:rPr>
              <a:t>Harşagupta</a:t>
            </a:r>
            <a:r>
              <a:rPr lang="en-US" sz="1400" dirty="0" smtClean="0">
                <a:latin typeface="Arial Unicode MS" pitchFamily="34" charset="-128"/>
                <a:ea typeface="Arial Unicode MS" pitchFamily="34" charset="-128"/>
                <a:cs typeface="Arial Unicode MS" pitchFamily="34" charset="-128"/>
              </a:rPr>
              <a:t> (3919-3826 BC), (5) </a:t>
            </a:r>
            <a:r>
              <a:rPr lang="en-US" sz="1400" i="1" dirty="0" err="1" smtClean="0">
                <a:latin typeface="Arial Unicode MS" pitchFamily="34" charset="-128"/>
                <a:ea typeface="Arial Unicode MS" pitchFamily="34" charset="-128"/>
                <a:cs typeface="Arial Unicode MS" pitchFamily="34" charset="-128"/>
              </a:rPr>
              <a:t>Bhīşmagupta</a:t>
            </a:r>
            <a:r>
              <a:rPr lang="en-US" sz="1400" dirty="0" smtClean="0">
                <a:latin typeface="Arial Unicode MS" pitchFamily="34" charset="-128"/>
                <a:ea typeface="Arial Unicode MS" pitchFamily="34" charset="-128"/>
                <a:cs typeface="Arial Unicode MS" pitchFamily="34" charset="-128"/>
              </a:rPr>
              <a:t> (3826-</a:t>
            </a:r>
          </a:p>
          <a:p>
            <a:r>
              <a:rPr lang="en-US" sz="1400" dirty="0" smtClean="0">
                <a:latin typeface="Arial Unicode MS" pitchFamily="34" charset="-128"/>
                <a:ea typeface="Arial Unicode MS" pitchFamily="34" charset="-128"/>
                <a:cs typeface="Arial Unicode MS" pitchFamily="34" charset="-128"/>
              </a:rPr>
              <a:t>3788), (6) </a:t>
            </a:r>
            <a:r>
              <a:rPr lang="en-US" sz="1400" i="1" dirty="0" err="1" smtClean="0">
                <a:latin typeface="Arial Unicode MS" pitchFamily="34" charset="-128"/>
                <a:ea typeface="Arial Unicode MS" pitchFamily="34" charset="-128"/>
                <a:cs typeface="Arial Unicode MS" pitchFamily="34" charset="-128"/>
              </a:rPr>
              <a:t>Maņigupta</a:t>
            </a:r>
            <a:r>
              <a:rPr lang="en-US" sz="1400" dirty="0" smtClean="0">
                <a:latin typeface="Arial Unicode MS" pitchFamily="34" charset="-128"/>
                <a:ea typeface="Arial Unicode MS" pitchFamily="34" charset="-128"/>
                <a:cs typeface="Arial Unicode MS" pitchFamily="34" charset="-128"/>
              </a:rPr>
              <a:t> (3788-3751 BC), (7) </a:t>
            </a:r>
            <a:r>
              <a:rPr lang="en-US" sz="1400" i="1" dirty="0" err="1" smtClean="0">
                <a:latin typeface="Arial Unicode MS" pitchFamily="34" charset="-128"/>
                <a:ea typeface="Arial Unicode MS" pitchFamily="34" charset="-128"/>
                <a:cs typeface="Arial Unicode MS" pitchFamily="34" charset="-128"/>
              </a:rPr>
              <a:t>Vişņugupta</a:t>
            </a:r>
            <a:r>
              <a:rPr lang="en-US" sz="1400" dirty="0" smtClean="0">
                <a:latin typeface="Arial Unicode MS" pitchFamily="34" charset="-128"/>
                <a:ea typeface="Arial Unicode MS" pitchFamily="34" charset="-128"/>
                <a:cs typeface="Arial Unicode MS" pitchFamily="34" charset="-128"/>
              </a:rPr>
              <a:t> (3751-3709 BC), (8) </a:t>
            </a:r>
            <a:r>
              <a:rPr lang="en-US" sz="1400" i="1" dirty="0" err="1" smtClean="0">
                <a:latin typeface="Arial Unicode MS" pitchFamily="34" charset="-128"/>
                <a:ea typeface="Arial Unicode MS" pitchFamily="34" charset="-128"/>
                <a:cs typeface="Arial Unicode MS" pitchFamily="34" charset="-128"/>
              </a:rPr>
              <a:t>Yakśagupta</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(3709-3637 BC). He died issueless. </a:t>
            </a:r>
            <a:endParaRPr lang="en-IN" sz="1400" dirty="0" smtClean="0">
              <a:latin typeface="Arial Unicode MS" pitchFamily="34" charset="-128"/>
              <a:ea typeface="Arial Unicode MS" pitchFamily="34" charset="-128"/>
              <a:cs typeface="Arial Unicode MS" pitchFamily="34" charset="-128"/>
            </a:endParaRPr>
          </a:p>
          <a:p>
            <a:r>
              <a:rPr lang="en-US" sz="1400" b="1" i="1" dirty="0" err="1" smtClean="0">
                <a:latin typeface="Arial Unicode MS" pitchFamily="34" charset="-128"/>
                <a:ea typeface="Arial Unicode MS" pitchFamily="34" charset="-128"/>
                <a:cs typeface="Arial Unicode MS" pitchFamily="34" charset="-128"/>
              </a:rPr>
              <a:t>Ahīra</a:t>
            </a:r>
            <a:r>
              <a:rPr lang="en-US" sz="1400" b="1" i="1" dirty="0" smtClean="0">
                <a:latin typeface="Arial Unicode MS" pitchFamily="34" charset="-128"/>
                <a:ea typeface="Arial Unicode MS" pitchFamily="34" charset="-128"/>
                <a:cs typeface="Arial Unicode MS" pitchFamily="34" charset="-128"/>
              </a:rPr>
              <a:t>-</a:t>
            </a:r>
            <a:r>
              <a:rPr lang="en-US" sz="1400" b="1" i="1" dirty="0" err="1" smtClean="0">
                <a:latin typeface="Arial Unicode MS" pitchFamily="34" charset="-128"/>
                <a:ea typeface="Arial Unicode MS" pitchFamily="34" charset="-128"/>
                <a:cs typeface="Arial Unicode MS" pitchFamily="34" charset="-128"/>
              </a:rPr>
              <a:t>vamśa</a:t>
            </a:r>
            <a:r>
              <a:rPr lang="en-US" sz="1400" dirty="0" smtClean="0">
                <a:latin typeface="Arial Unicode MS" pitchFamily="34" charset="-128"/>
                <a:ea typeface="Arial Unicode MS" pitchFamily="34" charset="-128"/>
                <a:cs typeface="Arial Unicode MS" pitchFamily="34" charset="-128"/>
              </a:rPr>
              <a:t>-Three kings of India ruled for 200 years-(9) </a:t>
            </a:r>
            <a:r>
              <a:rPr lang="en-US" sz="1400" i="1" dirty="0" err="1" smtClean="0">
                <a:latin typeface="Arial Unicode MS" pitchFamily="34" charset="-128"/>
                <a:ea typeface="Arial Unicode MS" pitchFamily="34" charset="-128"/>
                <a:cs typeface="Arial Unicode MS" pitchFamily="34" charset="-128"/>
              </a:rPr>
              <a:t>Varasimha</a:t>
            </a:r>
            <a:r>
              <a:rPr lang="en-US" sz="1400" dirty="0" smtClean="0">
                <a:latin typeface="Arial Unicode MS" pitchFamily="34" charset="-128"/>
                <a:ea typeface="Arial Unicode MS" pitchFamily="34" charset="-128"/>
                <a:cs typeface="Arial Unicode MS" pitchFamily="34" charset="-128"/>
              </a:rPr>
              <a:t>, (10) </a:t>
            </a:r>
            <a:r>
              <a:rPr lang="en-US" sz="1400" i="1" dirty="0" err="1" smtClean="0">
                <a:latin typeface="Arial Unicode MS" pitchFamily="34" charset="-128"/>
                <a:ea typeface="Arial Unicode MS" pitchFamily="34" charset="-128"/>
                <a:cs typeface="Arial Unicode MS" pitchFamily="34" charset="-128"/>
              </a:rPr>
              <a:t>Jayamatasimha</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(11) </a:t>
            </a:r>
            <a:r>
              <a:rPr lang="en-US" sz="1400" i="1" dirty="0" err="1" smtClean="0">
                <a:latin typeface="Arial Unicode MS" pitchFamily="34" charset="-128"/>
                <a:ea typeface="Arial Unicode MS" pitchFamily="34" charset="-128"/>
                <a:cs typeface="Arial Unicode MS" pitchFamily="34" charset="-128"/>
              </a:rPr>
              <a:t>Bhuvanasimha</a:t>
            </a:r>
            <a:r>
              <a:rPr lang="en-US" sz="1400" dirty="0" smtClean="0">
                <a:latin typeface="Arial Unicode MS" pitchFamily="34" charset="-128"/>
                <a:ea typeface="Arial Unicode MS" pitchFamily="34" charset="-128"/>
                <a:cs typeface="Arial Unicode MS" pitchFamily="34" charset="-128"/>
              </a:rPr>
              <a:t>.</a:t>
            </a:r>
            <a:endParaRPr lang="en-IN" sz="1400" dirty="0" smtClean="0">
              <a:latin typeface="Arial Unicode MS" pitchFamily="34" charset="-128"/>
              <a:ea typeface="Arial Unicode MS" pitchFamily="34" charset="-128"/>
              <a:cs typeface="Arial Unicode MS" pitchFamily="34" charset="-128"/>
            </a:endParaRPr>
          </a:p>
          <a:p>
            <a:r>
              <a:rPr lang="en-US" sz="1400" b="1" i="1" dirty="0" err="1" smtClean="0">
                <a:latin typeface="Arial Unicode MS" pitchFamily="34" charset="-128"/>
                <a:ea typeface="Arial Unicode MS" pitchFamily="34" charset="-128"/>
                <a:cs typeface="Arial Unicode MS" pitchFamily="34" charset="-128"/>
              </a:rPr>
              <a:t>Kirāta-vamśa</a:t>
            </a:r>
            <a:r>
              <a:rPr lang="en-US" sz="1400" dirty="0" smtClean="0">
                <a:latin typeface="Arial Unicode MS" pitchFamily="34" charset="-128"/>
                <a:ea typeface="Arial Unicode MS" pitchFamily="34" charset="-128"/>
                <a:cs typeface="Arial Unicode MS" pitchFamily="34" charset="-128"/>
              </a:rPr>
              <a:t>-(12) </a:t>
            </a:r>
            <a:r>
              <a:rPr lang="en-US" sz="1400" i="1" dirty="0" err="1" smtClean="0">
                <a:latin typeface="Arial Unicode MS" pitchFamily="34" charset="-128"/>
                <a:ea typeface="Arial Unicode MS" pitchFamily="34" charset="-128"/>
                <a:cs typeface="Arial Unicode MS" pitchFamily="34" charset="-128"/>
              </a:rPr>
              <a:t>Yalambarā</a:t>
            </a:r>
            <a:r>
              <a:rPr lang="en-US" sz="1400" dirty="0" smtClean="0">
                <a:latin typeface="Arial Unicode MS" pitchFamily="34" charset="-128"/>
                <a:ea typeface="Arial Unicode MS" pitchFamily="34" charset="-128"/>
                <a:cs typeface="Arial Unicode MS" pitchFamily="34" charset="-128"/>
              </a:rPr>
              <a:t>, (13) </a:t>
            </a:r>
            <a:r>
              <a:rPr lang="en-US" sz="1400" i="1" dirty="0" err="1" smtClean="0">
                <a:latin typeface="Arial Unicode MS" pitchFamily="34" charset="-128"/>
                <a:ea typeface="Arial Unicode MS" pitchFamily="34" charset="-128"/>
                <a:cs typeface="Arial Unicode MS" pitchFamily="34" charset="-128"/>
              </a:rPr>
              <a:t>Pavi</a:t>
            </a:r>
            <a:r>
              <a:rPr lang="en-US" sz="1400" dirty="0" smtClean="0">
                <a:latin typeface="Arial Unicode MS" pitchFamily="34" charset="-128"/>
                <a:ea typeface="Arial Unicode MS" pitchFamily="34" charset="-128"/>
                <a:cs typeface="Arial Unicode MS" pitchFamily="34" charset="-128"/>
              </a:rPr>
              <a:t>, (14) </a:t>
            </a:r>
            <a:r>
              <a:rPr lang="en-US" sz="1400" i="1" dirty="0" err="1" smtClean="0">
                <a:latin typeface="Arial Unicode MS" pitchFamily="34" charset="-128"/>
                <a:ea typeface="Arial Unicode MS" pitchFamily="34" charset="-128"/>
                <a:cs typeface="Arial Unicode MS" pitchFamily="34" charset="-128"/>
              </a:rPr>
              <a:t>Skandarā</a:t>
            </a:r>
            <a:r>
              <a:rPr lang="en-US" sz="1400" dirty="0" smtClean="0">
                <a:latin typeface="Arial Unicode MS" pitchFamily="34" charset="-128"/>
                <a:ea typeface="Arial Unicode MS" pitchFamily="34" charset="-128"/>
                <a:cs typeface="Arial Unicode MS" pitchFamily="34" charset="-128"/>
              </a:rPr>
              <a:t>, (15) </a:t>
            </a:r>
            <a:r>
              <a:rPr lang="en-US" sz="1400" i="1" dirty="0" err="1" smtClean="0">
                <a:latin typeface="Arial Unicode MS" pitchFamily="34" charset="-128"/>
                <a:ea typeface="Arial Unicode MS" pitchFamily="34" charset="-128"/>
                <a:cs typeface="Arial Unicode MS" pitchFamily="34" charset="-128"/>
              </a:rPr>
              <a:t>Valamba</a:t>
            </a:r>
            <a:r>
              <a:rPr lang="en-US" sz="1400" dirty="0" smtClean="0">
                <a:latin typeface="Arial Unicode MS" pitchFamily="34" charset="-128"/>
                <a:ea typeface="Arial Unicode MS" pitchFamily="34" charset="-128"/>
                <a:cs typeface="Arial Unicode MS" pitchFamily="34" charset="-128"/>
              </a:rPr>
              <a:t>, (16) </a:t>
            </a:r>
            <a:r>
              <a:rPr lang="en-US" sz="1400" i="1" dirty="0" err="1" smtClean="0">
                <a:latin typeface="Arial Unicode MS" pitchFamily="34" charset="-128"/>
                <a:ea typeface="Arial Unicode MS" pitchFamily="34" charset="-128"/>
                <a:cs typeface="Arial Unicode MS" pitchFamily="34" charset="-128"/>
              </a:rPr>
              <a:t>Hŗti</a:t>
            </a:r>
            <a:r>
              <a:rPr lang="en-US" sz="1400" dirty="0" smtClean="0">
                <a:latin typeface="Arial Unicode MS" pitchFamily="34" charset="-128"/>
                <a:ea typeface="Arial Unicode MS" pitchFamily="34" charset="-128"/>
                <a:cs typeface="Arial Unicode MS" pitchFamily="34" charset="-128"/>
              </a:rPr>
              <a:t>, (17) </a:t>
            </a:r>
            <a:r>
              <a:rPr lang="en-US" sz="1400" i="1" dirty="0" err="1" smtClean="0">
                <a:latin typeface="Arial Unicode MS" pitchFamily="34" charset="-128"/>
                <a:ea typeface="Arial Unicode MS" pitchFamily="34" charset="-128"/>
                <a:cs typeface="Arial Unicode MS" pitchFamily="34" charset="-128"/>
              </a:rPr>
              <a:t>Humati</a:t>
            </a:r>
            <a:r>
              <a:rPr lang="en-US" sz="1400" dirty="0" smtClean="0">
                <a:latin typeface="Arial Unicode MS" pitchFamily="34" charset="-128"/>
                <a:ea typeface="Arial Unicode MS" pitchFamily="34" charset="-128"/>
                <a:cs typeface="Arial Unicode MS" pitchFamily="34" charset="-128"/>
              </a:rPr>
              <a:t>-</a:t>
            </a:r>
          </a:p>
          <a:p>
            <a:r>
              <a:rPr lang="en-US" sz="1400" dirty="0" smtClean="0">
                <a:latin typeface="Arial Unicode MS" pitchFamily="34" charset="-128"/>
                <a:ea typeface="Arial Unicode MS" pitchFamily="34" charset="-128"/>
                <a:cs typeface="Arial Unicode MS" pitchFamily="34" charset="-128"/>
              </a:rPr>
              <a:t>he had accompanied </a:t>
            </a:r>
            <a:r>
              <a:rPr lang="en-US" sz="1400" i="1" dirty="0" err="1" smtClean="0">
                <a:latin typeface="Arial Unicode MS" pitchFamily="34" charset="-128"/>
                <a:ea typeface="Arial Unicode MS" pitchFamily="34" charset="-128"/>
                <a:cs typeface="Arial Unicode MS" pitchFamily="34" charset="-128"/>
              </a:rPr>
              <a:t>Pāņɖavas</a:t>
            </a:r>
            <a:r>
              <a:rPr lang="en-US" sz="1400" dirty="0" smtClean="0">
                <a:latin typeface="Arial Unicode MS" pitchFamily="34" charset="-128"/>
                <a:ea typeface="Arial Unicode MS" pitchFamily="34" charset="-128"/>
                <a:cs typeface="Arial Unicode MS" pitchFamily="34" charset="-128"/>
              </a:rPr>
              <a:t> in forest. (18) </a:t>
            </a:r>
            <a:r>
              <a:rPr lang="en-US" sz="1400" i="1" dirty="0" err="1" smtClean="0">
                <a:latin typeface="Arial Unicode MS" pitchFamily="34" charset="-128"/>
                <a:ea typeface="Arial Unicode MS" pitchFamily="34" charset="-128"/>
                <a:cs typeface="Arial Unicode MS" pitchFamily="34" charset="-128"/>
              </a:rPr>
              <a:t>Jitedāstī</a:t>
            </a:r>
            <a:r>
              <a:rPr lang="en-US" sz="1400" dirty="0" smtClean="0">
                <a:latin typeface="Arial Unicode MS" pitchFamily="34" charset="-128"/>
                <a:ea typeface="Arial Unicode MS" pitchFamily="34" charset="-128"/>
                <a:cs typeface="Arial Unicode MS" pitchFamily="34" charset="-128"/>
              </a:rPr>
              <a:t>-He died in </a:t>
            </a:r>
            <a:r>
              <a:rPr lang="en-US" sz="1400" i="1" dirty="0" err="1" smtClean="0">
                <a:latin typeface="Arial Unicode MS" pitchFamily="34" charset="-128"/>
                <a:ea typeface="Arial Unicode MS" pitchFamily="34" charset="-128"/>
                <a:cs typeface="Arial Unicode MS" pitchFamily="34" charset="-128"/>
              </a:rPr>
              <a:t>Mahābhārata</a:t>
            </a:r>
            <a:r>
              <a:rPr lang="en-US" sz="1400" dirty="0" smtClean="0">
                <a:latin typeface="Arial Unicode MS" pitchFamily="34" charset="-128"/>
                <a:ea typeface="Arial Unicode MS" pitchFamily="34" charset="-128"/>
                <a:cs typeface="Arial Unicode MS" pitchFamily="34" charset="-128"/>
              </a:rPr>
              <a:t> war on </a:t>
            </a:r>
          </a:p>
          <a:p>
            <a:r>
              <a:rPr lang="en-US" sz="1400" i="1" dirty="0" err="1" smtClean="0">
                <a:latin typeface="Arial Unicode MS" pitchFamily="34" charset="-128"/>
                <a:ea typeface="Arial Unicode MS" pitchFamily="34" charset="-128"/>
                <a:cs typeface="Arial Unicode MS" pitchFamily="34" charset="-128"/>
              </a:rPr>
              <a:t>Pāņɖava</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side. This is also described in </a:t>
            </a:r>
            <a:r>
              <a:rPr lang="en-US" sz="1400" i="1" dirty="0" err="1" smtClean="0">
                <a:latin typeface="Arial Unicode MS" pitchFamily="34" charset="-128"/>
                <a:ea typeface="Arial Unicode MS" pitchFamily="34" charset="-128"/>
                <a:cs typeface="Arial Unicode MS" pitchFamily="34" charset="-128"/>
              </a:rPr>
              <a:t>Kirāta</a:t>
            </a:r>
            <a:r>
              <a:rPr lang="en-US" sz="1400" dirty="0" err="1" smtClean="0">
                <a:latin typeface="Arial Unicode MS" pitchFamily="34" charset="-128"/>
                <a:ea typeface="Arial Unicode MS" pitchFamily="34" charset="-128"/>
                <a:cs typeface="Arial Unicode MS" pitchFamily="34" charset="-128"/>
              </a:rPr>
              <a:t>-</a:t>
            </a:r>
            <a:r>
              <a:rPr lang="en-US" sz="1400" i="1" dirty="0" err="1" smtClean="0">
                <a:latin typeface="Arial Unicode MS" pitchFamily="34" charset="-128"/>
                <a:ea typeface="Arial Unicode MS" pitchFamily="34" charset="-128"/>
                <a:cs typeface="Arial Unicode MS" pitchFamily="34" charset="-128"/>
              </a:rPr>
              <a:t>parva</a:t>
            </a:r>
            <a:r>
              <a:rPr lang="en-US" sz="1400" dirty="0" smtClean="0">
                <a:latin typeface="Arial Unicode MS" pitchFamily="34" charset="-128"/>
                <a:ea typeface="Arial Unicode MS" pitchFamily="34" charset="-128"/>
                <a:cs typeface="Arial Unicode MS" pitchFamily="34" charset="-128"/>
              </a:rPr>
              <a:t> under </a:t>
            </a:r>
            <a:r>
              <a:rPr lang="en-US" sz="1400" i="1" dirty="0" err="1" smtClean="0">
                <a:latin typeface="Arial Unicode MS" pitchFamily="34" charset="-128"/>
                <a:ea typeface="Arial Unicode MS" pitchFamily="34" charset="-128"/>
                <a:cs typeface="Arial Unicode MS" pitchFamily="34" charset="-128"/>
              </a:rPr>
              <a:t>Vana-parva</a:t>
            </a:r>
            <a:r>
              <a:rPr lang="en-US" sz="1400" dirty="0" smtClean="0">
                <a:latin typeface="Arial Unicode MS" pitchFamily="34" charset="-128"/>
                <a:ea typeface="Arial Unicode MS" pitchFamily="34" charset="-128"/>
                <a:cs typeface="Arial Unicode MS" pitchFamily="34" charset="-128"/>
              </a:rPr>
              <a:t> of </a:t>
            </a:r>
            <a:r>
              <a:rPr lang="en-US" sz="1400" i="1" dirty="0" err="1" smtClean="0">
                <a:latin typeface="Arial Unicode MS" pitchFamily="34" charset="-128"/>
                <a:ea typeface="Arial Unicode MS" pitchFamily="34" charset="-128"/>
                <a:cs typeface="Arial Unicode MS" pitchFamily="34" charset="-128"/>
              </a:rPr>
              <a:t>Mahābhārata</a:t>
            </a:r>
            <a:r>
              <a:rPr lang="en-US" sz="1400" dirty="0" smtClean="0">
                <a:latin typeface="Arial Unicode MS" pitchFamily="34" charset="-128"/>
                <a:ea typeface="Arial Unicode MS" pitchFamily="34" charset="-128"/>
                <a:cs typeface="Arial Unicode MS" pitchFamily="34" charset="-128"/>
              </a:rPr>
              <a:t> and </a:t>
            </a:r>
          </a:p>
          <a:p>
            <a:r>
              <a:rPr lang="en-US" sz="1400" dirty="0" smtClean="0">
                <a:latin typeface="Arial Unicode MS" pitchFamily="34" charset="-128"/>
                <a:ea typeface="Arial Unicode MS" pitchFamily="34" charset="-128"/>
                <a:cs typeface="Arial Unicode MS" pitchFamily="34" charset="-128"/>
              </a:rPr>
              <a:t>famous epic </a:t>
            </a:r>
            <a:r>
              <a:rPr lang="en-US" sz="1400" i="1" dirty="0" err="1" smtClean="0">
                <a:latin typeface="Arial Unicode MS" pitchFamily="34" charset="-128"/>
                <a:ea typeface="Arial Unicode MS" pitchFamily="34" charset="-128"/>
                <a:cs typeface="Arial Unicode MS" pitchFamily="34" charset="-128"/>
              </a:rPr>
              <a:t>Kirātārjunīyam</a:t>
            </a:r>
            <a:r>
              <a:rPr lang="en-US" sz="1400" dirty="0" smtClean="0">
                <a:latin typeface="Arial Unicode MS" pitchFamily="34" charset="-128"/>
                <a:ea typeface="Arial Unicode MS" pitchFamily="34" charset="-128"/>
                <a:cs typeface="Arial Unicode MS" pitchFamily="34" charset="-128"/>
              </a:rPr>
              <a:t> of </a:t>
            </a:r>
            <a:r>
              <a:rPr lang="en-US" sz="1400" i="1" dirty="0" err="1" smtClean="0">
                <a:latin typeface="Arial Unicode MS" pitchFamily="34" charset="-128"/>
                <a:ea typeface="Arial Unicode MS" pitchFamily="34" charset="-128"/>
                <a:cs typeface="Arial Unicode MS" pitchFamily="34" charset="-128"/>
              </a:rPr>
              <a:t>Daņɖī</a:t>
            </a:r>
            <a:r>
              <a:rPr lang="en-US" sz="1400" dirty="0" smtClean="0">
                <a:latin typeface="Arial Unicode MS" pitchFamily="34" charset="-128"/>
                <a:ea typeface="Arial Unicode MS" pitchFamily="34" charset="-128"/>
                <a:cs typeface="Arial Unicode MS" pitchFamily="34" charset="-128"/>
              </a:rPr>
              <a:t>.  7 kings ruled for 300 years (3437-3138 BC), (19) </a:t>
            </a:r>
            <a:r>
              <a:rPr lang="en-US" sz="1400" i="1" dirty="0" err="1" smtClean="0">
                <a:latin typeface="Arial Unicode MS" pitchFamily="34" charset="-128"/>
                <a:ea typeface="Arial Unicode MS" pitchFamily="34" charset="-128"/>
                <a:cs typeface="Arial Unicode MS" pitchFamily="34" charset="-128"/>
              </a:rPr>
              <a:t>Gali</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(3138-3137 BC). Then 22 kings ruled for 782 years till 2319 BC. (20) </a:t>
            </a:r>
            <a:r>
              <a:rPr lang="en-US" sz="1400" i="1" dirty="0" err="1" smtClean="0">
                <a:latin typeface="Arial Unicode MS" pitchFamily="34" charset="-128"/>
                <a:ea typeface="Arial Unicode MS" pitchFamily="34" charset="-128"/>
                <a:cs typeface="Arial Unicode MS" pitchFamily="34" charset="-128"/>
              </a:rPr>
              <a:t>Pushka</a:t>
            </a:r>
            <a:r>
              <a:rPr lang="en-US" sz="1400" dirty="0" smtClean="0">
                <a:latin typeface="Arial Unicode MS" pitchFamily="34" charset="-128"/>
                <a:ea typeface="Arial Unicode MS" pitchFamily="34" charset="-128"/>
                <a:cs typeface="Arial Unicode MS" pitchFamily="34" charset="-128"/>
              </a:rPr>
              <a:t>, (21) </a:t>
            </a:r>
            <a:r>
              <a:rPr lang="en-US" sz="1400" i="1" dirty="0" err="1" smtClean="0">
                <a:latin typeface="Arial Unicode MS" pitchFamily="34" charset="-128"/>
                <a:ea typeface="Arial Unicode MS" pitchFamily="34" charset="-128"/>
                <a:cs typeface="Arial Unicode MS" pitchFamily="34" charset="-128"/>
              </a:rPr>
              <a:t>Suyarma</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(22) </a:t>
            </a:r>
            <a:r>
              <a:rPr lang="en-US" sz="1400" i="1" dirty="0" err="1" smtClean="0">
                <a:latin typeface="Arial Unicode MS" pitchFamily="34" charset="-128"/>
                <a:ea typeface="Arial Unicode MS" pitchFamily="34" charset="-128"/>
                <a:cs typeface="Arial Unicode MS" pitchFamily="34" charset="-128"/>
              </a:rPr>
              <a:t>Parbha</a:t>
            </a:r>
            <a:r>
              <a:rPr lang="en-US" sz="1400" dirty="0" smtClean="0">
                <a:latin typeface="Arial Unicode MS" pitchFamily="34" charset="-128"/>
                <a:ea typeface="Arial Unicode MS" pitchFamily="34" charset="-128"/>
                <a:cs typeface="Arial Unicode MS" pitchFamily="34" charset="-128"/>
              </a:rPr>
              <a:t>, (23) </a:t>
            </a:r>
            <a:r>
              <a:rPr lang="en-US" sz="1400" i="1" dirty="0" err="1" smtClean="0">
                <a:latin typeface="Arial Unicode MS" pitchFamily="34" charset="-128"/>
                <a:ea typeface="Arial Unicode MS" pitchFamily="34" charset="-128"/>
                <a:cs typeface="Arial Unicode MS" pitchFamily="34" charset="-128"/>
              </a:rPr>
              <a:t>Svānanda</a:t>
            </a:r>
            <a:r>
              <a:rPr lang="en-US" sz="1400" dirty="0" smtClean="0">
                <a:latin typeface="Arial Unicode MS" pitchFamily="34" charset="-128"/>
                <a:ea typeface="Arial Unicode MS" pitchFamily="34" charset="-128"/>
                <a:cs typeface="Arial Unicode MS" pitchFamily="34" charset="-128"/>
              </a:rPr>
              <a:t>, (24) , (25) </a:t>
            </a:r>
            <a:r>
              <a:rPr lang="en-US" sz="1400" i="1" dirty="0" err="1" smtClean="0">
                <a:latin typeface="Arial Unicode MS" pitchFamily="34" charset="-128"/>
                <a:ea typeface="Arial Unicode MS" pitchFamily="34" charset="-128"/>
                <a:cs typeface="Arial Unicode MS" pitchFamily="34" charset="-128"/>
              </a:rPr>
              <a:t>Stuvanka</a:t>
            </a:r>
            <a:r>
              <a:rPr lang="en-US" sz="1400" dirty="0" smtClean="0">
                <a:latin typeface="Arial Unicode MS" pitchFamily="34" charset="-128"/>
                <a:ea typeface="Arial Unicode MS" pitchFamily="34" charset="-128"/>
                <a:cs typeface="Arial Unicode MS" pitchFamily="34" charset="-128"/>
              </a:rPr>
              <a:t>, (26) </a:t>
            </a:r>
            <a:r>
              <a:rPr lang="en-US" sz="1400" i="1" dirty="0" err="1" smtClean="0">
                <a:latin typeface="Arial Unicode MS" pitchFamily="34" charset="-128"/>
                <a:ea typeface="Arial Unicode MS" pitchFamily="34" charset="-128"/>
                <a:cs typeface="Arial Unicode MS" pitchFamily="34" charset="-128"/>
              </a:rPr>
              <a:t>Giighri</a:t>
            </a:r>
            <a:r>
              <a:rPr lang="en-US" sz="1400" dirty="0" smtClean="0">
                <a:latin typeface="Arial Unicode MS" pitchFamily="34" charset="-128"/>
                <a:ea typeface="Arial Unicode MS" pitchFamily="34" charset="-128"/>
                <a:cs typeface="Arial Unicode MS" pitchFamily="34" charset="-128"/>
              </a:rPr>
              <a:t>, (27) </a:t>
            </a:r>
            <a:r>
              <a:rPr lang="en-US" sz="1400" i="1" dirty="0" err="1" smtClean="0">
                <a:latin typeface="Arial Unicode MS" pitchFamily="34" charset="-128"/>
                <a:ea typeface="Arial Unicode MS" pitchFamily="34" charset="-128"/>
                <a:cs typeface="Arial Unicode MS" pitchFamily="34" charset="-128"/>
              </a:rPr>
              <a:t>Nane</a:t>
            </a:r>
            <a:r>
              <a:rPr lang="en-US" sz="1400" dirty="0" smtClean="0">
                <a:latin typeface="Arial Unicode MS" pitchFamily="34" charset="-128"/>
                <a:ea typeface="Arial Unicode MS" pitchFamily="34" charset="-128"/>
                <a:cs typeface="Arial Unicode MS" pitchFamily="34" charset="-128"/>
              </a:rPr>
              <a:t>, (28) </a:t>
            </a:r>
            <a:r>
              <a:rPr lang="en-US" sz="1400" i="1" dirty="0" err="1" smtClean="0">
                <a:latin typeface="Arial Unicode MS" pitchFamily="34" charset="-128"/>
                <a:ea typeface="Arial Unicode MS" pitchFamily="34" charset="-128"/>
                <a:cs typeface="Arial Unicode MS" pitchFamily="34" charset="-128"/>
              </a:rPr>
              <a:t>Lāka</a:t>
            </a:r>
            <a:r>
              <a:rPr lang="en-US" sz="1400" dirty="0" smtClean="0">
                <a:latin typeface="Arial Unicode MS" pitchFamily="34" charset="-128"/>
                <a:ea typeface="Arial Unicode MS" pitchFamily="34" charset="-128"/>
                <a:cs typeface="Arial Unicode MS" pitchFamily="34" charset="-128"/>
              </a:rPr>
              <a:t>, (29) </a:t>
            </a:r>
          </a:p>
          <a:p>
            <a:r>
              <a:rPr lang="en-US" sz="1400" i="1" dirty="0" err="1" smtClean="0">
                <a:latin typeface="Arial Unicode MS" pitchFamily="34" charset="-128"/>
                <a:ea typeface="Arial Unicode MS" pitchFamily="34" charset="-128"/>
                <a:cs typeface="Arial Unicode MS" pitchFamily="34" charset="-128"/>
              </a:rPr>
              <a:t>Thora</a:t>
            </a:r>
            <a:r>
              <a:rPr lang="en-US" sz="1400" dirty="0" smtClean="0">
                <a:latin typeface="Arial Unicode MS" pitchFamily="34" charset="-128"/>
                <a:ea typeface="Arial Unicode MS" pitchFamily="34" charset="-128"/>
                <a:cs typeface="Arial Unicode MS" pitchFamily="34" charset="-128"/>
              </a:rPr>
              <a:t> (30) </a:t>
            </a:r>
            <a:r>
              <a:rPr lang="en-US" sz="1400" i="1" dirty="0" err="1" smtClean="0">
                <a:latin typeface="Arial Unicode MS" pitchFamily="34" charset="-128"/>
                <a:ea typeface="Arial Unicode MS" pitchFamily="34" charset="-128"/>
                <a:cs typeface="Arial Unicode MS" pitchFamily="34" charset="-128"/>
              </a:rPr>
              <a:t>Thoko</a:t>
            </a:r>
            <a:r>
              <a:rPr lang="en-US" sz="1400" dirty="0" smtClean="0">
                <a:latin typeface="Arial Unicode MS" pitchFamily="34" charset="-128"/>
                <a:ea typeface="Arial Unicode MS" pitchFamily="34" charset="-128"/>
                <a:cs typeface="Arial Unicode MS" pitchFamily="34" charset="-128"/>
              </a:rPr>
              <a:t>, (31) </a:t>
            </a:r>
            <a:r>
              <a:rPr lang="en-US" sz="1400" i="1" dirty="0" err="1" smtClean="0">
                <a:latin typeface="Arial Unicode MS" pitchFamily="34" charset="-128"/>
                <a:ea typeface="Arial Unicode MS" pitchFamily="34" charset="-128"/>
                <a:cs typeface="Arial Unicode MS" pitchFamily="34" charset="-128"/>
              </a:rPr>
              <a:t>Varmā</a:t>
            </a:r>
            <a:r>
              <a:rPr lang="en-US" sz="1400" dirty="0" smtClean="0">
                <a:latin typeface="Arial Unicode MS" pitchFamily="34" charset="-128"/>
                <a:ea typeface="Arial Unicode MS" pitchFamily="34" charset="-128"/>
                <a:cs typeface="Arial Unicode MS" pitchFamily="34" charset="-128"/>
              </a:rPr>
              <a:t>, (32) </a:t>
            </a:r>
            <a:r>
              <a:rPr lang="en-US" sz="1400" i="1" dirty="0" err="1" smtClean="0">
                <a:latin typeface="Arial Unicode MS" pitchFamily="34" charset="-128"/>
                <a:ea typeface="Arial Unicode MS" pitchFamily="34" charset="-128"/>
                <a:cs typeface="Arial Unicode MS" pitchFamily="34" charset="-128"/>
              </a:rPr>
              <a:t>Guja</a:t>
            </a:r>
            <a:r>
              <a:rPr lang="en-US" sz="1400" dirty="0" smtClean="0">
                <a:latin typeface="Arial Unicode MS" pitchFamily="34" charset="-128"/>
                <a:ea typeface="Arial Unicode MS" pitchFamily="34" charset="-128"/>
                <a:cs typeface="Arial Unicode MS" pitchFamily="34" charset="-128"/>
              </a:rPr>
              <a:t>, (33)</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Puşkara</a:t>
            </a:r>
            <a:r>
              <a:rPr lang="en-US" sz="1400" dirty="0" smtClean="0">
                <a:latin typeface="Arial Unicode MS" pitchFamily="34" charset="-128"/>
                <a:ea typeface="Arial Unicode MS" pitchFamily="34" charset="-128"/>
                <a:cs typeface="Arial Unicode MS" pitchFamily="34" charset="-128"/>
              </a:rPr>
              <a:t>, (34) </a:t>
            </a:r>
            <a:r>
              <a:rPr lang="en-US" sz="1400" i="1" dirty="0" err="1" smtClean="0">
                <a:latin typeface="Arial Unicode MS" pitchFamily="34" charset="-128"/>
                <a:ea typeface="Arial Unicode MS" pitchFamily="34" charset="-128"/>
                <a:cs typeface="Arial Unicode MS" pitchFamily="34" charset="-128"/>
              </a:rPr>
              <a:t>Keśu</a:t>
            </a:r>
            <a:r>
              <a:rPr lang="en-US" sz="1400" dirty="0" smtClean="0">
                <a:latin typeface="Arial Unicode MS" pitchFamily="34" charset="-128"/>
                <a:ea typeface="Arial Unicode MS" pitchFamily="34" charset="-128"/>
                <a:cs typeface="Arial Unicode MS" pitchFamily="34" charset="-128"/>
              </a:rPr>
              <a:t>. (35) </a:t>
            </a:r>
            <a:r>
              <a:rPr lang="en-US" sz="1400" i="1" dirty="0" err="1" smtClean="0">
                <a:latin typeface="Arial Unicode MS" pitchFamily="34" charset="-128"/>
                <a:ea typeface="Arial Unicode MS" pitchFamily="34" charset="-128"/>
                <a:cs typeface="Arial Unicode MS" pitchFamily="34" charset="-128"/>
              </a:rPr>
              <a:t>Sunsa</a:t>
            </a:r>
            <a:r>
              <a:rPr lang="en-US" sz="1400" dirty="0" smtClean="0">
                <a:latin typeface="Arial Unicode MS" pitchFamily="34" charset="-128"/>
                <a:ea typeface="Arial Unicode MS" pitchFamily="34" charset="-128"/>
                <a:cs typeface="Arial Unicode MS" pitchFamily="34" charset="-128"/>
              </a:rPr>
              <a:t>, (36) </a:t>
            </a:r>
            <a:r>
              <a:rPr lang="en-US" sz="1400" i="1" dirty="0" err="1" smtClean="0">
                <a:latin typeface="Arial Unicode MS" pitchFamily="34" charset="-128"/>
                <a:ea typeface="Arial Unicode MS" pitchFamily="34" charset="-128"/>
                <a:cs typeface="Arial Unicode MS" pitchFamily="34" charset="-128"/>
              </a:rPr>
              <a:t>Sammu</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(37) </a:t>
            </a:r>
            <a:r>
              <a:rPr lang="en-US" sz="1400" i="1" dirty="0" err="1" smtClean="0">
                <a:latin typeface="Arial Unicode MS" pitchFamily="34" charset="-128"/>
                <a:ea typeface="Arial Unicode MS" pitchFamily="34" charset="-128"/>
                <a:cs typeface="Arial Unicode MS" pitchFamily="34" charset="-128"/>
              </a:rPr>
              <a:t>Guņana</a:t>
            </a:r>
            <a:r>
              <a:rPr lang="en-US" sz="1400" dirty="0" smtClean="0">
                <a:latin typeface="Arial Unicode MS" pitchFamily="34" charset="-128"/>
                <a:ea typeface="Arial Unicode MS" pitchFamily="34" charset="-128"/>
                <a:cs typeface="Arial Unicode MS" pitchFamily="34" charset="-128"/>
              </a:rPr>
              <a:t>, (38) </a:t>
            </a:r>
            <a:r>
              <a:rPr lang="en-US" sz="1400" i="1" dirty="0" err="1" smtClean="0">
                <a:latin typeface="Arial Unicode MS" pitchFamily="34" charset="-128"/>
                <a:ea typeface="Arial Unicode MS" pitchFamily="34" charset="-128"/>
                <a:cs typeface="Arial Unicode MS" pitchFamily="34" charset="-128"/>
              </a:rPr>
              <a:t>Kimbu</a:t>
            </a:r>
            <a:r>
              <a:rPr lang="en-US" sz="1400" dirty="0" smtClean="0">
                <a:latin typeface="Arial Unicode MS" pitchFamily="34" charset="-128"/>
                <a:ea typeface="Arial Unicode MS" pitchFamily="34" charset="-128"/>
                <a:cs typeface="Arial Unicode MS" pitchFamily="34" charset="-128"/>
              </a:rPr>
              <a:t>, (39) </a:t>
            </a:r>
            <a:r>
              <a:rPr lang="en-US" sz="1400" i="1" dirty="0" err="1" smtClean="0">
                <a:latin typeface="Arial Unicode MS" pitchFamily="34" charset="-128"/>
                <a:ea typeface="Arial Unicode MS" pitchFamily="34" charset="-128"/>
                <a:cs typeface="Arial Unicode MS" pitchFamily="34" charset="-128"/>
              </a:rPr>
              <a:t>Paţuka</a:t>
            </a:r>
            <a:r>
              <a:rPr lang="en-US" sz="1400" dirty="0" smtClean="0">
                <a:latin typeface="Arial Unicode MS" pitchFamily="34" charset="-128"/>
                <a:ea typeface="Arial Unicode MS" pitchFamily="34" charset="-128"/>
                <a:cs typeface="Arial Unicode MS" pitchFamily="34" charset="-128"/>
              </a:rPr>
              <a:t>, (40) </a:t>
            </a:r>
            <a:r>
              <a:rPr lang="en-US" sz="1400" i="1" dirty="0" err="1" smtClean="0">
                <a:latin typeface="Arial Unicode MS" pitchFamily="34" charset="-128"/>
                <a:ea typeface="Arial Unicode MS" pitchFamily="34" charset="-128"/>
                <a:cs typeface="Arial Unicode MS" pitchFamily="34" charset="-128"/>
              </a:rPr>
              <a:t>Gasti</a:t>
            </a:r>
            <a:r>
              <a:rPr lang="en-US" sz="1400" dirty="0" smtClean="0">
                <a:latin typeface="Arial Unicode MS" pitchFamily="34" charset="-128"/>
                <a:ea typeface="Arial Unicode MS" pitchFamily="34" charset="-128"/>
                <a:cs typeface="Arial Unicode MS" pitchFamily="34" charset="-128"/>
              </a:rPr>
              <a:t>.</a:t>
            </a:r>
            <a:endParaRPr lang="en-IN" sz="1400" dirty="0" smtClean="0">
              <a:latin typeface="Arial Unicode MS" pitchFamily="34" charset="-128"/>
              <a:ea typeface="Arial Unicode MS" pitchFamily="34" charset="-128"/>
              <a:cs typeface="Arial Unicode MS" pitchFamily="34" charset="-128"/>
            </a:endParaRPr>
          </a:p>
          <a:p>
            <a:r>
              <a:rPr lang="en-US" sz="1400" b="1" i="1" dirty="0" smtClean="0">
                <a:latin typeface="Arial Unicode MS" pitchFamily="34" charset="-128"/>
                <a:ea typeface="Arial Unicode MS" pitchFamily="34" charset="-128"/>
                <a:cs typeface="Arial Unicode MS" pitchFamily="34" charset="-128"/>
              </a:rPr>
              <a:t>Soma-</a:t>
            </a:r>
            <a:r>
              <a:rPr lang="en-US" sz="1400" b="1" i="1" dirty="0" err="1" smtClean="0">
                <a:latin typeface="Arial Unicode MS" pitchFamily="34" charset="-128"/>
                <a:ea typeface="Arial Unicode MS" pitchFamily="34" charset="-128"/>
                <a:cs typeface="Arial Unicode MS" pitchFamily="34" charset="-128"/>
              </a:rPr>
              <a:t>vamśa</a:t>
            </a:r>
            <a:r>
              <a:rPr lang="en-US" sz="1400" dirty="0" smtClean="0">
                <a:latin typeface="Arial Unicode MS" pitchFamily="34" charset="-128"/>
                <a:ea typeface="Arial Unicode MS" pitchFamily="34" charset="-128"/>
                <a:cs typeface="Arial Unicode MS" pitchFamily="34" charset="-128"/>
              </a:rPr>
              <a:t>-(41) </a:t>
            </a:r>
            <a:r>
              <a:rPr lang="en-US" sz="1400" i="1" dirty="0" err="1" smtClean="0">
                <a:latin typeface="Arial Unicode MS" pitchFamily="34" charset="-128"/>
                <a:ea typeface="Arial Unicode MS" pitchFamily="34" charset="-128"/>
                <a:cs typeface="Arial Unicode MS" pitchFamily="34" charset="-128"/>
              </a:rPr>
              <a:t>Nimişa</a:t>
            </a:r>
            <a:r>
              <a:rPr lang="en-US" sz="1400" dirty="0" smtClean="0">
                <a:latin typeface="Arial Unicode MS" pitchFamily="34" charset="-128"/>
                <a:ea typeface="Arial Unicode MS" pitchFamily="34" charset="-128"/>
                <a:cs typeface="Arial Unicode MS" pitchFamily="34" charset="-128"/>
              </a:rPr>
              <a:t>, (42) </a:t>
            </a:r>
            <a:r>
              <a:rPr lang="en-US" sz="1400" i="1" dirty="0" err="1" smtClean="0">
                <a:latin typeface="Arial Unicode MS" pitchFamily="34" charset="-128"/>
                <a:ea typeface="Arial Unicode MS" pitchFamily="34" charset="-128"/>
                <a:cs typeface="Arial Unicode MS" pitchFamily="34" charset="-128"/>
              </a:rPr>
              <a:t>Mānākśa</a:t>
            </a:r>
            <a:r>
              <a:rPr lang="en-US" sz="1400" dirty="0" smtClean="0">
                <a:latin typeface="Arial Unicode MS" pitchFamily="34" charset="-128"/>
                <a:ea typeface="Arial Unicode MS" pitchFamily="34" charset="-128"/>
                <a:cs typeface="Arial Unicode MS" pitchFamily="34" charset="-128"/>
              </a:rPr>
              <a:t>, (43) </a:t>
            </a:r>
            <a:r>
              <a:rPr lang="en-US" sz="1400" i="1" dirty="0" err="1" smtClean="0">
                <a:latin typeface="Arial Unicode MS" pitchFamily="34" charset="-128"/>
                <a:ea typeface="Arial Unicode MS" pitchFamily="34" charset="-128"/>
                <a:cs typeface="Arial Unicode MS" pitchFamily="34" charset="-128"/>
              </a:rPr>
              <a:t>Kākavarman</a:t>
            </a:r>
            <a:r>
              <a:rPr lang="en-US" sz="1400" dirty="0" smtClean="0">
                <a:latin typeface="Arial Unicode MS" pitchFamily="34" charset="-128"/>
                <a:ea typeface="Arial Unicode MS" pitchFamily="34" charset="-128"/>
                <a:cs typeface="Arial Unicode MS" pitchFamily="34" charset="-128"/>
              </a:rPr>
              <a:t>, (44-48)-Unknown, (49) </a:t>
            </a:r>
          </a:p>
          <a:p>
            <a:r>
              <a:rPr lang="en-US" sz="1400" i="1" dirty="0" err="1" smtClean="0">
                <a:latin typeface="Arial Unicode MS" pitchFamily="34" charset="-128"/>
                <a:ea typeface="Arial Unicode MS" pitchFamily="34" charset="-128"/>
                <a:cs typeface="Arial Unicode MS" pitchFamily="34" charset="-128"/>
              </a:rPr>
              <a:t>Paśuprekśa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Deva</a:t>
            </a:r>
            <a:r>
              <a:rPr lang="en-US" sz="1400" dirty="0" smtClean="0">
                <a:latin typeface="Arial Unicode MS" pitchFamily="34" charset="-128"/>
                <a:ea typeface="Arial Unicode MS" pitchFamily="34" charset="-128"/>
                <a:cs typeface="Arial Unicode MS" pitchFamily="34" charset="-128"/>
              </a:rPr>
              <a:t>-In his period many persons came from India in 1867 BC (period of </a:t>
            </a:r>
            <a:r>
              <a:rPr lang="en-US" sz="1400" i="1" dirty="0" smtClean="0">
                <a:latin typeface="Arial Unicode MS" pitchFamily="34" charset="-128"/>
                <a:ea typeface="Arial Unicode MS" pitchFamily="34" charset="-128"/>
                <a:cs typeface="Arial Unicode MS" pitchFamily="34" charset="-128"/>
              </a:rPr>
              <a:t>Buddha</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and </a:t>
            </a:r>
            <a:r>
              <a:rPr lang="en-US" sz="1400" i="1" dirty="0" err="1" smtClean="0">
                <a:latin typeface="Arial Unicode MS" pitchFamily="34" charset="-128"/>
                <a:ea typeface="Arial Unicode MS" pitchFamily="34" charset="-128"/>
                <a:cs typeface="Arial Unicode MS" pitchFamily="34" charset="-128"/>
              </a:rPr>
              <a:t>Mahāvīra</a:t>
            </a:r>
            <a:r>
              <a:rPr lang="en-US" sz="1400" dirty="0" smtClean="0">
                <a:latin typeface="Arial Unicode MS" pitchFamily="34" charset="-128"/>
                <a:ea typeface="Arial Unicode MS" pitchFamily="34" charset="-128"/>
                <a:cs typeface="Arial Unicode MS" pitchFamily="34" charset="-128"/>
              </a:rPr>
              <a:t> in Bihar). These 9 kings ruled for 464 years (2319-1875 BC). (50-51)-Unknown, </a:t>
            </a:r>
          </a:p>
          <a:p>
            <a:r>
              <a:rPr lang="en-US" sz="1400" dirty="0" smtClean="0">
                <a:latin typeface="Arial Unicode MS" pitchFamily="34" charset="-128"/>
                <a:ea typeface="Arial Unicode MS" pitchFamily="34" charset="-128"/>
                <a:cs typeface="Arial Unicode MS" pitchFamily="34" charset="-128"/>
              </a:rPr>
              <a:t>(52) </a:t>
            </a:r>
            <a:r>
              <a:rPr lang="en-US" sz="1400" i="1" dirty="0" err="1" smtClean="0">
                <a:latin typeface="Arial Unicode MS" pitchFamily="34" charset="-128"/>
                <a:ea typeface="Arial Unicode MS" pitchFamily="34" charset="-128"/>
                <a:cs typeface="Arial Unicode MS" pitchFamily="34" charset="-128"/>
              </a:rPr>
              <a:t>Bhāskaravarman</a:t>
            </a:r>
            <a:r>
              <a:rPr lang="en-US" sz="1400" dirty="0" smtClean="0">
                <a:latin typeface="Arial Unicode MS" pitchFamily="34" charset="-128"/>
                <a:ea typeface="Arial Unicode MS" pitchFamily="34" charset="-128"/>
                <a:cs typeface="Arial Unicode MS" pitchFamily="34" charset="-128"/>
              </a:rPr>
              <a:t>-He conquered India (some adjacent parts) and without any son. He </a:t>
            </a:r>
          </a:p>
          <a:p>
            <a:r>
              <a:rPr lang="en-US" sz="1400" dirty="0" smtClean="0">
                <a:latin typeface="Arial Unicode MS" pitchFamily="34" charset="-128"/>
                <a:ea typeface="Arial Unicode MS" pitchFamily="34" charset="-128"/>
                <a:cs typeface="Arial Unicode MS" pitchFamily="34" charset="-128"/>
              </a:rPr>
              <a:t>adopted </a:t>
            </a:r>
            <a:r>
              <a:rPr lang="en-US" sz="1400" i="1" dirty="0" err="1" smtClean="0">
                <a:latin typeface="Arial Unicode MS" pitchFamily="34" charset="-128"/>
                <a:ea typeface="Arial Unicode MS" pitchFamily="34" charset="-128"/>
                <a:cs typeface="Arial Unicode MS" pitchFamily="34" charset="-128"/>
              </a:rPr>
              <a:t>Aramāna</a:t>
            </a:r>
            <a:r>
              <a:rPr lang="en-US" sz="1400" dirty="0" smtClean="0">
                <a:latin typeface="Arial Unicode MS" pitchFamily="34" charset="-128"/>
                <a:ea typeface="Arial Unicode MS" pitchFamily="34" charset="-128"/>
                <a:cs typeface="Arial Unicode MS" pitchFamily="34" charset="-128"/>
              </a:rPr>
              <a:t> of </a:t>
            </a:r>
            <a:r>
              <a:rPr lang="en-US" sz="1400" i="1" dirty="0" err="1" smtClean="0">
                <a:latin typeface="Arial Unicode MS" pitchFamily="34" charset="-128"/>
                <a:ea typeface="Arial Unicode MS" pitchFamily="34" charset="-128"/>
                <a:cs typeface="Arial Unicode MS" pitchFamily="34" charset="-128"/>
              </a:rPr>
              <a:t>Sūrya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vamśa</a:t>
            </a:r>
            <a:r>
              <a:rPr lang="en-US" sz="1400" dirty="0" smtClean="0">
                <a:latin typeface="Arial Unicode MS" pitchFamily="34" charset="-128"/>
                <a:ea typeface="Arial Unicode MS" pitchFamily="34" charset="-128"/>
                <a:cs typeface="Arial Unicode MS" pitchFamily="34" charset="-128"/>
              </a:rPr>
              <a:t> who became king in 1712 BC in name of </a:t>
            </a:r>
            <a:r>
              <a:rPr lang="en-US" sz="1400" i="1" dirty="0" err="1" smtClean="0">
                <a:latin typeface="Arial Unicode MS" pitchFamily="34" charset="-128"/>
                <a:ea typeface="Arial Unicode MS" pitchFamily="34" charset="-128"/>
                <a:cs typeface="Arial Unicode MS" pitchFamily="34" charset="-128"/>
              </a:rPr>
              <a:t>Bhūmivarman</a:t>
            </a:r>
            <a:r>
              <a:rPr lang="en-US" sz="1400" dirty="0" smtClean="0">
                <a:latin typeface="Arial Unicode MS" pitchFamily="34" charset="-128"/>
                <a:ea typeface="Arial Unicode MS" pitchFamily="34" charset="-128"/>
                <a:cs typeface="Arial Unicode MS" pitchFamily="34" charset="-128"/>
              </a:rPr>
              <a:t>.</a:t>
            </a:r>
            <a:endParaRPr lang="en-IN" sz="1400" dirty="0" smtClean="0">
              <a:latin typeface="Arial Unicode MS" pitchFamily="34" charset="-128"/>
              <a:ea typeface="Arial Unicode MS" pitchFamily="34" charset="-128"/>
              <a:cs typeface="Arial Unicode MS" pitchFamily="34" charset="-128"/>
            </a:endParaRPr>
          </a:p>
          <a:p>
            <a:endParaRPr lang="en-IN" sz="1400"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3429000" y="152400"/>
            <a:ext cx="1475084" cy="338554"/>
          </a:xfrm>
          <a:prstGeom prst="rect">
            <a:avLst/>
          </a:prstGeom>
          <a:noFill/>
        </p:spPr>
        <p:txBody>
          <a:bodyPr wrap="none" rtlCol="0">
            <a:spAutoFit/>
          </a:bodyPr>
          <a:lstStyle/>
          <a:p>
            <a:r>
              <a:rPr lang="en-US" sz="1600" b="1" dirty="0" smtClean="0">
                <a:latin typeface="Arial Unicode MS" pitchFamily="34" charset="-128"/>
                <a:ea typeface="Arial Unicode MS" pitchFamily="34" charset="-128"/>
                <a:cs typeface="Arial Unicode MS" pitchFamily="34" charset="-128"/>
              </a:rPr>
              <a:t>Nepal Kings-1</a:t>
            </a:r>
            <a:endParaRPr lang="en-IN"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533400"/>
            <a:ext cx="7795724" cy="5693866"/>
          </a:xfrm>
          <a:prstGeom prst="rect">
            <a:avLst/>
          </a:prstGeom>
          <a:noFill/>
        </p:spPr>
        <p:txBody>
          <a:bodyPr wrap="none" rtlCol="0">
            <a:spAutoFit/>
          </a:bodyPr>
          <a:lstStyle/>
          <a:p>
            <a:r>
              <a:rPr lang="en-US" sz="1400" b="1" i="1" dirty="0" err="1" smtClean="0">
                <a:latin typeface="Arial Unicode MS" pitchFamily="34" charset="-128"/>
                <a:ea typeface="Arial Unicode MS" pitchFamily="34" charset="-128"/>
                <a:cs typeface="Arial Unicode MS" pitchFamily="34" charset="-128"/>
              </a:rPr>
              <a:t>Sūrya</a:t>
            </a:r>
            <a:r>
              <a:rPr lang="en-US" sz="1400" b="1" i="1" dirty="0" smtClean="0">
                <a:latin typeface="Arial Unicode MS" pitchFamily="34" charset="-128"/>
                <a:ea typeface="Arial Unicode MS" pitchFamily="34" charset="-128"/>
                <a:cs typeface="Arial Unicode MS" pitchFamily="34" charset="-128"/>
              </a:rPr>
              <a:t> </a:t>
            </a:r>
            <a:r>
              <a:rPr lang="en-US" sz="1400" b="1" i="1" dirty="0" err="1" smtClean="0">
                <a:latin typeface="Arial Unicode MS" pitchFamily="34" charset="-128"/>
                <a:ea typeface="Arial Unicode MS" pitchFamily="34" charset="-128"/>
                <a:cs typeface="Arial Unicode MS" pitchFamily="34" charset="-128"/>
              </a:rPr>
              <a:t>vamśa</a:t>
            </a:r>
            <a:r>
              <a:rPr lang="en-US" sz="1400" dirty="0" smtClean="0">
                <a:latin typeface="Arial Unicode MS" pitchFamily="34" charset="-128"/>
                <a:ea typeface="Arial Unicode MS" pitchFamily="34" charset="-128"/>
                <a:cs typeface="Arial Unicode MS" pitchFamily="34" charset="-128"/>
              </a:rPr>
              <a:t>-(53) </a:t>
            </a:r>
            <a:r>
              <a:rPr lang="en-US" sz="1400" i="1" dirty="0" err="1" smtClean="0">
                <a:latin typeface="Arial Unicode MS" pitchFamily="34" charset="-128"/>
                <a:ea typeface="Arial Unicode MS" pitchFamily="34" charset="-128"/>
                <a:cs typeface="Arial Unicode MS" pitchFamily="34" charset="-128"/>
              </a:rPr>
              <a:t>Bhūmivarman</a:t>
            </a:r>
            <a:r>
              <a:rPr lang="en-US" sz="1400" dirty="0" smtClean="0">
                <a:latin typeface="Arial Unicode MS" pitchFamily="34" charset="-128"/>
                <a:ea typeface="Arial Unicode MS" pitchFamily="34" charset="-128"/>
                <a:cs typeface="Arial Unicode MS" pitchFamily="34" charset="-128"/>
              </a:rPr>
              <a:t> (1712-1645 BC), (54) </a:t>
            </a:r>
            <a:r>
              <a:rPr lang="en-US" sz="1400" i="1" dirty="0" err="1" smtClean="0">
                <a:latin typeface="Arial Unicode MS" pitchFamily="34" charset="-128"/>
                <a:ea typeface="Arial Unicode MS" pitchFamily="34" charset="-128"/>
                <a:cs typeface="Arial Unicode MS" pitchFamily="34" charset="-128"/>
              </a:rPr>
              <a:t>Chandravarman</a:t>
            </a:r>
            <a:r>
              <a:rPr lang="en-US" sz="1400" dirty="0" smtClean="0">
                <a:latin typeface="Arial Unicode MS" pitchFamily="34" charset="-128"/>
                <a:ea typeface="Arial Unicode MS" pitchFamily="34" charset="-128"/>
                <a:cs typeface="Arial Unicode MS" pitchFamily="34" charset="-128"/>
              </a:rPr>
              <a:t> (1645-1584 BC), </a:t>
            </a:r>
          </a:p>
          <a:p>
            <a:r>
              <a:rPr lang="en-US" sz="1400" dirty="0" smtClean="0">
                <a:latin typeface="Arial Unicode MS" pitchFamily="34" charset="-128"/>
                <a:ea typeface="Arial Unicode MS" pitchFamily="34" charset="-128"/>
                <a:cs typeface="Arial Unicode MS" pitchFamily="34" charset="-128"/>
              </a:rPr>
              <a:t>(55) </a:t>
            </a:r>
            <a:r>
              <a:rPr lang="en-US" sz="1400" i="1" dirty="0" err="1" smtClean="0">
                <a:latin typeface="Arial Unicode MS" pitchFamily="34" charset="-128"/>
                <a:ea typeface="Arial Unicode MS" pitchFamily="34" charset="-128"/>
                <a:cs typeface="Arial Unicode MS" pitchFamily="34" charset="-128"/>
              </a:rPr>
              <a:t>Jayavarman</a:t>
            </a:r>
            <a:r>
              <a:rPr lang="en-US" sz="1400" dirty="0" smtClean="0">
                <a:latin typeface="Arial Unicode MS" pitchFamily="34" charset="-128"/>
                <a:ea typeface="Arial Unicode MS" pitchFamily="34" charset="-128"/>
                <a:cs typeface="Arial Unicode MS" pitchFamily="34" charset="-128"/>
              </a:rPr>
              <a:t> (1584-1502 BC), (56)</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Vŗşavarman</a:t>
            </a:r>
            <a:r>
              <a:rPr lang="en-US" sz="1400" dirty="0" smtClean="0">
                <a:latin typeface="Arial Unicode MS" pitchFamily="34" charset="-128"/>
                <a:ea typeface="Arial Unicode MS" pitchFamily="34" charset="-128"/>
                <a:cs typeface="Arial Unicode MS" pitchFamily="34" charset="-128"/>
              </a:rPr>
              <a:t> (1502-1441 BC), (57) </a:t>
            </a:r>
            <a:r>
              <a:rPr lang="en-US" sz="1400" i="1" dirty="0" err="1" smtClean="0">
                <a:latin typeface="Arial Unicode MS" pitchFamily="34" charset="-128"/>
                <a:ea typeface="Arial Unicode MS" pitchFamily="34" charset="-128"/>
                <a:cs typeface="Arial Unicode MS" pitchFamily="34" charset="-128"/>
              </a:rPr>
              <a:t>Sarvavarman</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(1441-1363 BC), (58) </a:t>
            </a:r>
            <a:r>
              <a:rPr lang="en-US" sz="1400" i="1" dirty="0" err="1" smtClean="0">
                <a:latin typeface="Arial Unicode MS" pitchFamily="34" charset="-128"/>
                <a:ea typeface="Arial Unicode MS" pitchFamily="34" charset="-128"/>
                <a:cs typeface="Arial Unicode MS" pitchFamily="34" charset="-128"/>
              </a:rPr>
              <a:t>Pŗthvīvarman</a:t>
            </a:r>
            <a:r>
              <a:rPr lang="en-US" sz="1400" dirty="0" smtClean="0">
                <a:latin typeface="Arial Unicode MS" pitchFamily="34" charset="-128"/>
                <a:ea typeface="Arial Unicode MS" pitchFamily="34" charset="-128"/>
                <a:cs typeface="Arial Unicode MS" pitchFamily="34" charset="-128"/>
              </a:rPr>
              <a:t> (1363-1287 BC), (59) </a:t>
            </a:r>
            <a:r>
              <a:rPr lang="en-US" sz="1400" i="1" dirty="0" err="1" smtClean="0">
                <a:latin typeface="Arial Unicode MS" pitchFamily="34" charset="-128"/>
                <a:ea typeface="Arial Unicode MS" pitchFamily="34" charset="-128"/>
                <a:cs typeface="Arial Unicode MS" pitchFamily="34" charset="-128"/>
              </a:rPr>
              <a:t>Jyeşţhavarman</a:t>
            </a:r>
            <a:r>
              <a:rPr lang="en-US" sz="1400" dirty="0" smtClean="0">
                <a:latin typeface="Arial Unicode MS" pitchFamily="34" charset="-128"/>
                <a:ea typeface="Arial Unicode MS" pitchFamily="34" charset="-128"/>
                <a:cs typeface="Arial Unicode MS" pitchFamily="34" charset="-128"/>
              </a:rPr>
              <a:t> (1287-1212 BC), </a:t>
            </a:r>
          </a:p>
          <a:p>
            <a:r>
              <a:rPr lang="en-US" sz="1400" dirty="0" smtClean="0">
                <a:latin typeface="Arial Unicode MS" pitchFamily="34" charset="-128"/>
                <a:ea typeface="Arial Unicode MS" pitchFamily="34" charset="-128"/>
                <a:cs typeface="Arial Unicode MS" pitchFamily="34" charset="-128"/>
              </a:rPr>
              <a:t>(60) </a:t>
            </a:r>
            <a:r>
              <a:rPr lang="en-US" sz="1400" i="1" dirty="0" err="1" smtClean="0">
                <a:latin typeface="Arial Unicode MS" pitchFamily="34" charset="-128"/>
                <a:ea typeface="Arial Unicode MS" pitchFamily="34" charset="-128"/>
                <a:cs typeface="Arial Unicode MS" pitchFamily="34" charset="-128"/>
              </a:rPr>
              <a:t>Harivarman</a:t>
            </a:r>
            <a:r>
              <a:rPr lang="en-US" sz="1400" dirty="0" smtClean="0">
                <a:latin typeface="Arial Unicode MS" pitchFamily="34" charset="-128"/>
                <a:ea typeface="Arial Unicode MS" pitchFamily="34" charset="-128"/>
                <a:cs typeface="Arial Unicode MS" pitchFamily="34" charset="-128"/>
              </a:rPr>
              <a:t> (1212-1136 BC), (61) </a:t>
            </a:r>
            <a:r>
              <a:rPr lang="en-US" sz="1400" i="1" dirty="0" err="1" smtClean="0">
                <a:latin typeface="Arial Unicode MS" pitchFamily="34" charset="-128"/>
                <a:ea typeface="Arial Unicode MS" pitchFamily="34" charset="-128"/>
                <a:cs typeface="Arial Unicode MS" pitchFamily="34" charset="-128"/>
              </a:rPr>
              <a:t>Kuberavarman</a:t>
            </a:r>
            <a:r>
              <a:rPr lang="en-US" sz="1400" dirty="0" smtClean="0">
                <a:latin typeface="Arial Unicode MS" pitchFamily="34" charset="-128"/>
                <a:ea typeface="Arial Unicode MS" pitchFamily="34" charset="-128"/>
                <a:cs typeface="Arial Unicode MS" pitchFamily="34" charset="-128"/>
              </a:rPr>
              <a:t> (1136-1048 BC), (62) </a:t>
            </a:r>
            <a:r>
              <a:rPr lang="en-US" sz="1400" i="1" dirty="0" err="1" smtClean="0">
                <a:latin typeface="Arial Unicode MS" pitchFamily="34" charset="-128"/>
                <a:ea typeface="Arial Unicode MS" pitchFamily="34" charset="-128"/>
                <a:cs typeface="Arial Unicode MS" pitchFamily="34" charset="-128"/>
              </a:rPr>
              <a:t>Siddhivarman</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(1048-987 BC), (63) </a:t>
            </a:r>
            <a:r>
              <a:rPr lang="en-US" sz="1400" i="1" dirty="0" err="1" smtClean="0">
                <a:latin typeface="Arial Unicode MS" pitchFamily="34" charset="-128"/>
                <a:ea typeface="Arial Unicode MS" pitchFamily="34" charset="-128"/>
                <a:cs typeface="Arial Unicode MS" pitchFamily="34" charset="-128"/>
              </a:rPr>
              <a:t>Haridattavarman</a:t>
            </a:r>
            <a:r>
              <a:rPr lang="en-US" sz="1400" dirty="0" smtClean="0">
                <a:latin typeface="Arial Unicode MS" pitchFamily="34" charset="-128"/>
                <a:ea typeface="Arial Unicode MS" pitchFamily="34" charset="-128"/>
                <a:cs typeface="Arial Unicode MS" pitchFamily="34" charset="-128"/>
              </a:rPr>
              <a:t> (987-906 BC), (64) </a:t>
            </a:r>
            <a:r>
              <a:rPr lang="en-US" sz="1400" i="1" dirty="0" err="1" smtClean="0">
                <a:latin typeface="Arial Unicode MS" pitchFamily="34" charset="-128"/>
                <a:ea typeface="Arial Unicode MS" pitchFamily="34" charset="-128"/>
                <a:cs typeface="Arial Unicode MS" pitchFamily="34" charset="-128"/>
              </a:rPr>
              <a:t>Vasudattavarman</a:t>
            </a:r>
            <a:r>
              <a:rPr lang="en-US" sz="1400" dirty="0" smtClean="0">
                <a:latin typeface="Arial Unicode MS" pitchFamily="34" charset="-128"/>
                <a:ea typeface="Arial Unicode MS" pitchFamily="34" charset="-128"/>
                <a:cs typeface="Arial Unicode MS" pitchFamily="34" charset="-128"/>
              </a:rPr>
              <a:t> (906-843 BC), </a:t>
            </a:r>
          </a:p>
          <a:p>
            <a:r>
              <a:rPr lang="en-US" sz="1400" dirty="0" smtClean="0">
                <a:latin typeface="Arial Unicode MS" pitchFamily="34" charset="-128"/>
                <a:ea typeface="Arial Unicode MS" pitchFamily="34" charset="-128"/>
                <a:cs typeface="Arial Unicode MS" pitchFamily="34" charset="-128"/>
              </a:rPr>
              <a:t>(65) </a:t>
            </a:r>
            <a:r>
              <a:rPr lang="en-US" sz="1400" i="1" dirty="0" err="1" smtClean="0">
                <a:latin typeface="Arial Unicode MS" pitchFamily="34" charset="-128"/>
                <a:ea typeface="Arial Unicode MS" pitchFamily="34" charset="-128"/>
                <a:cs typeface="Arial Unicode MS" pitchFamily="34" charset="-128"/>
              </a:rPr>
              <a:t>Pativarman</a:t>
            </a:r>
            <a:r>
              <a:rPr lang="en-US" sz="1400" dirty="0" smtClean="0">
                <a:latin typeface="Arial Unicode MS" pitchFamily="34" charset="-128"/>
                <a:ea typeface="Arial Unicode MS" pitchFamily="34" charset="-128"/>
                <a:cs typeface="Arial Unicode MS" pitchFamily="34" charset="-128"/>
              </a:rPr>
              <a:t> (843-790 BC), (66) </a:t>
            </a:r>
            <a:r>
              <a:rPr lang="en-US" sz="1400" i="1" dirty="0" err="1" smtClean="0">
                <a:latin typeface="Arial Unicode MS" pitchFamily="34" charset="-128"/>
                <a:ea typeface="Arial Unicode MS" pitchFamily="34" charset="-128"/>
                <a:cs typeface="Arial Unicode MS" pitchFamily="34" charset="-128"/>
              </a:rPr>
              <a:t>Śivavŗddhivarman</a:t>
            </a:r>
            <a:r>
              <a:rPr lang="en-US" sz="1400" dirty="0" smtClean="0">
                <a:latin typeface="Arial Unicode MS" pitchFamily="34" charset="-128"/>
                <a:ea typeface="Arial Unicode MS" pitchFamily="34" charset="-128"/>
                <a:cs typeface="Arial Unicode MS" pitchFamily="34" charset="-128"/>
              </a:rPr>
              <a:t> (790-736 BC), (67) </a:t>
            </a:r>
            <a:r>
              <a:rPr lang="en-US" sz="1400" i="1" dirty="0" err="1" smtClean="0">
                <a:latin typeface="Arial Unicode MS" pitchFamily="34" charset="-128"/>
                <a:ea typeface="Arial Unicode MS" pitchFamily="34" charset="-128"/>
                <a:cs typeface="Arial Unicode MS" pitchFamily="34" charset="-128"/>
              </a:rPr>
              <a:t>Vasantavarman</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(736-675 BC), (68) </a:t>
            </a:r>
            <a:r>
              <a:rPr lang="en-US" sz="1400" i="1" dirty="0" err="1" smtClean="0">
                <a:latin typeface="Arial Unicode MS" pitchFamily="34" charset="-128"/>
                <a:ea typeface="Arial Unicode MS" pitchFamily="34" charset="-128"/>
                <a:cs typeface="Arial Unicode MS" pitchFamily="34" charset="-128"/>
              </a:rPr>
              <a:t>Śivavarman</a:t>
            </a:r>
            <a:r>
              <a:rPr lang="en-US" sz="1400" dirty="0" smtClean="0">
                <a:latin typeface="Arial Unicode MS" pitchFamily="34" charset="-128"/>
                <a:ea typeface="Arial Unicode MS" pitchFamily="34" charset="-128"/>
                <a:cs typeface="Arial Unicode MS" pitchFamily="34" charset="-128"/>
              </a:rPr>
              <a:t> (675-613 BC), (69 </a:t>
            </a:r>
            <a:r>
              <a:rPr lang="en-US" sz="1400" i="1" dirty="0" err="1" smtClean="0">
                <a:latin typeface="Arial Unicode MS" pitchFamily="34" charset="-128"/>
                <a:ea typeface="Arial Unicode MS" pitchFamily="34" charset="-128"/>
                <a:cs typeface="Arial Unicode MS" pitchFamily="34" charset="-128"/>
              </a:rPr>
              <a:t>Rudravarman</a:t>
            </a:r>
            <a:r>
              <a:rPr lang="en-US" sz="1400" dirty="0" smtClean="0">
                <a:latin typeface="Arial Unicode MS" pitchFamily="34" charset="-128"/>
                <a:ea typeface="Arial Unicode MS" pitchFamily="34" charset="-128"/>
                <a:cs typeface="Arial Unicode MS" pitchFamily="34" charset="-128"/>
              </a:rPr>
              <a:t> (613-547 BC), (70)</a:t>
            </a:r>
            <a:r>
              <a:rPr lang="en-US" sz="1400" i="1" dirty="0" smtClean="0">
                <a:latin typeface="Arial Unicode MS" pitchFamily="34" charset="-128"/>
                <a:ea typeface="Arial Unicode MS" pitchFamily="34" charset="-128"/>
                <a:cs typeface="Arial Unicode MS" pitchFamily="34" charset="-128"/>
              </a:rPr>
              <a:t> </a:t>
            </a:r>
          </a:p>
          <a:p>
            <a:r>
              <a:rPr lang="en-US" sz="1400" i="1" dirty="0" err="1" smtClean="0">
                <a:latin typeface="Arial Unicode MS" pitchFamily="34" charset="-128"/>
                <a:ea typeface="Arial Unicode MS" pitchFamily="34" charset="-128"/>
                <a:cs typeface="Arial Unicode MS" pitchFamily="34" charset="-128"/>
              </a:rPr>
              <a:t>Vŗşadevavarman</a:t>
            </a:r>
            <a:r>
              <a:rPr lang="en-US" sz="1400" dirty="0" smtClean="0">
                <a:latin typeface="Arial Unicode MS" pitchFamily="34" charset="-128"/>
                <a:ea typeface="Arial Unicode MS" pitchFamily="34" charset="-128"/>
                <a:cs typeface="Arial Unicode MS" pitchFamily="34" charset="-128"/>
              </a:rPr>
              <a:t> (547-486 BC)-In his period </a:t>
            </a:r>
            <a:r>
              <a:rPr lang="en-US" sz="1400" i="1" dirty="0" err="1" smtClean="0">
                <a:latin typeface="Arial Unicode MS" pitchFamily="34" charset="-128"/>
                <a:ea typeface="Arial Unicode MS" pitchFamily="34" charset="-128"/>
                <a:cs typeface="Arial Unicode MS" pitchFamily="34" charset="-128"/>
              </a:rPr>
              <a:t>Śankarāchārya</a:t>
            </a:r>
            <a:r>
              <a:rPr lang="en-US" sz="1400" dirty="0" smtClean="0">
                <a:latin typeface="Arial Unicode MS" pitchFamily="34" charset="-128"/>
                <a:ea typeface="Arial Unicode MS" pitchFamily="34" charset="-128"/>
                <a:cs typeface="Arial Unicode MS" pitchFamily="34" charset="-128"/>
              </a:rPr>
              <a:t>  had come in 486 BC for debate </a:t>
            </a:r>
          </a:p>
          <a:p>
            <a:r>
              <a:rPr lang="en-US" sz="1400" dirty="0" smtClean="0">
                <a:latin typeface="Arial Unicode MS" pitchFamily="34" charset="-128"/>
                <a:ea typeface="Arial Unicode MS" pitchFamily="34" charset="-128"/>
                <a:cs typeface="Arial Unicode MS" pitchFamily="34" charset="-128"/>
              </a:rPr>
              <a:t>with 12 </a:t>
            </a:r>
            <a:r>
              <a:rPr lang="en-US" sz="1400" i="1" dirty="0" smtClean="0">
                <a:latin typeface="Arial Unicode MS" pitchFamily="34" charset="-128"/>
                <a:ea typeface="Arial Unicode MS" pitchFamily="34" charset="-128"/>
                <a:cs typeface="Arial Unicode MS" pitchFamily="34" charset="-128"/>
              </a:rPr>
              <a:t>Bodhisattvas</a:t>
            </a:r>
            <a:r>
              <a:rPr lang="en-US" sz="1400" dirty="0" smtClean="0">
                <a:latin typeface="Arial Unicode MS" pitchFamily="34" charset="-128"/>
                <a:ea typeface="Arial Unicode MS" pitchFamily="34" charset="-128"/>
                <a:cs typeface="Arial Unicode MS" pitchFamily="34" charset="-128"/>
              </a:rPr>
              <a:t>. Due to his blessing the king got a son who was named after the saint. </a:t>
            </a:r>
          </a:p>
          <a:p>
            <a:r>
              <a:rPr lang="en-US" sz="1400" dirty="0" smtClean="0">
                <a:latin typeface="Arial Unicode MS" pitchFamily="34" charset="-128"/>
                <a:ea typeface="Arial Unicode MS" pitchFamily="34" charset="-128"/>
                <a:cs typeface="Arial Unicode MS" pitchFamily="34" charset="-128"/>
              </a:rPr>
              <a:t>(71) </a:t>
            </a:r>
            <a:r>
              <a:rPr lang="en-US" sz="1400" i="1" dirty="0" err="1" smtClean="0">
                <a:latin typeface="Arial Unicode MS" pitchFamily="34" charset="-128"/>
                <a:ea typeface="Arial Unicode MS" pitchFamily="34" charset="-128"/>
                <a:cs typeface="Arial Unicode MS" pitchFamily="34" charset="-128"/>
              </a:rPr>
              <a:t>Śankaradeva</a:t>
            </a:r>
            <a:r>
              <a:rPr lang="en-US" sz="1400" dirty="0" smtClean="0">
                <a:latin typeface="Arial Unicode MS" pitchFamily="34" charset="-128"/>
                <a:ea typeface="Arial Unicode MS" pitchFamily="34" charset="-128"/>
                <a:cs typeface="Arial Unicode MS" pitchFamily="34" charset="-128"/>
              </a:rPr>
              <a:t> (486-461 BC), (72) </a:t>
            </a:r>
            <a:r>
              <a:rPr lang="en-US" sz="1400" i="1" dirty="0" err="1" smtClean="0">
                <a:latin typeface="Arial Unicode MS" pitchFamily="34" charset="-128"/>
                <a:ea typeface="Arial Unicode MS" pitchFamily="34" charset="-128"/>
                <a:cs typeface="Arial Unicode MS" pitchFamily="34" charset="-128"/>
              </a:rPr>
              <a:t>Dharmadeva</a:t>
            </a:r>
            <a:r>
              <a:rPr lang="en-US" sz="1400" dirty="0" smtClean="0">
                <a:latin typeface="Arial Unicode MS" pitchFamily="34" charset="-128"/>
                <a:ea typeface="Arial Unicode MS" pitchFamily="34" charset="-128"/>
                <a:cs typeface="Arial Unicode MS" pitchFamily="34" charset="-128"/>
              </a:rPr>
              <a:t> (461-437 BC), (73) </a:t>
            </a:r>
            <a:r>
              <a:rPr lang="en-US" sz="1400" i="1" dirty="0" err="1" smtClean="0">
                <a:latin typeface="Arial Unicode MS" pitchFamily="34" charset="-128"/>
                <a:ea typeface="Arial Unicode MS" pitchFamily="34" charset="-128"/>
                <a:cs typeface="Arial Unicode MS" pitchFamily="34" charset="-128"/>
              </a:rPr>
              <a:t>Mānadeva</a:t>
            </a:r>
            <a:r>
              <a:rPr lang="en-US" sz="1400" dirty="0" smtClean="0">
                <a:latin typeface="Arial Unicode MS" pitchFamily="34" charset="-128"/>
                <a:ea typeface="Arial Unicode MS" pitchFamily="34" charset="-128"/>
                <a:cs typeface="Arial Unicode MS" pitchFamily="34" charset="-128"/>
              </a:rPr>
              <a:t> (437-</a:t>
            </a:r>
          </a:p>
          <a:p>
            <a:r>
              <a:rPr lang="en-US" sz="1400" dirty="0" smtClean="0">
                <a:latin typeface="Arial Unicode MS" pitchFamily="34" charset="-128"/>
                <a:ea typeface="Arial Unicode MS" pitchFamily="34" charset="-128"/>
                <a:cs typeface="Arial Unicode MS" pitchFamily="34" charset="-128"/>
              </a:rPr>
              <a:t>417 BC), (74) </a:t>
            </a:r>
            <a:r>
              <a:rPr lang="en-US" sz="1400" i="1" dirty="0" err="1" smtClean="0">
                <a:latin typeface="Arial Unicode MS" pitchFamily="34" charset="-128"/>
                <a:ea typeface="Arial Unicode MS" pitchFamily="34" charset="-128"/>
                <a:cs typeface="Arial Unicode MS" pitchFamily="34" charset="-128"/>
              </a:rPr>
              <a:t>Mahideva</a:t>
            </a:r>
            <a:r>
              <a:rPr lang="en-US" sz="1400" dirty="0" smtClean="0">
                <a:latin typeface="Arial Unicode MS" pitchFamily="34" charset="-128"/>
                <a:ea typeface="Arial Unicode MS" pitchFamily="34" charset="-128"/>
                <a:cs typeface="Arial Unicode MS" pitchFamily="34" charset="-128"/>
              </a:rPr>
              <a:t> (417-397 BC), (75) </a:t>
            </a:r>
            <a:r>
              <a:rPr lang="en-US" sz="1400" i="1" dirty="0" err="1" smtClean="0">
                <a:latin typeface="Arial Unicode MS" pitchFamily="34" charset="-128"/>
                <a:ea typeface="Arial Unicode MS" pitchFamily="34" charset="-128"/>
                <a:cs typeface="Arial Unicode MS" pitchFamily="34" charset="-128"/>
              </a:rPr>
              <a:t>Vasantadeva</a:t>
            </a:r>
            <a:r>
              <a:rPr lang="en-US" sz="1400" dirty="0" smtClean="0">
                <a:latin typeface="Arial Unicode MS" pitchFamily="34" charset="-128"/>
                <a:ea typeface="Arial Unicode MS" pitchFamily="34" charset="-128"/>
                <a:cs typeface="Arial Unicode MS" pitchFamily="34" charset="-128"/>
              </a:rPr>
              <a:t> (397-382 BC), (76) </a:t>
            </a:r>
          </a:p>
          <a:p>
            <a:r>
              <a:rPr lang="en-US" sz="1400" i="1" dirty="0" err="1" smtClean="0">
                <a:latin typeface="Arial Unicode MS" pitchFamily="34" charset="-128"/>
                <a:ea typeface="Arial Unicode MS" pitchFamily="34" charset="-128"/>
                <a:cs typeface="Arial Unicode MS" pitchFamily="34" charset="-128"/>
              </a:rPr>
              <a:t>Udayadevavarman</a:t>
            </a:r>
            <a:r>
              <a:rPr lang="en-US" sz="1400" dirty="0" smtClean="0">
                <a:latin typeface="Arial Unicode MS" pitchFamily="34" charset="-128"/>
                <a:ea typeface="Arial Unicode MS" pitchFamily="34" charset="-128"/>
                <a:cs typeface="Arial Unicode MS" pitchFamily="34" charset="-128"/>
              </a:rPr>
              <a:t> (382-377 BC),(77) </a:t>
            </a:r>
            <a:r>
              <a:rPr lang="en-US" sz="1400" i="1" dirty="0" err="1" smtClean="0">
                <a:latin typeface="Arial Unicode MS" pitchFamily="34" charset="-128"/>
                <a:ea typeface="Arial Unicode MS" pitchFamily="34" charset="-128"/>
                <a:cs typeface="Arial Unicode MS" pitchFamily="34" charset="-128"/>
              </a:rPr>
              <a:t>Mānadevavarman</a:t>
            </a:r>
            <a:r>
              <a:rPr lang="en-US" sz="1400" dirty="0" smtClean="0">
                <a:latin typeface="Arial Unicode MS" pitchFamily="34" charset="-128"/>
                <a:ea typeface="Arial Unicode MS" pitchFamily="34" charset="-128"/>
                <a:cs typeface="Arial Unicode MS" pitchFamily="34" charset="-128"/>
              </a:rPr>
              <a:t> ( 377-347 BC), (78) </a:t>
            </a:r>
          </a:p>
          <a:p>
            <a:r>
              <a:rPr lang="en-US" sz="1400" i="1" dirty="0" err="1" smtClean="0">
                <a:latin typeface="Arial Unicode MS" pitchFamily="34" charset="-128"/>
                <a:ea typeface="Arial Unicode MS" pitchFamily="34" charset="-128"/>
                <a:cs typeface="Arial Unicode MS" pitchFamily="34" charset="-128"/>
              </a:rPr>
              <a:t>Guņakāmadevavarman</a:t>
            </a:r>
            <a:r>
              <a:rPr lang="en-US" sz="1400" dirty="0" smtClean="0">
                <a:latin typeface="Arial Unicode MS" pitchFamily="34" charset="-128"/>
                <a:ea typeface="Arial Unicode MS" pitchFamily="34" charset="-128"/>
                <a:cs typeface="Arial Unicode MS" pitchFamily="34" charset="-128"/>
              </a:rPr>
              <a:t> (347-337 BC), (79) </a:t>
            </a:r>
            <a:r>
              <a:rPr lang="en-US" sz="1400" i="1" dirty="0" err="1" smtClean="0">
                <a:latin typeface="Arial Unicode MS" pitchFamily="34" charset="-128"/>
                <a:ea typeface="Arial Unicode MS" pitchFamily="34" charset="-128"/>
                <a:cs typeface="Arial Unicode MS" pitchFamily="34" charset="-128"/>
              </a:rPr>
              <a:t>Śivadevavarman</a:t>
            </a:r>
            <a:r>
              <a:rPr lang="en-US" sz="1400" dirty="0" smtClean="0">
                <a:latin typeface="Arial Unicode MS" pitchFamily="34" charset="-128"/>
                <a:ea typeface="Arial Unicode MS" pitchFamily="34" charset="-128"/>
                <a:cs typeface="Arial Unicode MS" pitchFamily="34" charset="-128"/>
              </a:rPr>
              <a:t> (337-276 BC), (80) </a:t>
            </a:r>
          </a:p>
          <a:p>
            <a:r>
              <a:rPr lang="en-US" sz="1400" i="1" dirty="0" err="1" smtClean="0">
                <a:latin typeface="Arial Unicode MS" pitchFamily="34" charset="-128"/>
                <a:ea typeface="Arial Unicode MS" pitchFamily="34" charset="-128"/>
                <a:cs typeface="Arial Unicode MS" pitchFamily="34" charset="-128"/>
              </a:rPr>
              <a:t>Narendradevavarman</a:t>
            </a:r>
            <a:r>
              <a:rPr lang="en-US" sz="1400" dirty="0" smtClean="0">
                <a:latin typeface="Arial Unicode MS" pitchFamily="34" charset="-128"/>
                <a:ea typeface="Arial Unicode MS" pitchFamily="34" charset="-128"/>
                <a:cs typeface="Arial Unicode MS" pitchFamily="34" charset="-128"/>
              </a:rPr>
              <a:t> (276-234 BC), (81) </a:t>
            </a:r>
            <a:r>
              <a:rPr lang="en-US" sz="1400" i="1" dirty="0" err="1" smtClean="0">
                <a:latin typeface="Arial Unicode MS" pitchFamily="34" charset="-128"/>
                <a:ea typeface="Arial Unicode MS" pitchFamily="34" charset="-128"/>
                <a:cs typeface="Arial Unicode MS" pitchFamily="34" charset="-128"/>
              </a:rPr>
              <a:t>Bhīmadevavarman</a:t>
            </a:r>
            <a:r>
              <a:rPr lang="en-US" sz="1400" dirty="0" smtClean="0">
                <a:latin typeface="Arial Unicode MS" pitchFamily="34" charset="-128"/>
                <a:ea typeface="Arial Unicode MS" pitchFamily="34" charset="-128"/>
                <a:cs typeface="Arial Unicode MS" pitchFamily="34" charset="-128"/>
              </a:rPr>
              <a:t> (234-198 BC), (82) </a:t>
            </a:r>
          </a:p>
          <a:p>
            <a:r>
              <a:rPr lang="en-US" sz="1400" i="1" dirty="0" err="1" smtClean="0">
                <a:latin typeface="Arial Unicode MS" pitchFamily="34" charset="-128"/>
                <a:ea typeface="Arial Unicode MS" pitchFamily="34" charset="-128"/>
                <a:cs typeface="Arial Unicode MS" pitchFamily="34" charset="-128"/>
              </a:rPr>
              <a:t>Vişņudevavarman</a:t>
            </a:r>
            <a:r>
              <a:rPr lang="en-US" sz="1400" dirty="0" smtClean="0">
                <a:latin typeface="Arial Unicode MS" pitchFamily="34" charset="-128"/>
                <a:ea typeface="Arial Unicode MS" pitchFamily="34" charset="-128"/>
                <a:cs typeface="Arial Unicode MS" pitchFamily="34" charset="-128"/>
              </a:rPr>
              <a:t> (198-151 BC), (83) </a:t>
            </a:r>
            <a:r>
              <a:rPr lang="en-US" sz="1400" i="1" dirty="0" err="1" smtClean="0">
                <a:latin typeface="Arial Unicode MS" pitchFamily="34" charset="-128"/>
                <a:ea typeface="Arial Unicode MS" pitchFamily="34" charset="-128"/>
                <a:cs typeface="Arial Unicode MS" pitchFamily="34" charset="-128"/>
              </a:rPr>
              <a:t>Viśvadevavarman</a:t>
            </a:r>
            <a:r>
              <a:rPr lang="en-US" sz="1400" dirty="0" smtClean="0">
                <a:latin typeface="Arial Unicode MS" pitchFamily="34" charset="-128"/>
                <a:ea typeface="Arial Unicode MS" pitchFamily="34" charset="-128"/>
                <a:cs typeface="Arial Unicode MS" pitchFamily="34" charset="-128"/>
              </a:rPr>
              <a:t> (151-101 BC). After him</a:t>
            </a:r>
          </a:p>
          <a:p>
            <a:r>
              <a:rPr lang="en-US" sz="1400" dirty="0" smtClean="0">
                <a:latin typeface="Arial Unicode MS" pitchFamily="34" charset="-128"/>
                <a:ea typeface="Arial Unicode MS" pitchFamily="34" charset="-128"/>
                <a:cs typeface="Arial Unicode MS" pitchFamily="34" charset="-128"/>
              </a:rPr>
              <a:t> his son-in-law became king.</a:t>
            </a:r>
            <a:endParaRPr lang="en-IN" sz="1400" dirty="0" smtClean="0">
              <a:latin typeface="Arial Unicode MS" pitchFamily="34" charset="-128"/>
              <a:ea typeface="Arial Unicode MS" pitchFamily="34" charset="-128"/>
              <a:cs typeface="Arial Unicode MS" pitchFamily="34" charset="-128"/>
            </a:endParaRPr>
          </a:p>
          <a:p>
            <a:r>
              <a:rPr lang="en-US" sz="1400" b="1" i="1" dirty="0" err="1" smtClean="0">
                <a:latin typeface="Arial Unicode MS" pitchFamily="34" charset="-128"/>
                <a:ea typeface="Arial Unicode MS" pitchFamily="34" charset="-128"/>
                <a:cs typeface="Arial Unicode MS" pitchFamily="34" charset="-128"/>
              </a:rPr>
              <a:t>Ţhākurī-vamśa</a:t>
            </a:r>
            <a:r>
              <a:rPr lang="en-US" sz="1400" b="1" i="1" dirty="0" smtClean="0">
                <a:latin typeface="Arial Unicode MS" pitchFamily="34" charset="-128"/>
                <a:ea typeface="Arial Unicode MS" pitchFamily="34" charset="-128"/>
                <a:cs typeface="Arial Unicode MS" pitchFamily="34" charset="-128"/>
              </a:rPr>
              <a:t>-</a:t>
            </a:r>
            <a:r>
              <a:rPr lang="en-US" sz="1400" dirty="0" smtClean="0">
                <a:latin typeface="Arial Unicode MS" pitchFamily="34" charset="-128"/>
                <a:ea typeface="Arial Unicode MS" pitchFamily="34" charset="-128"/>
                <a:cs typeface="Arial Unicode MS" pitchFamily="34" charset="-128"/>
              </a:rPr>
              <a:t>(84) </a:t>
            </a:r>
            <a:r>
              <a:rPr lang="en-US" sz="1400" i="1" dirty="0" err="1" smtClean="0">
                <a:latin typeface="Arial Unicode MS" pitchFamily="34" charset="-128"/>
                <a:ea typeface="Arial Unicode MS" pitchFamily="34" charset="-128"/>
                <a:cs typeface="Arial Unicode MS" pitchFamily="34" charset="-128"/>
              </a:rPr>
              <a:t>Amśuvarman</a:t>
            </a:r>
            <a:r>
              <a:rPr lang="en-US" sz="1400" dirty="0" smtClean="0">
                <a:latin typeface="Arial Unicode MS" pitchFamily="34" charset="-128"/>
                <a:ea typeface="Arial Unicode MS" pitchFamily="34" charset="-128"/>
                <a:cs typeface="Arial Unicode MS" pitchFamily="34" charset="-128"/>
              </a:rPr>
              <a:t> (101-33 BC)-</a:t>
            </a:r>
            <a:r>
              <a:rPr lang="en-US" sz="1400" i="1" dirty="0" err="1" smtClean="0">
                <a:latin typeface="Arial Unicode MS" pitchFamily="34" charset="-128"/>
                <a:ea typeface="Arial Unicode MS" pitchFamily="34" charset="-128"/>
                <a:cs typeface="Arial Unicode MS" pitchFamily="34" charset="-128"/>
              </a:rPr>
              <a:t>Paramāra</a:t>
            </a:r>
            <a:r>
              <a:rPr lang="en-US" sz="1400" dirty="0" smtClean="0">
                <a:latin typeface="Arial Unicode MS" pitchFamily="34" charset="-128"/>
                <a:ea typeface="Arial Unicode MS" pitchFamily="34" charset="-128"/>
                <a:cs typeface="Arial Unicode MS" pitchFamily="34" charset="-128"/>
              </a:rPr>
              <a:t> king </a:t>
            </a:r>
            <a:r>
              <a:rPr lang="en-US" sz="1400" i="1" dirty="0" err="1" smtClean="0">
                <a:latin typeface="Arial Unicode MS" pitchFamily="34" charset="-128"/>
                <a:ea typeface="Arial Unicode MS" pitchFamily="34" charset="-128"/>
                <a:cs typeface="Arial Unicode MS" pitchFamily="34" charset="-128"/>
              </a:rPr>
              <a:t>Vikramāditya</a:t>
            </a:r>
            <a:r>
              <a:rPr lang="en-US" sz="1400" dirty="0" smtClean="0">
                <a:latin typeface="Arial Unicode MS" pitchFamily="34" charset="-128"/>
                <a:ea typeface="Arial Unicode MS" pitchFamily="34" charset="-128"/>
                <a:cs typeface="Arial Unicode MS" pitchFamily="34" charset="-128"/>
              </a:rPr>
              <a:t> of Ujjain came in </a:t>
            </a:r>
          </a:p>
          <a:p>
            <a:r>
              <a:rPr lang="en-US" sz="1400" dirty="0" smtClean="0">
                <a:latin typeface="Arial Unicode MS" pitchFamily="34" charset="-128"/>
                <a:ea typeface="Arial Unicode MS" pitchFamily="34" charset="-128"/>
                <a:cs typeface="Arial Unicode MS" pitchFamily="34" charset="-128"/>
              </a:rPr>
              <a:t>57 BC and started his </a:t>
            </a:r>
            <a:r>
              <a:rPr lang="en-US" sz="1400" i="1" dirty="0" err="1" smtClean="0">
                <a:latin typeface="Arial Unicode MS" pitchFamily="34" charset="-128"/>
                <a:ea typeface="Arial Unicode MS" pitchFamily="34" charset="-128"/>
                <a:cs typeface="Arial Unicode MS" pitchFamily="34" charset="-128"/>
              </a:rPr>
              <a:t>Vikrama-samvat</a:t>
            </a:r>
            <a:r>
              <a:rPr lang="en-US" sz="1400" dirty="0" smtClean="0">
                <a:latin typeface="Arial Unicode MS" pitchFamily="34" charset="-128"/>
                <a:ea typeface="Arial Unicode MS" pitchFamily="34" charset="-128"/>
                <a:cs typeface="Arial Unicode MS" pitchFamily="34" charset="-128"/>
              </a:rPr>
              <a:t> at </a:t>
            </a:r>
            <a:r>
              <a:rPr lang="en-US" sz="1400" i="1" dirty="0" err="1" smtClean="0">
                <a:latin typeface="Arial Unicode MS" pitchFamily="34" charset="-128"/>
                <a:ea typeface="Arial Unicode MS" pitchFamily="34" charset="-128"/>
                <a:cs typeface="Arial Unicode MS" pitchFamily="34" charset="-128"/>
              </a:rPr>
              <a:t>Paśupatinātha</a:t>
            </a:r>
            <a:r>
              <a:rPr lang="en-US" sz="1400" dirty="0" smtClean="0">
                <a:latin typeface="Arial Unicode MS" pitchFamily="34" charset="-128"/>
                <a:ea typeface="Arial Unicode MS" pitchFamily="34" charset="-128"/>
                <a:cs typeface="Arial Unicode MS" pitchFamily="34" charset="-128"/>
              </a:rPr>
              <a:t> from </a:t>
            </a:r>
            <a:r>
              <a:rPr lang="en-US" sz="1400" i="1" dirty="0" err="1" smtClean="0">
                <a:latin typeface="Arial Unicode MS" pitchFamily="34" charset="-128"/>
                <a:ea typeface="Arial Unicode MS" pitchFamily="34" charset="-128"/>
                <a:cs typeface="Arial Unicode MS" pitchFamily="34" charset="-128"/>
              </a:rPr>
              <a:t>Chaitra</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śukla</a:t>
            </a:r>
            <a:r>
              <a:rPr lang="en-US" sz="1400" dirty="0" smtClean="0">
                <a:latin typeface="Arial Unicode MS" pitchFamily="34" charset="-128"/>
                <a:ea typeface="Arial Unicode MS" pitchFamily="34" charset="-128"/>
                <a:cs typeface="Arial Unicode MS" pitchFamily="34" charset="-128"/>
              </a:rPr>
              <a:t> 1st. (85) </a:t>
            </a:r>
          </a:p>
          <a:p>
            <a:r>
              <a:rPr lang="en-US" sz="1400" i="1" dirty="0" err="1" smtClean="0">
                <a:latin typeface="Arial Unicode MS" pitchFamily="34" charset="-128"/>
                <a:ea typeface="Arial Unicode MS" pitchFamily="34" charset="-128"/>
                <a:cs typeface="Arial Unicode MS" pitchFamily="34" charset="-128"/>
              </a:rPr>
              <a:t>Kŗtavarman</a:t>
            </a:r>
            <a:r>
              <a:rPr lang="en-US" sz="1400" dirty="0" smtClean="0">
                <a:latin typeface="Arial Unicode MS" pitchFamily="34" charset="-128"/>
                <a:ea typeface="Arial Unicode MS" pitchFamily="34" charset="-128"/>
                <a:cs typeface="Arial Unicode MS" pitchFamily="34" charset="-128"/>
              </a:rPr>
              <a:t> (33 BC-54 AD), (86) </a:t>
            </a:r>
            <a:r>
              <a:rPr lang="en-US" sz="1400" i="1" dirty="0" err="1" smtClean="0">
                <a:latin typeface="Arial Unicode MS" pitchFamily="34" charset="-128"/>
                <a:ea typeface="Arial Unicode MS" pitchFamily="34" charset="-128"/>
                <a:cs typeface="Arial Unicode MS" pitchFamily="34" charset="-128"/>
              </a:rPr>
              <a:t>Bhīmārjuna</a:t>
            </a:r>
            <a:r>
              <a:rPr lang="en-US" sz="1400" dirty="0" smtClean="0">
                <a:latin typeface="Arial Unicode MS" pitchFamily="34" charset="-128"/>
                <a:ea typeface="Arial Unicode MS" pitchFamily="34" charset="-128"/>
                <a:cs typeface="Arial Unicode MS" pitchFamily="34" charset="-128"/>
              </a:rPr>
              <a:t> (54-147 AD), (87) </a:t>
            </a:r>
            <a:r>
              <a:rPr lang="en-US" sz="1400" i="1" dirty="0" err="1" smtClean="0">
                <a:latin typeface="Arial Unicode MS" pitchFamily="34" charset="-128"/>
                <a:ea typeface="Arial Unicode MS" pitchFamily="34" charset="-128"/>
                <a:cs typeface="Arial Unicode MS" pitchFamily="34" charset="-128"/>
              </a:rPr>
              <a:t>Nandadeva</a:t>
            </a:r>
            <a:r>
              <a:rPr lang="en-US" sz="1400" dirty="0" smtClean="0">
                <a:latin typeface="Arial Unicode MS" pitchFamily="34" charset="-128"/>
                <a:ea typeface="Arial Unicode MS" pitchFamily="34" charset="-128"/>
                <a:cs typeface="Arial Unicode MS" pitchFamily="34" charset="-128"/>
              </a:rPr>
              <a:t> (147-172 AD), </a:t>
            </a:r>
          </a:p>
          <a:p>
            <a:r>
              <a:rPr lang="en-US" sz="1400" dirty="0" smtClean="0">
                <a:latin typeface="Arial Unicode MS" pitchFamily="34" charset="-128"/>
                <a:ea typeface="Arial Unicode MS" pitchFamily="34" charset="-128"/>
                <a:cs typeface="Arial Unicode MS" pitchFamily="34" charset="-128"/>
              </a:rPr>
              <a:t>(88-89)-Unknown (172-299), (90)</a:t>
            </a:r>
            <a:r>
              <a:rPr lang="en-US" sz="1400" i="1" dirty="0" smtClean="0">
                <a:latin typeface="Arial Unicode MS" pitchFamily="34" charset="-128"/>
                <a:ea typeface="Arial Unicode MS" pitchFamily="34" charset="-128"/>
                <a:cs typeface="Arial Unicode MS" pitchFamily="34" charset="-128"/>
              </a:rPr>
              <a:t> </a:t>
            </a:r>
            <a:r>
              <a:rPr lang="en-US" sz="1400" i="1" dirty="0" err="1" smtClean="0">
                <a:latin typeface="Arial Unicode MS" pitchFamily="34" charset="-128"/>
                <a:ea typeface="Arial Unicode MS" pitchFamily="34" charset="-128"/>
                <a:cs typeface="Arial Unicode MS" pitchFamily="34" charset="-128"/>
              </a:rPr>
              <a:t>Vīradeva</a:t>
            </a:r>
            <a:r>
              <a:rPr lang="en-US" sz="1400" dirty="0" smtClean="0">
                <a:latin typeface="Arial Unicode MS" pitchFamily="34" charset="-128"/>
                <a:ea typeface="Arial Unicode MS" pitchFamily="34" charset="-128"/>
                <a:cs typeface="Arial Unicode MS" pitchFamily="34" charset="-128"/>
              </a:rPr>
              <a:t> (299-394),(91) </a:t>
            </a:r>
            <a:r>
              <a:rPr lang="en-US" sz="1400" i="1" dirty="0" err="1" smtClean="0">
                <a:latin typeface="Arial Unicode MS" pitchFamily="34" charset="-128"/>
                <a:ea typeface="Arial Unicode MS" pitchFamily="34" charset="-128"/>
                <a:cs typeface="Arial Unicode MS" pitchFamily="34" charset="-128"/>
              </a:rPr>
              <a:t>Chandraketudeva</a:t>
            </a:r>
            <a:r>
              <a:rPr lang="en-US" sz="1400" dirty="0" smtClean="0">
                <a:latin typeface="Arial Unicode MS" pitchFamily="34" charset="-128"/>
                <a:ea typeface="Arial Unicode MS" pitchFamily="34" charset="-128"/>
                <a:cs typeface="Arial Unicode MS" pitchFamily="34" charset="-128"/>
              </a:rPr>
              <a:t> (394-450), </a:t>
            </a:r>
          </a:p>
          <a:p>
            <a:r>
              <a:rPr lang="en-US" sz="1400" dirty="0" smtClean="0">
                <a:latin typeface="Arial Unicode MS" pitchFamily="34" charset="-128"/>
                <a:ea typeface="Arial Unicode MS" pitchFamily="34" charset="-128"/>
                <a:cs typeface="Arial Unicode MS" pitchFamily="34" charset="-128"/>
              </a:rPr>
              <a:t>(92) </a:t>
            </a:r>
            <a:r>
              <a:rPr lang="en-US" sz="1400" i="1" dirty="0" err="1" smtClean="0">
                <a:latin typeface="Arial Unicode MS" pitchFamily="34" charset="-128"/>
                <a:ea typeface="Arial Unicode MS" pitchFamily="34" charset="-128"/>
                <a:cs typeface="Arial Unicode MS" pitchFamily="34" charset="-128"/>
              </a:rPr>
              <a:t>Narendradeva</a:t>
            </a:r>
            <a:r>
              <a:rPr lang="en-US" sz="1400" dirty="0" smtClean="0">
                <a:latin typeface="Arial Unicode MS" pitchFamily="34" charset="-128"/>
                <a:ea typeface="Arial Unicode MS" pitchFamily="34" charset="-128"/>
                <a:cs typeface="Arial Unicode MS" pitchFamily="34" charset="-128"/>
              </a:rPr>
              <a:t> (450-516), (93) </a:t>
            </a:r>
            <a:r>
              <a:rPr lang="en-US" sz="1400" i="1" dirty="0" err="1" smtClean="0">
                <a:latin typeface="Arial Unicode MS" pitchFamily="34" charset="-128"/>
                <a:ea typeface="Arial Unicode MS" pitchFamily="34" charset="-128"/>
                <a:cs typeface="Arial Unicode MS" pitchFamily="34" charset="-128"/>
              </a:rPr>
              <a:t>Varadeva</a:t>
            </a:r>
            <a:r>
              <a:rPr lang="en-US" sz="1400" dirty="0" smtClean="0">
                <a:latin typeface="Arial Unicode MS" pitchFamily="34" charset="-128"/>
                <a:ea typeface="Arial Unicode MS" pitchFamily="34" charset="-128"/>
                <a:cs typeface="Arial Unicode MS" pitchFamily="34" charset="-128"/>
              </a:rPr>
              <a:t> (516-570)- </a:t>
            </a:r>
            <a:r>
              <a:rPr lang="en-US" sz="1400" i="1" dirty="0" err="1" smtClean="0">
                <a:latin typeface="Arial Unicode MS" pitchFamily="34" charset="-128"/>
                <a:ea typeface="Arial Unicode MS" pitchFamily="34" charset="-128"/>
                <a:cs typeface="Arial Unicode MS" pitchFamily="34" charset="-128"/>
              </a:rPr>
              <a:t>Avalokiteşvara</a:t>
            </a:r>
            <a:r>
              <a:rPr lang="en-US" sz="1400" dirty="0" smtClean="0">
                <a:latin typeface="Arial Unicode MS" pitchFamily="34" charset="-128"/>
                <a:ea typeface="Arial Unicode MS" pitchFamily="34" charset="-128"/>
                <a:cs typeface="Arial Unicode MS" pitchFamily="34" charset="-128"/>
              </a:rPr>
              <a:t> and one </a:t>
            </a:r>
          </a:p>
          <a:p>
            <a:r>
              <a:rPr lang="en-US" sz="1400" i="1" dirty="0" err="1" smtClean="0">
                <a:latin typeface="Arial Unicode MS" pitchFamily="34" charset="-128"/>
                <a:ea typeface="Arial Unicode MS" pitchFamily="34" charset="-128"/>
                <a:cs typeface="Arial Unicode MS" pitchFamily="34" charset="-128"/>
              </a:rPr>
              <a:t>Śankarāchārya</a:t>
            </a:r>
            <a:r>
              <a:rPr lang="en-US" sz="1400" dirty="0" smtClean="0">
                <a:latin typeface="Arial Unicode MS" pitchFamily="34" charset="-128"/>
                <a:ea typeface="Arial Unicode MS" pitchFamily="34" charset="-128"/>
                <a:cs typeface="Arial Unicode MS" pitchFamily="34" charset="-128"/>
              </a:rPr>
              <a:t> (of a </a:t>
            </a:r>
            <a:r>
              <a:rPr lang="en-US" sz="1400" i="1" dirty="0" err="1" smtClean="0">
                <a:latin typeface="Arial Unicode MS" pitchFamily="34" charset="-128"/>
                <a:ea typeface="Arial Unicode MS" pitchFamily="34" charset="-128"/>
                <a:cs typeface="Arial Unicode MS" pitchFamily="34" charset="-128"/>
              </a:rPr>
              <a:t>Pīţha</a:t>
            </a:r>
            <a:r>
              <a:rPr lang="en-US" sz="1400" dirty="0" smtClean="0">
                <a:latin typeface="Arial Unicode MS" pitchFamily="34" charset="-128"/>
                <a:ea typeface="Arial Unicode MS" pitchFamily="34" charset="-128"/>
                <a:cs typeface="Arial Unicode MS" pitchFamily="34" charset="-128"/>
              </a:rPr>
              <a:t>) came in 522 AD. (94) </a:t>
            </a:r>
            <a:r>
              <a:rPr lang="en-US" sz="1400" i="1" dirty="0" err="1" smtClean="0">
                <a:latin typeface="Arial Unicode MS" pitchFamily="34" charset="-128"/>
                <a:ea typeface="Arial Unicode MS" pitchFamily="34" charset="-128"/>
                <a:cs typeface="Arial Unicode MS" pitchFamily="34" charset="-128"/>
              </a:rPr>
              <a:t>Naramudi</a:t>
            </a:r>
            <a:r>
              <a:rPr lang="en-US" sz="1400" dirty="0" smtClean="0">
                <a:latin typeface="Arial Unicode MS" pitchFamily="34" charset="-128"/>
                <a:ea typeface="Arial Unicode MS" pitchFamily="34" charset="-128"/>
                <a:cs typeface="Arial Unicode MS" pitchFamily="34" charset="-128"/>
              </a:rPr>
              <a:t> (570-615), (95) </a:t>
            </a:r>
            <a:r>
              <a:rPr lang="en-US" sz="1400" i="1" dirty="0" err="1" smtClean="0">
                <a:latin typeface="Arial Unicode MS" pitchFamily="34" charset="-128"/>
                <a:ea typeface="Arial Unicode MS" pitchFamily="34" charset="-128"/>
                <a:cs typeface="Arial Unicode MS" pitchFamily="34" charset="-128"/>
              </a:rPr>
              <a:t>Śankaradeva</a:t>
            </a:r>
            <a:r>
              <a:rPr lang="en-US" sz="1400" dirty="0" smtClean="0">
                <a:latin typeface="Arial Unicode MS" pitchFamily="34" charset="-128"/>
                <a:ea typeface="Arial Unicode MS" pitchFamily="34" charset="-128"/>
                <a:cs typeface="Arial Unicode MS" pitchFamily="34" charset="-128"/>
              </a:rPr>
              <a:t> </a:t>
            </a:r>
          </a:p>
          <a:p>
            <a:r>
              <a:rPr lang="en-US" sz="1400" dirty="0" smtClean="0">
                <a:latin typeface="Arial Unicode MS" pitchFamily="34" charset="-128"/>
                <a:ea typeface="Arial Unicode MS" pitchFamily="34" charset="-128"/>
                <a:cs typeface="Arial Unicode MS" pitchFamily="34" charset="-128"/>
              </a:rPr>
              <a:t>(615-627), (96) </a:t>
            </a:r>
            <a:r>
              <a:rPr lang="en-US" sz="1400" i="1" dirty="0" err="1" smtClean="0">
                <a:latin typeface="Arial Unicode MS" pitchFamily="34" charset="-128"/>
                <a:ea typeface="Arial Unicode MS" pitchFamily="34" charset="-128"/>
                <a:cs typeface="Arial Unicode MS" pitchFamily="34" charset="-128"/>
              </a:rPr>
              <a:t>Vardhamānadeva</a:t>
            </a:r>
            <a:r>
              <a:rPr lang="en-US" sz="1400" dirty="0" smtClean="0">
                <a:latin typeface="Arial Unicode MS" pitchFamily="34" charset="-128"/>
                <a:ea typeface="Arial Unicode MS" pitchFamily="34" charset="-128"/>
                <a:cs typeface="Arial Unicode MS" pitchFamily="34" charset="-128"/>
              </a:rPr>
              <a:t> (627-640), (97) </a:t>
            </a:r>
            <a:r>
              <a:rPr lang="en-US" sz="1400" i="1" dirty="0" err="1" smtClean="0">
                <a:latin typeface="Arial Unicode MS" pitchFamily="34" charset="-128"/>
                <a:ea typeface="Arial Unicode MS" pitchFamily="34" charset="-128"/>
                <a:cs typeface="Arial Unicode MS" pitchFamily="34" charset="-128"/>
              </a:rPr>
              <a:t>Balideva</a:t>
            </a:r>
            <a:r>
              <a:rPr lang="en-US" sz="1400" dirty="0" smtClean="0">
                <a:latin typeface="Arial Unicode MS" pitchFamily="34" charset="-128"/>
                <a:ea typeface="Arial Unicode MS" pitchFamily="34" charset="-128"/>
                <a:cs typeface="Arial Unicode MS" pitchFamily="34" charset="-128"/>
              </a:rPr>
              <a:t> (640-653), (98) </a:t>
            </a:r>
            <a:r>
              <a:rPr lang="en-US" sz="1400" i="1" dirty="0" err="1" smtClean="0">
                <a:latin typeface="Arial Unicode MS" pitchFamily="34" charset="-128"/>
                <a:ea typeface="Arial Unicode MS" pitchFamily="34" charset="-128"/>
                <a:cs typeface="Arial Unicode MS" pitchFamily="34" charset="-128"/>
              </a:rPr>
              <a:t>Jayadeva</a:t>
            </a:r>
            <a:r>
              <a:rPr lang="en-US" sz="1400" dirty="0" smtClean="0">
                <a:latin typeface="Arial Unicode MS" pitchFamily="34" charset="-128"/>
                <a:ea typeface="Arial Unicode MS" pitchFamily="34" charset="-128"/>
                <a:cs typeface="Arial Unicode MS" pitchFamily="34" charset="-128"/>
              </a:rPr>
              <a:t> (653-668), </a:t>
            </a:r>
          </a:p>
          <a:p>
            <a:r>
              <a:rPr lang="en-US" sz="1400" dirty="0" smtClean="0">
                <a:latin typeface="Arial Unicode MS" pitchFamily="34" charset="-128"/>
                <a:ea typeface="Arial Unicode MS" pitchFamily="34" charset="-128"/>
                <a:cs typeface="Arial Unicode MS" pitchFamily="34" charset="-128"/>
              </a:rPr>
              <a:t>(99) </a:t>
            </a:r>
            <a:r>
              <a:rPr lang="en-US" sz="1400" i="1" dirty="0" err="1" smtClean="0">
                <a:latin typeface="Arial Unicode MS" pitchFamily="34" charset="-128"/>
                <a:ea typeface="Arial Unicode MS" pitchFamily="34" charset="-128"/>
                <a:cs typeface="Arial Unicode MS" pitchFamily="34" charset="-128"/>
              </a:rPr>
              <a:t>Balārjunadeva</a:t>
            </a:r>
            <a:r>
              <a:rPr lang="en-US" sz="1400" dirty="0" smtClean="0">
                <a:latin typeface="Arial Unicode MS" pitchFamily="34" charset="-128"/>
                <a:ea typeface="Arial Unicode MS" pitchFamily="34" charset="-128"/>
                <a:cs typeface="Arial Unicode MS" pitchFamily="34" charset="-128"/>
              </a:rPr>
              <a:t> (668-685), (100) </a:t>
            </a:r>
            <a:r>
              <a:rPr lang="en-US" sz="1400" i="1" dirty="0" err="1" smtClean="0">
                <a:latin typeface="Arial Unicode MS" pitchFamily="34" charset="-128"/>
                <a:ea typeface="Arial Unicode MS" pitchFamily="34" charset="-128"/>
                <a:cs typeface="Arial Unicode MS" pitchFamily="34" charset="-128"/>
              </a:rPr>
              <a:t>Vikramadeva</a:t>
            </a:r>
            <a:r>
              <a:rPr lang="en-US" sz="1400" dirty="0" smtClean="0">
                <a:latin typeface="Arial Unicode MS" pitchFamily="34" charset="-128"/>
                <a:ea typeface="Arial Unicode MS" pitchFamily="34" charset="-128"/>
                <a:cs typeface="Arial Unicode MS" pitchFamily="34" charset="-128"/>
              </a:rPr>
              <a:t> (685-697), (101) </a:t>
            </a:r>
            <a:r>
              <a:rPr lang="en-US" sz="1400" i="1" dirty="0" err="1" smtClean="0">
                <a:latin typeface="Arial Unicode MS" pitchFamily="34" charset="-128"/>
                <a:ea typeface="Arial Unicode MS" pitchFamily="34" charset="-128"/>
                <a:cs typeface="Arial Unicode MS" pitchFamily="34" charset="-128"/>
              </a:rPr>
              <a:t>Guņkāmadeva</a:t>
            </a:r>
            <a:r>
              <a:rPr lang="en-US" sz="1400" i="1" dirty="0" smtClean="0">
                <a:latin typeface="Arial Unicode MS" pitchFamily="34" charset="-128"/>
                <a:ea typeface="Arial Unicode MS" pitchFamily="34" charset="-128"/>
                <a:cs typeface="Arial Unicode MS" pitchFamily="34" charset="-128"/>
              </a:rPr>
              <a:t> </a:t>
            </a:r>
            <a:r>
              <a:rPr lang="en-US" sz="1400" dirty="0" smtClean="0">
                <a:latin typeface="Arial Unicode MS" pitchFamily="34" charset="-128"/>
                <a:ea typeface="Arial Unicode MS" pitchFamily="34" charset="-128"/>
                <a:cs typeface="Arial Unicode MS" pitchFamily="34" charset="-128"/>
              </a:rPr>
              <a:t>(696-748), </a:t>
            </a:r>
          </a:p>
          <a:p>
            <a:r>
              <a:rPr lang="en-US" sz="1400" dirty="0" smtClean="0">
                <a:latin typeface="Arial Unicode MS" pitchFamily="34" charset="-128"/>
                <a:ea typeface="Arial Unicode MS" pitchFamily="34" charset="-128"/>
                <a:cs typeface="Arial Unicode MS" pitchFamily="34" charset="-128"/>
              </a:rPr>
              <a:t>(102) </a:t>
            </a:r>
            <a:r>
              <a:rPr lang="en-US" sz="1400" i="1" dirty="0" err="1" smtClean="0">
                <a:latin typeface="Arial Unicode MS" pitchFamily="34" charset="-128"/>
                <a:ea typeface="Arial Unicode MS" pitchFamily="34" charset="-128"/>
                <a:cs typeface="Arial Unicode MS" pitchFamily="34" charset="-128"/>
              </a:rPr>
              <a:t>Bhojadeva</a:t>
            </a:r>
            <a:r>
              <a:rPr lang="en-US" sz="1400" dirty="0" smtClean="0">
                <a:latin typeface="Arial Unicode MS" pitchFamily="34" charset="-128"/>
                <a:ea typeface="Arial Unicode MS" pitchFamily="34" charset="-128"/>
                <a:cs typeface="Arial Unicode MS" pitchFamily="34" charset="-128"/>
              </a:rPr>
              <a:t> (748-756), (103) </a:t>
            </a:r>
            <a:r>
              <a:rPr lang="en-US" sz="1400" i="1" dirty="0" err="1" smtClean="0">
                <a:latin typeface="Arial Unicode MS" pitchFamily="34" charset="-128"/>
                <a:ea typeface="Arial Unicode MS" pitchFamily="34" charset="-128"/>
                <a:cs typeface="Arial Unicode MS" pitchFamily="34" charset="-128"/>
              </a:rPr>
              <a:t>Lakśmīkāmadeva</a:t>
            </a:r>
            <a:r>
              <a:rPr lang="en-US" sz="1400" dirty="0" smtClean="0">
                <a:latin typeface="Arial Unicode MS" pitchFamily="34" charset="-128"/>
                <a:ea typeface="Arial Unicode MS" pitchFamily="34" charset="-128"/>
                <a:cs typeface="Arial Unicode MS" pitchFamily="34" charset="-128"/>
              </a:rPr>
              <a:t> (756-778), (104) </a:t>
            </a:r>
            <a:r>
              <a:rPr lang="en-US" sz="1400" i="1" dirty="0" err="1" smtClean="0">
                <a:latin typeface="Arial Unicode MS" pitchFamily="34" charset="-128"/>
                <a:ea typeface="Arial Unicode MS" pitchFamily="34" charset="-128"/>
                <a:cs typeface="Arial Unicode MS" pitchFamily="34" charset="-128"/>
              </a:rPr>
              <a:t>Jayakāmadeva</a:t>
            </a:r>
            <a:r>
              <a:rPr lang="en-US" sz="1400" dirty="0" smtClean="0">
                <a:latin typeface="Arial Unicode MS" pitchFamily="34" charset="-128"/>
                <a:ea typeface="Arial Unicode MS" pitchFamily="34" charset="-128"/>
                <a:cs typeface="Arial Unicode MS" pitchFamily="34" charset="-128"/>
              </a:rPr>
              <a:t> (778-798).</a:t>
            </a:r>
            <a:endParaRPr lang="en-IN" sz="1400" dirty="0" smtClean="0">
              <a:latin typeface="Arial Unicode MS" pitchFamily="34" charset="-128"/>
              <a:ea typeface="Arial Unicode MS" pitchFamily="34" charset="-128"/>
              <a:cs typeface="Arial Unicode MS" pitchFamily="34" charset="-128"/>
            </a:endParaRPr>
          </a:p>
          <a:p>
            <a:endParaRPr lang="en-IN" sz="1400"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3276600" y="152401"/>
            <a:ext cx="1676400" cy="615553"/>
          </a:xfrm>
          <a:prstGeom prst="rect">
            <a:avLst/>
          </a:prstGeom>
          <a:noFill/>
        </p:spPr>
        <p:txBody>
          <a:bodyPr wrap="square" rtlCol="0">
            <a:spAutoFit/>
          </a:bodyPr>
          <a:lstStyle/>
          <a:p>
            <a:r>
              <a:rPr lang="en-US" sz="1600" b="1" dirty="0" smtClean="0">
                <a:latin typeface="Arial Unicode MS" pitchFamily="34" charset="-128"/>
                <a:ea typeface="Arial Unicode MS" pitchFamily="34" charset="-128"/>
                <a:cs typeface="Arial Unicode MS" pitchFamily="34" charset="-128"/>
              </a:rPr>
              <a:t>Nepal Kings-2</a:t>
            </a:r>
            <a:endParaRPr lang="en-IN" dirty="0" smtClean="0"/>
          </a:p>
          <a:p>
            <a:endParaRPr lang="en-IN"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838200" y="228600"/>
            <a:ext cx="8153194" cy="6089511"/>
            <a:chOff x="838200" y="228600"/>
            <a:chExt cx="8153194" cy="6089511"/>
          </a:xfrm>
        </p:grpSpPr>
        <p:sp>
          <p:nvSpPr>
            <p:cNvPr id="2" name="TextBox 1"/>
            <p:cNvSpPr txBox="1"/>
            <p:nvPr/>
          </p:nvSpPr>
          <p:spPr>
            <a:xfrm>
              <a:off x="3124200" y="228600"/>
              <a:ext cx="1946367" cy="307777"/>
            </a:xfrm>
            <a:prstGeom prst="rect">
              <a:avLst/>
            </a:prstGeom>
            <a:noFill/>
          </p:spPr>
          <p:txBody>
            <a:bodyPr wrap="none" rtlCol="0">
              <a:spAutoFit/>
            </a:bodyPr>
            <a:lstStyle/>
            <a:p>
              <a:r>
                <a:rPr lang="en-IN" sz="1400" b="1" i="1" dirty="0" err="1" smtClean="0">
                  <a:latin typeface="Arial Unicode MS" pitchFamily="34" charset="-128"/>
                  <a:ea typeface="Arial Unicode MS" pitchFamily="34" charset="-128"/>
                  <a:cs typeface="Arial Unicode MS" pitchFamily="34" charset="-128"/>
                </a:rPr>
                <a:t>Śaka</a:t>
              </a:r>
              <a:r>
                <a:rPr lang="en-IN" sz="1400" b="1" i="1" dirty="0" smtClean="0">
                  <a:latin typeface="Arial Unicode MS" pitchFamily="34" charset="-128"/>
                  <a:ea typeface="Arial Unicode MS" pitchFamily="34" charset="-128"/>
                  <a:cs typeface="Arial Unicode MS" pitchFamily="34" charset="-128"/>
                </a:rPr>
                <a:t> </a:t>
              </a:r>
              <a:r>
                <a:rPr lang="en-IN" sz="1400" b="1" dirty="0" smtClean="0">
                  <a:latin typeface="Arial Unicode MS" pitchFamily="34" charset="-128"/>
                  <a:ea typeface="Arial Unicode MS" pitchFamily="34" charset="-128"/>
                  <a:cs typeface="Arial Unicode MS" pitchFamily="34" charset="-128"/>
                </a:rPr>
                <a:t>and </a:t>
              </a:r>
              <a:r>
                <a:rPr lang="en-IN" sz="1400" b="1" i="1" dirty="0" err="1" smtClean="0">
                  <a:latin typeface="Arial Unicode MS" pitchFamily="34" charset="-128"/>
                  <a:ea typeface="Arial Unicode MS" pitchFamily="34" charset="-128"/>
                  <a:cs typeface="Arial Unicode MS" pitchFamily="34" charset="-128"/>
                </a:rPr>
                <a:t>Samvatsara</a:t>
              </a:r>
              <a:endParaRPr lang="en-IN" sz="1400" b="1" i="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838200" y="685800"/>
              <a:ext cx="8153194" cy="5632311"/>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These are two complementary systems of calendar-</a:t>
              </a:r>
            </a:p>
            <a:p>
              <a:r>
                <a:rPr lang="en-US" sz="1200" dirty="0" smtClean="0">
                  <a:latin typeface="Arial Unicode MS" pitchFamily="34" charset="-128"/>
                  <a:ea typeface="Arial Unicode MS" pitchFamily="34" charset="-128"/>
                  <a:cs typeface="Arial Unicode MS" pitchFamily="34" charset="-128"/>
                </a:rPr>
                <a:t>(1)</a:t>
              </a:r>
              <a:r>
                <a:rPr lang="en-US" sz="1200" i="1" dirty="0" err="1" smtClean="0">
                  <a:latin typeface="Arial Unicode MS"/>
                  <a:ea typeface="Arial Unicode MS"/>
                  <a:cs typeface="Arial Unicode MS"/>
                </a:rPr>
                <a:t>Śaka</a:t>
              </a:r>
              <a:r>
                <a:rPr lang="en-US" sz="1200" dirty="0" smtClean="0">
                  <a:latin typeface="Arial Unicode MS"/>
                  <a:ea typeface="Arial Unicode MS"/>
                  <a:cs typeface="Arial Unicode MS"/>
                </a:rPr>
                <a:t> is mathematical calendar where calculation is done by calculating number of days from a particular point.</a:t>
              </a:r>
            </a:p>
            <a:p>
              <a:r>
                <a:rPr lang="en-US" sz="1200" dirty="0" smtClean="0">
                  <a:latin typeface="Arial Unicode MS"/>
                  <a:ea typeface="Arial Unicode MS"/>
                  <a:cs typeface="Arial Unicode MS"/>
                </a:rPr>
                <a:t>(2)</a:t>
              </a:r>
              <a:r>
                <a:rPr lang="en-US" sz="1200" b="1" i="1" dirty="0" smtClean="0">
                  <a:latin typeface="Arial Unicode MS"/>
                  <a:ea typeface="Arial Unicode MS"/>
                  <a:cs typeface="Arial Unicode MS"/>
                </a:rPr>
                <a:t> </a:t>
              </a:r>
              <a:r>
                <a:rPr lang="en-US" sz="1200" b="1" i="1" dirty="0" err="1" smtClean="0">
                  <a:latin typeface="Arial Unicode MS"/>
                  <a:ea typeface="Arial Unicode MS"/>
                  <a:cs typeface="Arial Unicode MS"/>
                </a:rPr>
                <a:t>Samvatsara</a:t>
              </a:r>
              <a:r>
                <a:rPr lang="en-US" sz="1200" b="1" i="1" dirty="0" smtClean="0">
                  <a:latin typeface="Arial Unicode MS"/>
                  <a:ea typeface="Arial Unicode MS"/>
                  <a:cs typeface="Arial Unicode MS"/>
                </a:rPr>
                <a:t> </a:t>
              </a:r>
              <a:r>
                <a:rPr lang="en-US" sz="1200" dirty="0" smtClean="0">
                  <a:latin typeface="Arial Unicode MS"/>
                  <a:ea typeface="Arial Unicode MS"/>
                  <a:cs typeface="Arial Unicode MS"/>
                </a:rPr>
                <a:t>is followed by people for daily use, festivals as per lunar </a:t>
              </a:r>
              <a:r>
                <a:rPr lang="en-US" sz="1200" i="1" dirty="0" err="1" smtClean="0">
                  <a:latin typeface="Arial Unicode MS"/>
                  <a:ea typeface="Arial Unicode MS"/>
                  <a:cs typeface="Arial Unicode MS"/>
                </a:rPr>
                <a:t>tithis</a:t>
              </a:r>
              <a:r>
                <a:rPr lang="en-US" sz="1200" dirty="0" smtClean="0">
                  <a:latin typeface="Arial Unicode MS"/>
                  <a:ea typeface="Arial Unicode MS"/>
                  <a:cs typeface="Arial Unicode MS"/>
                </a:rPr>
                <a:t> and is matched with season cycles.</a:t>
              </a:r>
            </a:p>
            <a:p>
              <a:r>
                <a:rPr lang="en-US" sz="1200" b="1" dirty="0" smtClean="0">
                  <a:latin typeface="Arial Unicode MS"/>
                  <a:ea typeface="Arial Unicode MS"/>
                  <a:cs typeface="Arial Unicode MS"/>
                </a:rPr>
                <a:t>Meaning of </a:t>
              </a:r>
              <a:r>
                <a:rPr lang="en-US" sz="1200" b="1" i="1" dirty="0" err="1" smtClean="0">
                  <a:latin typeface="Arial Unicode MS"/>
                  <a:ea typeface="Arial Unicode MS"/>
                  <a:cs typeface="Arial Unicode MS"/>
                </a:rPr>
                <a:t>śaka</a:t>
              </a:r>
              <a:r>
                <a:rPr lang="en-US" sz="1200" b="1" i="1" dirty="0" smtClean="0">
                  <a:latin typeface="Arial Unicode MS"/>
                  <a:ea typeface="Arial Unicode MS"/>
                  <a:cs typeface="Arial Unicode MS"/>
                </a:rPr>
                <a:t> </a:t>
              </a:r>
              <a:r>
                <a:rPr lang="en-US" sz="1200" dirty="0" smtClean="0">
                  <a:latin typeface="Arial Unicode MS"/>
                  <a:ea typeface="Arial Unicode MS"/>
                  <a:cs typeface="Arial Unicode MS"/>
                </a:rPr>
                <a:t>-This is derived from 2 root verbs- (a) </a:t>
              </a:r>
              <a:r>
                <a:rPr lang="en-US" sz="1200" i="1" dirty="0" err="1" smtClean="0">
                  <a:latin typeface="Arial Unicode MS"/>
                  <a:ea typeface="Arial Unicode MS"/>
                  <a:cs typeface="Arial Unicode MS"/>
                </a:rPr>
                <a:t>śak</a:t>
              </a:r>
              <a:r>
                <a:rPr lang="lv-LV" sz="1200" i="1" dirty="0" smtClean="0">
                  <a:latin typeface="Arial Unicode MS"/>
                  <a:ea typeface="Arial Unicode MS"/>
                  <a:cs typeface="Arial Unicode MS"/>
                </a:rPr>
                <a:t>ļ</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śaktau</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=to be able (</a:t>
              </a:r>
              <a:r>
                <a:rPr lang="en-US" sz="1200" i="1" dirty="0" err="1" smtClean="0">
                  <a:latin typeface="Arial Unicode MS"/>
                  <a:ea typeface="Arial Unicode MS"/>
                  <a:cs typeface="Arial Unicode MS"/>
                </a:rPr>
                <a:t>Pā</a:t>
              </a:r>
              <a:r>
                <a:rPr lang="lv-LV" sz="1200" i="1" dirty="0" smtClean="0">
                  <a:latin typeface="Arial Unicode MS"/>
                  <a:ea typeface="Arial Unicode MS"/>
                  <a:cs typeface="Arial Unicode MS"/>
                </a:rPr>
                <a:t>ņ</a:t>
              </a:r>
              <a:r>
                <a:rPr lang="en-US" sz="1200" i="1" dirty="0" err="1" smtClean="0">
                  <a:latin typeface="Arial Unicode MS"/>
                  <a:ea typeface="Arial Unicode MS"/>
                  <a:cs typeface="Arial Unicode MS"/>
                </a:rPr>
                <a:t>ini</a:t>
              </a:r>
              <a:r>
                <a:rPr lang="en-US" sz="1200" i="1" dirty="0" smtClean="0">
                  <a:latin typeface="Arial Unicode MS"/>
                  <a:ea typeface="Arial Unicode MS"/>
                  <a:cs typeface="Arial Unicode MS"/>
                </a:rPr>
                <a:t> dh</a:t>
              </a:r>
              <a:r>
                <a:rPr lang="lv-LV" sz="1200" i="1" dirty="0" smtClean="0">
                  <a:latin typeface="Arial Unicode MS"/>
                  <a:ea typeface="Arial Unicode MS"/>
                  <a:cs typeface="Arial Unicode MS"/>
                </a:rPr>
                <a:t>ā</a:t>
              </a:r>
              <a:r>
                <a:rPr lang="en-US" sz="1200" i="1" dirty="0" err="1" smtClean="0">
                  <a:latin typeface="Arial Unicode MS"/>
                  <a:ea typeface="Arial Unicode MS"/>
                  <a:cs typeface="Arial Unicode MS"/>
                </a:rPr>
                <a:t>tu</a:t>
              </a:r>
              <a:r>
                <a:rPr lang="en-US" sz="1200" i="1" dirty="0" smtClean="0">
                  <a:latin typeface="Arial Unicode MS"/>
                  <a:ea typeface="Arial Unicode MS"/>
                  <a:cs typeface="Arial Unicode MS"/>
                </a:rPr>
                <a:t>-p</a:t>
              </a:r>
              <a:r>
                <a:rPr lang="lv-LV" sz="1200" i="1" dirty="0" smtClean="0">
                  <a:latin typeface="Arial Unicode MS"/>
                  <a:ea typeface="Arial Unicode MS"/>
                  <a:cs typeface="Arial Unicode MS"/>
                </a:rPr>
                <a:t>āţ</a:t>
              </a:r>
              <a:r>
                <a:rPr lang="en-US" sz="1200" i="1" dirty="0" smtClean="0">
                  <a:latin typeface="Arial Unicode MS"/>
                  <a:ea typeface="Arial Unicode MS"/>
                  <a:cs typeface="Arial Unicode MS"/>
                </a:rPr>
                <a:t>ha </a:t>
              </a:r>
              <a:r>
                <a:rPr lang="en-US" sz="1200" dirty="0" smtClean="0">
                  <a:latin typeface="Arial Unicode MS"/>
                  <a:ea typeface="Arial Unicode MS"/>
                  <a:cs typeface="Arial Unicode MS"/>
                </a:rPr>
                <a:t>5/16), (b) </a:t>
              </a:r>
              <a:r>
                <a:rPr lang="en-US" sz="1200" i="1" dirty="0" err="1" smtClean="0">
                  <a:latin typeface="Arial Unicode MS"/>
                  <a:ea typeface="Arial Unicode MS"/>
                  <a:cs typeface="Arial Unicode MS"/>
                </a:rPr>
                <a:t>şacha</a:t>
              </a:r>
              <a:r>
                <a:rPr lang="en-US" sz="1200" dirty="0" smtClean="0">
                  <a:latin typeface="Arial Unicode MS"/>
                  <a:ea typeface="Arial Unicode MS"/>
                  <a:cs typeface="Arial Unicode MS"/>
                </a:rPr>
                <a:t> </a:t>
              </a:r>
            </a:p>
            <a:p>
              <a:r>
                <a:rPr lang="en-US" sz="1200" dirty="0" smtClean="0">
                  <a:latin typeface="Arial Unicode MS"/>
                  <a:ea typeface="Arial Unicode MS"/>
                  <a:cs typeface="Arial Unicode MS"/>
                </a:rPr>
                <a:t>or </a:t>
              </a:r>
              <a:r>
                <a:rPr lang="en-US" sz="1200" i="1" dirty="0" err="1" smtClean="0">
                  <a:latin typeface="Arial Unicode MS"/>
                  <a:ea typeface="Arial Unicode MS"/>
                  <a:cs typeface="Arial Unicode MS"/>
                </a:rPr>
                <a:t>sacha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sechane</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sevane</a:t>
              </a:r>
              <a:r>
                <a:rPr lang="en-US" sz="1200" i="1" dirty="0" smtClean="0">
                  <a:latin typeface="Arial Unicode MS"/>
                  <a:ea typeface="Arial Unicode MS"/>
                  <a:cs typeface="Arial Unicode MS"/>
                </a:rPr>
                <a:t> cha </a:t>
              </a:r>
              <a:r>
                <a:rPr lang="en-US" sz="1200" dirty="0" smtClean="0">
                  <a:latin typeface="Arial Unicode MS"/>
                  <a:ea typeface="Arial Unicode MS"/>
                  <a:cs typeface="Arial Unicode MS"/>
                </a:rPr>
                <a:t>(1/97) . It is powerful form of</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Kuśa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(reed) which is derived from 2 verbs-(a) </a:t>
              </a:r>
              <a:r>
                <a:rPr lang="en-US" sz="1200" i="1" dirty="0" smtClean="0">
                  <a:latin typeface="Arial Unicode MS"/>
                  <a:ea typeface="Arial Unicode MS"/>
                  <a:cs typeface="Arial Unicode MS"/>
                </a:rPr>
                <a:t>K</a:t>
              </a:r>
              <a:r>
                <a:rPr lang="lv-LV" sz="1200" i="1" dirty="0" smtClean="0">
                  <a:latin typeface="Arial Unicode MS"/>
                  <a:ea typeface="Arial Unicode MS"/>
                  <a:cs typeface="Arial Unicode MS"/>
                </a:rPr>
                <a:t>ŗś</a:t>
              </a:r>
              <a:r>
                <a:rPr lang="en-US" sz="1200" i="1" dirty="0" smtClean="0">
                  <a:latin typeface="Arial Unicode MS"/>
                  <a:ea typeface="Arial Unicode MS"/>
                  <a:cs typeface="Arial Unicode MS"/>
                </a:rPr>
                <a:t>a </a:t>
              </a:r>
            </a:p>
            <a:p>
              <a:r>
                <a:rPr lang="en-US" sz="1200" i="1" dirty="0" smtClean="0">
                  <a:latin typeface="Arial Unicode MS"/>
                  <a:ea typeface="Arial Unicode MS"/>
                  <a:cs typeface="Arial Unicode MS"/>
                </a:rPr>
                <a:t>tan</a:t>
              </a:r>
              <a:r>
                <a:rPr lang="lv-LV" sz="1200" i="1" dirty="0" smtClean="0">
                  <a:latin typeface="Arial Unicode MS"/>
                  <a:ea typeface="Arial Unicode MS"/>
                  <a:cs typeface="Arial Unicode MS"/>
                </a:rPr>
                <a:t>ū</a:t>
              </a:r>
              <a:r>
                <a:rPr lang="en-US" sz="1200" i="1" dirty="0" err="1" smtClean="0">
                  <a:latin typeface="Arial Unicode MS"/>
                  <a:ea typeface="Arial Unicode MS"/>
                  <a:cs typeface="Arial Unicode MS"/>
                </a:rPr>
                <a:t>kara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e </a:t>
              </a:r>
              <a:r>
                <a:rPr lang="en-US" sz="1200" dirty="0" smtClean="0">
                  <a:latin typeface="Arial Unicode MS"/>
                  <a:ea typeface="Arial Unicode MS"/>
                  <a:cs typeface="Arial Unicode MS"/>
                </a:rPr>
                <a:t>(41/117)=to become thin or fine, (b) </a:t>
              </a:r>
              <a:r>
                <a:rPr lang="en-US" sz="1200" i="1" dirty="0" smtClean="0">
                  <a:latin typeface="Arial Unicode MS"/>
                  <a:ea typeface="Arial Unicode MS"/>
                  <a:cs typeface="Arial Unicode MS"/>
                </a:rPr>
                <a:t>K</a:t>
              </a:r>
              <a:r>
                <a:rPr lang="lv-LV" sz="1200" i="1" dirty="0" smtClean="0">
                  <a:latin typeface="Arial Unicode MS"/>
                  <a:ea typeface="Arial Unicode MS"/>
                  <a:cs typeface="Arial Unicode MS"/>
                </a:rPr>
                <a:t>ŗş</a:t>
              </a:r>
              <a:r>
                <a:rPr lang="en-US" sz="1200" i="1" dirty="0" smtClean="0">
                  <a:latin typeface="Arial Unicode MS"/>
                  <a:ea typeface="Arial Unicode MS"/>
                  <a:cs typeface="Arial Unicode MS"/>
                </a:rPr>
                <a:t>a </a:t>
              </a:r>
              <a:r>
                <a:rPr lang="en-US" sz="1200" i="1" dirty="0" err="1" smtClean="0">
                  <a:latin typeface="Arial Unicode MS"/>
                  <a:ea typeface="Arial Unicode MS"/>
                  <a:cs typeface="Arial Unicode MS"/>
                </a:rPr>
                <a:t>vilekhane</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(1/716, 6/6)=to plough or to draw a line.</a:t>
              </a:r>
            </a:p>
            <a:p>
              <a:r>
                <a:rPr lang="en-US" sz="1200" dirty="0" smtClean="0">
                  <a:latin typeface="Arial Unicode MS"/>
                  <a:ea typeface="Arial Unicode MS"/>
                  <a:cs typeface="Arial Unicode MS"/>
                </a:rPr>
                <a:t>Thus, </a:t>
              </a:r>
              <a:r>
                <a:rPr lang="en-US" sz="1200" i="1" dirty="0" err="1" smtClean="0">
                  <a:latin typeface="Arial Unicode MS"/>
                  <a:ea typeface="Arial Unicode MS"/>
                  <a:cs typeface="Arial Unicode MS"/>
                </a:rPr>
                <a:t>Kuśa</a:t>
              </a:r>
              <a:r>
                <a:rPr lang="en-US" sz="1200" dirty="0" smtClean="0">
                  <a:latin typeface="Arial Unicode MS"/>
                  <a:ea typeface="Arial Unicode MS"/>
                  <a:cs typeface="Arial Unicode MS"/>
                </a:rPr>
                <a:t> is a thin rod and sign of number 1 in all languages (I). This becomes </a:t>
              </a:r>
              <a:r>
                <a:rPr lang="en-US" sz="1200" i="1" dirty="0" err="1" smtClean="0">
                  <a:latin typeface="Arial Unicode MS"/>
                  <a:ea typeface="Arial Unicode MS"/>
                  <a:cs typeface="Arial Unicode MS"/>
                </a:rPr>
                <a:t>Śaka</a:t>
              </a:r>
              <a:r>
                <a:rPr lang="en-US" sz="1200" dirty="0" smtClean="0">
                  <a:latin typeface="Arial Unicode MS"/>
                  <a:ea typeface="Arial Unicode MS"/>
                  <a:cs typeface="Arial Unicode MS"/>
                </a:rPr>
                <a:t> (powerful) in 2 ways-</a:t>
              </a:r>
            </a:p>
            <a:p>
              <a:pPr marL="228600" indent="-228600">
                <a:buAutoNum type="alphaLcParenBoth"/>
              </a:pPr>
              <a:r>
                <a:rPr lang="en-US" sz="1200" dirty="0" smtClean="0">
                  <a:latin typeface="Arial Unicode MS"/>
                  <a:ea typeface="Arial Unicode MS"/>
                  <a:cs typeface="Arial Unicode MS"/>
                </a:rPr>
                <a:t>By being big in size-In north India </a:t>
              </a:r>
              <a:r>
                <a:rPr lang="en-US" sz="1200" i="1" dirty="0" err="1" smtClean="0">
                  <a:latin typeface="Arial Unicode MS"/>
                  <a:ea typeface="Arial Unicode MS"/>
                  <a:cs typeface="Arial Unicode MS"/>
                </a:rPr>
                <a:t>sal</a:t>
              </a:r>
              <a:r>
                <a:rPr lang="en-US" sz="1200" dirty="0" smtClean="0">
                  <a:latin typeface="Arial Unicode MS"/>
                  <a:ea typeface="Arial Unicode MS"/>
                  <a:cs typeface="Arial Unicode MS"/>
                </a:rPr>
                <a:t> tree is </a:t>
              </a:r>
              <a:r>
                <a:rPr lang="en-US" sz="1200" i="1" dirty="0" err="1" smtClean="0">
                  <a:latin typeface="Arial Unicode MS"/>
                  <a:ea typeface="Arial Unicode MS"/>
                  <a:cs typeface="Arial Unicode MS"/>
                </a:rPr>
                <a:t>Śaka</a:t>
              </a:r>
              <a:r>
                <a:rPr lang="en-US" sz="1200" dirty="0" smtClean="0">
                  <a:latin typeface="Arial Unicode MS"/>
                  <a:ea typeface="Arial Unicode MS"/>
                  <a:cs typeface="Arial Unicode MS"/>
                </a:rPr>
                <a:t> (</a:t>
              </a:r>
              <a:r>
                <a:rPr lang="en-US" sz="1200" dirty="0" err="1" smtClean="0">
                  <a:latin typeface="Arial Unicode MS"/>
                  <a:ea typeface="Arial Unicode MS"/>
                  <a:cs typeface="Arial Unicode MS"/>
                </a:rPr>
                <a:t>Sakhua</a:t>
              </a:r>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Siddhārtha</a:t>
              </a:r>
              <a:r>
                <a:rPr lang="en-US" sz="1200" i="1" dirty="0" smtClean="0">
                  <a:latin typeface="Arial Unicode MS"/>
                  <a:ea typeface="Arial Unicode MS"/>
                  <a:cs typeface="Arial Unicode MS"/>
                </a:rPr>
                <a:t> Buddha </a:t>
              </a:r>
              <a:r>
                <a:rPr lang="en-US" sz="1200" dirty="0" smtClean="0">
                  <a:latin typeface="Arial Unicode MS"/>
                  <a:ea typeface="Arial Unicode MS"/>
                  <a:cs typeface="Arial Unicode MS"/>
                </a:rPr>
                <a:t>was born in region of </a:t>
              </a:r>
              <a:r>
                <a:rPr lang="en-US" sz="1200" i="1" dirty="0" err="1" smtClean="0">
                  <a:latin typeface="Arial Unicode MS"/>
                  <a:ea typeface="Arial Unicode MS"/>
                  <a:cs typeface="Arial Unicode MS"/>
                </a:rPr>
                <a:t>sal</a:t>
              </a:r>
              <a:r>
                <a:rPr lang="en-US" sz="1200" dirty="0" smtClean="0">
                  <a:latin typeface="Arial Unicode MS"/>
                  <a:ea typeface="Arial Unicode MS"/>
                  <a:cs typeface="Arial Unicode MS"/>
                </a:rPr>
                <a:t> tree, </a:t>
              </a:r>
            </a:p>
            <a:p>
              <a:pPr marL="228600" indent="-228600"/>
              <a:r>
                <a:rPr lang="en-US" sz="1200" dirty="0" smtClean="0">
                  <a:latin typeface="Arial Unicode MS"/>
                  <a:ea typeface="Arial Unicode MS"/>
                  <a:cs typeface="Arial Unicode MS"/>
                </a:rPr>
                <a:t>so he was called </a:t>
              </a:r>
              <a:r>
                <a:rPr lang="en-US" sz="1200" i="1" dirty="0" err="1" smtClean="0">
                  <a:latin typeface="Arial Unicode MS"/>
                  <a:ea typeface="Arial Unicode MS"/>
                  <a:cs typeface="Arial Unicode MS"/>
                </a:rPr>
                <a:t>Śākya-muni</a:t>
              </a:r>
              <a:r>
                <a:rPr lang="en-US" sz="1200" dirty="0" smtClean="0">
                  <a:latin typeface="Arial Unicode MS"/>
                  <a:ea typeface="Arial Unicode MS"/>
                  <a:cs typeface="Arial Unicode MS"/>
                </a:rPr>
                <a:t>. In south India, Teak tree is </a:t>
              </a:r>
              <a:r>
                <a:rPr lang="en-US" sz="1200" i="1" dirty="0" err="1" smtClean="0">
                  <a:latin typeface="Arial Unicode MS"/>
                  <a:ea typeface="Arial Unicode MS"/>
                  <a:cs typeface="Arial Unicode MS"/>
                </a:rPr>
                <a:t>Śaka</a:t>
              </a:r>
              <a:r>
                <a:rPr lang="en-US" sz="1200" dirty="0" smtClean="0">
                  <a:latin typeface="Arial Unicode MS"/>
                  <a:ea typeface="Arial Unicode MS"/>
                  <a:cs typeface="Arial Unicode MS"/>
                </a:rPr>
                <a:t>, so it is called </a:t>
              </a:r>
              <a:r>
                <a:rPr lang="en-US" sz="1200" i="1" dirty="0" err="1" smtClean="0">
                  <a:latin typeface="Arial Unicode MS"/>
                  <a:ea typeface="Arial Unicode MS"/>
                  <a:cs typeface="Arial Unicode MS"/>
                </a:rPr>
                <a:t>Sāgvān</a:t>
              </a:r>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Śaka-vana</a:t>
              </a:r>
              <a:r>
                <a:rPr lang="en-US" sz="1200" dirty="0" smtClean="0">
                  <a:latin typeface="Arial Unicode MS"/>
                  <a:ea typeface="Arial Unicode MS"/>
                  <a:cs typeface="Arial Unicode MS"/>
                </a:rPr>
                <a:t>). Australia </a:t>
              </a:r>
            </a:p>
            <a:p>
              <a:pPr marL="228600" indent="-228600"/>
              <a:r>
                <a:rPr lang="en-US" sz="1200" dirty="0" smtClean="0">
                  <a:latin typeface="Arial Unicode MS"/>
                  <a:ea typeface="Arial Unicode MS"/>
                  <a:cs typeface="Arial Unicode MS"/>
                </a:rPr>
                <a:t>abounds in pillar shaped Eucalyptus trees, so it was called </a:t>
              </a:r>
              <a:r>
                <a:rPr lang="en-US" sz="1200" i="1" dirty="0" err="1" smtClean="0">
                  <a:latin typeface="Arial Unicode MS"/>
                  <a:ea typeface="Arial Unicode MS"/>
                  <a:cs typeface="Arial Unicode MS"/>
                </a:rPr>
                <a:t>Śaka</a:t>
              </a:r>
              <a:r>
                <a:rPr lang="en-US" sz="1200" i="1" dirty="0" smtClean="0">
                  <a:latin typeface="Arial Unicode MS"/>
                  <a:ea typeface="Arial Unicode MS"/>
                  <a:cs typeface="Arial Unicode MS"/>
                </a:rPr>
                <a:t>-</a:t>
              </a:r>
              <a:r>
                <a:rPr lang="en-US" sz="1200" i="1" dirty="0" err="1" smtClean="0">
                  <a:latin typeface="Arial Unicode MS"/>
                  <a:ea typeface="Arial Unicode MS"/>
                  <a:cs typeface="Arial Unicode MS"/>
                </a:rPr>
                <a:t>dvīpa</a:t>
              </a:r>
              <a:r>
                <a:rPr lang="en-US" sz="1200" dirty="0" smtClean="0">
                  <a:latin typeface="Arial Unicode MS"/>
                  <a:ea typeface="Arial Unicode MS"/>
                  <a:cs typeface="Arial Unicode MS"/>
                </a:rPr>
                <a:t>-stated south east of </a:t>
              </a:r>
              <a:r>
                <a:rPr lang="en-US" sz="1200" i="1" dirty="0" err="1" smtClean="0">
                  <a:latin typeface="Arial Unicode MS"/>
                  <a:ea typeface="Arial Unicode MS"/>
                  <a:cs typeface="Arial Unicode MS"/>
                </a:rPr>
                <a:t>Jambū-dvīpa</a:t>
              </a:r>
              <a:r>
                <a:rPr lang="en-US" sz="1200" dirty="0" smtClean="0">
                  <a:latin typeface="Arial Unicode MS"/>
                  <a:ea typeface="Arial Unicode MS"/>
                  <a:cs typeface="Arial Unicode MS"/>
                </a:rPr>
                <a:t> (Asia)-</a:t>
              </a:r>
            </a:p>
            <a:p>
              <a:pPr marL="228600" indent="-228600"/>
              <a:r>
                <a:rPr lang="en-US" sz="1200" i="1" dirty="0" err="1" smtClean="0">
                  <a:latin typeface="Arial Unicode MS"/>
                  <a:ea typeface="Arial Unicode MS"/>
                  <a:cs typeface="Arial Unicode MS"/>
                </a:rPr>
                <a:t>Mahābhārata</a:t>
              </a:r>
              <a:r>
                <a:rPr lang="en-US" sz="1200" dirty="0" smtClean="0">
                  <a:latin typeface="Arial Unicode MS"/>
                  <a:ea typeface="Arial Unicode MS"/>
                  <a:cs typeface="Arial Unicode MS"/>
                </a:rPr>
                <a:t> (12/14/21-5) and (6/11/4) </a:t>
              </a:r>
              <a:r>
                <a:rPr lang="en-US" sz="1200" i="1" dirty="0" err="1" smtClean="0">
                  <a:latin typeface="Arial Unicode MS"/>
                  <a:ea typeface="Arial Unicode MS"/>
                  <a:cs typeface="Arial Unicode MS"/>
                </a:rPr>
                <a:t>Rāmāya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(4/10/19-54) and (4/43/12) etc.</a:t>
              </a:r>
            </a:p>
            <a:p>
              <a:r>
                <a:rPr lang="en-US" sz="1200" dirty="0" smtClean="0">
                  <a:latin typeface="Arial Unicode MS"/>
                  <a:ea typeface="Arial Unicode MS"/>
                  <a:cs typeface="Arial Unicode MS"/>
                </a:rPr>
                <a:t>(b) By joining many thin </a:t>
              </a:r>
              <a:r>
                <a:rPr lang="en-US" sz="1200" i="1" dirty="0" err="1" smtClean="0">
                  <a:latin typeface="Arial Unicode MS"/>
                  <a:ea typeface="Arial Unicode MS"/>
                  <a:cs typeface="Arial Unicode MS"/>
                </a:rPr>
                <a:t>kuśas</a:t>
              </a:r>
              <a:r>
                <a:rPr lang="en-US" sz="1200" dirty="0" smtClean="0">
                  <a:latin typeface="Arial Unicode MS"/>
                  <a:ea typeface="Arial Unicode MS"/>
                  <a:cs typeface="Arial Unicode MS"/>
                </a:rPr>
                <a:t>-In central Asia including south Europe, many wandering small tribes joined in a </a:t>
              </a:r>
            </a:p>
            <a:p>
              <a:r>
                <a:rPr lang="en-US" sz="1200" dirty="0" smtClean="0">
                  <a:latin typeface="Arial Unicode MS"/>
                  <a:ea typeface="Arial Unicode MS"/>
                  <a:cs typeface="Arial Unicode MS"/>
                </a:rPr>
                <a:t>Federation, so they were called</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Śaka</a:t>
              </a:r>
              <a:r>
                <a:rPr lang="en-US" sz="1200" dirty="0" smtClean="0">
                  <a:latin typeface="Arial Unicode MS"/>
                  <a:ea typeface="Arial Unicode MS"/>
                  <a:cs typeface="Arial Unicode MS"/>
                </a:rPr>
                <a:t>. In mathematics (statistics) also, each item is counted by a sign of</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kuśa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a:t>
              </a:r>
            </a:p>
            <a:p>
              <a:r>
                <a:rPr lang="en-US" sz="1200" dirty="0" smtClean="0">
                  <a:latin typeface="Arial Unicode MS"/>
                  <a:ea typeface="Arial Unicode MS"/>
                  <a:cs typeface="Arial Unicode MS"/>
                </a:rPr>
                <a:t>After, they become 4, they are bound by the fifth- </a:t>
              </a:r>
              <a:r>
                <a:rPr lang="en-US" sz="1200" strike="sngStrike" dirty="0" smtClean="0">
                  <a:latin typeface="Arial Unicode MS"/>
                  <a:ea typeface="Arial Unicode MS"/>
                  <a:cs typeface="Arial Unicode MS"/>
                </a:rPr>
                <a:t>IIII</a:t>
              </a:r>
              <a:r>
                <a:rPr lang="en-US" sz="1200" dirty="0" smtClean="0">
                  <a:latin typeface="Arial Unicode MS"/>
                  <a:ea typeface="Arial Unicode MS"/>
                  <a:cs typeface="Arial Unicode MS"/>
                </a:rPr>
                <a:t>, </a:t>
              </a:r>
              <a:r>
                <a:rPr lang="en-US" sz="1200" strike="sngStrike" dirty="0" smtClean="0">
                  <a:latin typeface="Arial Unicode MS"/>
                  <a:ea typeface="Arial Unicode MS"/>
                  <a:cs typeface="Arial Unicode MS"/>
                </a:rPr>
                <a:t>IIII</a:t>
              </a:r>
              <a:r>
                <a:rPr lang="en-US" sz="1200" dirty="0" smtClean="0">
                  <a:latin typeface="Arial Unicode MS"/>
                  <a:ea typeface="Arial Unicode MS"/>
                  <a:cs typeface="Arial Unicode MS"/>
                </a:rPr>
                <a:t>, </a:t>
              </a:r>
              <a:r>
                <a:rPr lang="en-US" sz="1200" strike="sngStrike" dirty="0" smtClean="0">
                  <a:latin typeface="Arial Unicode MS"/>
                  <a:ea typeface="Arial Unicode MS"/>
                  <a:cs typeface="Arial Unicode MS"/>
                </a:rPr>
                <a:t>IIII</a:t>
              </a:r>
              <a:r>
                <a:rPr lang="en-US" sz="1200" dirty="0" smtClean="0">
                  <a:latin typeface="Arial Unicode MS"/>
                  <a:ea typeface="Arial Unicode MS"/>
                  <a:cs typeface="Arial Unicode MS"/>
                </a:rPr>
                <a:t>, II ….In any mathematical calculation in astronomy, </a:t>
              </a:r>
            </a:p>
            <a:p>
              <a:r>
                <a:rPr lang="en-US" sz="1200" dirty="0" smtClean="0">
                  <a:latin typeface="Arial Unicode MS"/>
                  <a:ea typeface="Arial Unicode MS"/>
                  <a:cs typeface="Arial Unicode MS"/>
                </a:rPr>
                <a:t>we count the number of days from a particular reference, called </a:t>
              </a:r>
              <a:r>
                <a:rPr lang="en-US" sz="1200" i="1" dirty="0" err="1" smtClean="0">
                  <a:latin typeface="Arial Unicode MS"/>
                  <a:ea typeface="Arial Unicode MS"/>
                  <a:cs typeface="Arial Unicode MS"/>
                </a:rPr>
                <a:t>Aharga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(day-count). So, the calendar used for </a:t>
              </a:r>
            </a:p>
            <a:p>
              <a:r>
                <a:rPr lang="en-US" sz="1200" dirty="0" smtClean="0">
                  <a:latin typeface="Arial Unicode MS"/>
                  <a:ea typeface="Arial Unicode MS"/>
                  <a:cs typeface="Arial Unicode MS"/>
                </a:rPr>
                <a:t>purpose of calculation is called</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Śaka</a:t>
              </a:r>
              <a:r>
                <a:rPr lang="en-US" sz="1200" dirty="0" smtClean="0">
                  <a:latin typeface="Arial Unicode MS"/>
                  <a:ea typeface="Arial Unicode MS"/>
                  <a:cs typeface="Arial Unicode MS"/>
                </a:rPr>
                <a:t>. </a:t>
              </a:r>
            </a:p>
            <a:p>
              <a:r>
                <a:rPr lang="en-US" sz="1200" b="1" dirty="0" smtClean="0">
                  <a:latin typeface="Arial Unicode MS"/>
                  <a:ea typeface="Arial Unicode MS"/>
                  <a:cs typeface="Arial Unicode MS"/>
                </a:rPr>
                <a:t>Meaning of </a:t>
              </a:r>
              <a:r>
                <a:rPr lang="en-US" sz="1200" b="1" i="1" dirty="0" err="1" smtClean="0">
                  <a:latin typeface="Arial Unicode MS"/>
                  <a:ea typeface="Arial Unicode MS"/>
                  <a:cs typeface="Arial Unicode MS"/>
                </a:rPr>
                <a:t>Samvatsara</a:t>
              </a:r>
              <a:r>
                <a:rPr lang="en-US" sz="1200" dirty="0" smtClean="0">
                  <a:latin typeface="Arial Unicode MS"/>
                  <a:ea typeface="Arial Unicode MS"/>
                  <a:cs typeface="Arial Unicode MS"/>
                </a:rPr>
                <a:t>- (1) This is the exclusive zone of sun where light of sun reaches in 1 year= sphere of 1 </a:t>
              </a:r>
            </a:p>
            <a:p>
              <a:r>
                <a:rPr lang="en-US" sz="1200" dirty="0" smtClean="0">
                  <a:latin typeface="Arial Unicode MS"/>
                  <a:ea typeface="Arial Unicode MS"/>
                  <a:cs typeface="Arial Unicode MS"/>
                </a:rPr>
                <a:t>Light year radius. Like 6 seasons in 1 year, there are 6 zones (</a:t>
              </a:r>
              <a:r>
                <a:rPr lang="en-US" sz="1200" i="1" dirty="0" err="1" smtClean="0">
                  <a:latin typeface="Arial Unicode MS"/>
                  <a:ea typeface="Arial Unicode MS"/>
                  <a:cs typeface="Arial Unicode MS"/>
                </a:rPr>
                <a:t>Vaşaţkāra</a:t>
              </a:r>
              <a:r>
                <a:rPr lang="en-US" sz="1200" dirty="0" smtClean="0">
                  <a:latin typeface="Arial Unicode MS"/>
                  <a:ea typeface="Arial Unicode MS"/>
                  <a:cs typeface="Arial Unicode MS"/>
                </a:rPr>
                <a:t>) in solar system(</a:t>
              </a:r>
              <a:r>
                <a:rPr lang="en-US" sz="1200" i="1" dirty="0" err="1" smtClean="0">
                  <a:latin typeface="Arial Unicode MS"/>
                  <a:ea typeface="Arial Unicode MS"/>
                  <a:cs typeface="Arial Unicode MS"/>
                </a:rPr>
                <a:t>Śatapatha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Brāhma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p>
            <a:p>
              <a:r>
                <a:rPr lang="en-US" sz="1200" dirty="0" smtClean="0">
                  <a:latin typeface="Arial Unicode MS"/>
                  <a:ea typeface="Arial Unicode MS"/>
                  <a:cs typeface="Arial Unicode MS"/>
                </a:rPr>
                <a:t>(1/7/2/11,21)</a:t>
              </a:r>
            </a:p>
            <a:p>
              <a:r>
                <a:rPr lang="en-US" sz="1200" dirty="0" smtClean="0">
                  <a:latin typeface="Arial Unicode MS"/>
                  <a:ea typeface="Arial Unicode MS"/>
                  <a:cs typeface="Arial Unicode MS"/>
                </a:rPr>
                <a:t>(2) This is the curved orbit of earth around sun (</a:t>
              </a:r>
              <a:r>
                <a:rPr lang="en-US" sz="1200" i="1" dirty="0" err="1" smtClean="0">
                  <a:latin typeface="Arial Unicode MS"/>
                  <a:ea typeface="Arial Unicode MS"/>
                  <a:cs typeface="Arial Unicode MS"/>
                </a:rPr>
                <a:t>Tsara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Chhadma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gatau</a:t>
              </a:r>
              <a:r>
                <a:rPr lang="en-US" sz="1200" dirty="0" smtClean="0">
                  <a:latin typeface="Arial Unicode MS"/>
                  <a:ea typeface="Arial Unicode MS"/>
                  <a:cs typeface="Arial Unicode MS"/>
                </a:rPr>
                <a:t>=to move in curve-1/373), time in orbit (1 year).</a:t>
              </a:r>
            </a:p>
            <a:p>
              <a:r>
                <a:rPr lang="en-US" sz="1200" dirty="0" smtClean="0">
                  <a:latin typeface="Arial Unicode MS"/>
                  <a:ea typeface="Arial Unicode MS"/>
                  <a:cs typeface="Arial Unicode MS"/>
                </a:rPr>
                <a:t>(3) One of 5 type of lunar years in </a:t>
              </a:r>
              <a:r>
                <a:rPr lang="en-US" sz="1200" dirty="0" err="1" smtClean="0">
                  <a:latin typeface="Arial Unicode MS"/>
                  <a:ea typeface="Arial Unicode MS"/>
                  <a:cs typeface="Arial Unicode MS"/>
                </a:rPr>
                <a:t>Vedānga</a:t>
              </a:r>
              <a:r>
                <a:rPr lang="en-US" sz="1200" dirty="0" smtClean="0">
                  <a:latin typeface="Arial Unicode MS"/>
                  <a:ea typeface="Arial Unicode MS"/>
                  <a:cs typeface="Arial Unicode MS"/>
                </a:rPr>
                <a:t> </a:t>
              </a:r>
              <a:r>
                <a:rPr lang="en-US" sz="1200" dirty="0" err="1" smtClean="0">
                  <a:latin typeface="Arial Unicode MS"/>
                  <a:ea typeface="Arial Unicode MS"/>
                  <a:cs typeface="Arial Unicode MS"/>
                </a:rPr>
                <a:t>jyotişa</a:t>
              </a:r>
              <a:r>
                <a:rPr lang="en-US" sz="1200" dirty="0" smtClean="0">
                  <a:latin typeface="Arial Unicode MS"/>
                  <a:ea typeface="Arial Unicode MS"/>
                  <a:cs typeface="Arial Unicode MS"/>
                </a:rPr>
                <a:t> which matches most closely with solar year. They are </a:t>
              </a:r>
            </a:p>
            <a:p>
              <a:r>
                <a:rPr lang="en-US" sz="1200" i="1" dirty="0" err="1" smtClean="0">
                  <a:latin typeface="Arial Unicode MS"/>
                  <a:ea typeface="Arial Unicode MS"/>
                  <a:cs typeface="Arial Unicode MS"/>
                </a:rPr>
                <a:t>Samparidānvita</a:t>
              </a:r>
              <a:r>
                <a:rPr lang="en-US" sz="1200" dirty="0" smtClean="0">
                  <a:latin typeface="Arial Unicode MS"/>
                  <a:ea typeface="Arial Unicode MS"/>
                  <a:cs typeface="Arial Unicode MS"/>
                </a:rPr>
                <a:t>- i.e. pre-fixes </a:t>
              </a:r>
              <a:r>
                <a:rPr lang="en-US" sz="1200" i="1" dirty="0" err="1" smtClean="0">
                  <a:latin typeface="Arial Unicode MS"/>
                  <a:ea typeface="Arial Unicode MS"/>
                  <a:cs typeface="Arial Unicode MS"/>
                </a:rPr>
                <a:t>sam</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pari</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idā</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Anu</a:t>
              </a:r>
              <a:r>
                <a:rPr lang="en-US" sz="1200" i="1" dirty="0" smtClean="0">
                  <a:latin typeface="Arial Unicode MS"/>
                  <a:ea typeface="Arial Unicode MS"/>
                  <a:cs typeface="Arial Unicode MS"/>
                </a:rPr>
                <a:t>, it </a:t>
              </a:r>
              <a:r>
                <a:rPr lang="en-US" sz="1200" dirty="0" smtClean="0">
                  <a:latin typeface="Arial Unicode MS"/>
                  <a:ea typeface="Arial Unicode MS"/>
                  <a:cs typeface="Arial Unicode MS"/>
                </a:rPr>
                <a:t>added to </a:t>
              </a:r>
              <a:r>
                <a:rPr lang="en-US" sz="1200" i="1" dirty="0" err="1" smtClean="0">
                  <a:latin typeface="Arial Unicode MS"/>
                  <a:ea typeface="Arial Unicode MS"/>
                  <a:cs typeface="Arial Unicode MS"/>
                </a:rPr>
                <a:t>Vatsara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Vatsara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is derived from</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Ut</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(out, up) + </a:t>
              </a:r>
              <a:r>
                <a:rPr lang="en-US" sz="1200" i="1" dirty="0" err="1" smtClean="0">
                  <a:latin typeface="Arial Unicode MS"/>
                  <a:ea typeface="Arial Unicode MS"/>
                  <a:cs typeface="Arial Unicode MS"/>
                </a:rPr>
                <a:t>şū</a:t>
              </a:r>
              <a:endParaRPr lang="en-US" sz="1200" i="1" dirty="0" smtClean="0">
                <a:latin typeface="Arial Unicode MS"/>
                <a:ea typeface="Arial Unicode MS"/>
                <a:cs typeface="Arial Unicode MS"/>
              </a:endParaRPr>
            </a:p>
            <a:p>
              <a:r>
                <a:rPr lang="en-US" sz="1200" dirty="0" smtClean="0">
                  <a:latin typeface="Arial Unicode MS"/>
                  <a:ea typeface="Arial Unicode MS"/>
                  <a:cs typeface="Arial Unicode MS"/>
                </a:rPr>
                <a:t>(to give birth). Thus, </a:t>
              </a:r>
              <a:r>
                <a:rPr lang="en-US" sz="1200" i="1" dirty="0" err="1" smtClean="0">
                  <a:latin typeface="Arial Unicode MS"/>
                  <a:ea typeface="Arial Unicode MS"/>
                  <a:cs typeface="Arial Unicode MS"/>
                </a:rPr>
                <a:t>vatsa</a:t>
              </a:r>
              <a:r>
                <a:rPr lang="en-US" sz="1200" dirty="0" smtClean="0">
                  <a:latin typeface="Arial Unicode MS"/>
                  <a:ea typeface="Arial Unicode MS"/>
                  <a:cs typeface="Arial Unicode MS"/>
                </a:rPr>
                <a:t> = son, </a:t>
              </a:r>
              <a:r>
                <a:rPr lang="en-US" sz="1200" i="1" dirty="0" err="1" smtClean="0">
                  <a:latin typeface="Arial Unicode MS"/>
                  <a:ea typeface="Arial Unicode MS"/>
                  <a:cs typeface="Arial Unicode MS"/>
                </a:rPr>
                <a:t>vatsara</a:t>
              </a:r>
              <a:r>
                <a:rPr lang="en-US" sz="1200" dirty="0" smtClean="0">
                  <a:latin typeface="Arial Unicode MS"/>
                  <a:ea typeface="Arial Unicode MS"/>
                  <a:cs typeface="Arial Unicode MS"/>
                </a:rPr>
                <a:t> means son and year born from sun-its zone or period of rotation.</a:t>
              </a:r>
            </a:p>
            <a:p>
              <a:r>
                <a:rPr lang="en-US" sz="1200" dirty="0" smtClean="0">
                  <a:latin typeface="Arial Unicode MS"/>
                  <a:ea typeface="Arial Unicode MS"/>
                  <a:cs typeface="Arial Unicode MS"/>
                </a:rPr>
                <a:t>(4) System of lunar year which is equalized with solar year by adding extra months after intervals.</a:t>
              </a:r>
            </a:p>
            <a:p>
              <a:r>
                <a:rPr lang="en-US" sz="1200" dirty="0" smtClean="0">
                  <a:latin typeface="Arial Unicode MS"/>
                  <a:ea typeface="Arial Unicode MS"/>
                  <a:cs typeface="Arial Unicode MS"/>
                </a:rPr>
                <a:t>(5) The year which is followed by people. </a:t>
              </a:r>
              <a:r>
                <a:rPr lang="en-US" sz="1200" i="1" dirty="0" smtClean="0">
                  <a:latin typeface="Arial Unicode MS"/>
                  <a:ea typeface="Arial Unicode MS"/>
                  <a:cs typeface="Arial Unicode MS"/>
                </a:rPr>
                <a:t>Sam+ vat+ </a:t>
              </a:r>
              <a:r>
                <a:rPr lang="en-US" sz="1200" i="1" dirty="0" err="1" smtClean="0">
                  <a:latin typeface="Arial Unicode MS"/>
                  <a:ea typeface="Arial Unicode MS"/>
                  <a:cs typeface="Arial Unicode MS"/>
                </a:rPr>
                <a:t>sarati</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 moves accordingly. Thus, </a:t>
              </a:r>
              <a:r>
                <a:rPr lang="en-US" sz="1200" i="1" dirty="0" err="1" smtClean="0">
                  <a:latin typeface="Arial Unicode MS"/>
                  <a:ea typeface="Arial Unicode MS"/>
                  <a:cs typeface="Arial Unicode MS"/>
                </a:rPr>
                <a:t>Jaina</a:t>
              </a:r>
              <a:r>
                <a:rPr lang="en-US" sz="1200" dirty="0" smtClean="0">
                  <a:latin typeface="Arial Unicode MS"/>
                  <a:ea typeface="Arial Unicode MS"/>
                  <a:cs typeface="Arial Unicode MS"/>
                </a:rPr>
                <a:t> tradition calls</a:t>
              </a:r>
            </a:p>
            <a:p>
              <a:r>
                <a:rPr lang="en-US" sz="1200" dirty="0" smtClean="0">
                  <a:latin typeface="Arial Unicode MS"/>
                  <a:ea typeface="Arial Unicode MS"/>
                  <a:cs typeface="Arial Unicode MS"/>
                </a:rPr>
                <a:t>anniversary as </a:t>
              </a:r>
              <a:r>
                <a:rPr lang="en-US" sz="1200" i="1" dirty="0" err="1" smtClean="0">
                  <a:latin typeface="Arial Unicode MS"/>
                  <a:ea typeface="Arial Unicode MS"/>
                  <a:cs typeface="Arial Unicode MS"/>
                </a:rPr>
                <a:t>Samavasara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a:t>
              </a:r>
              <a:r>
                <a:rPr lang="en-US" sz="1200" dirty="0" smtClean="0">
                  <a:latin typeface="Arial Unicode MS"/>
                  <a:ea typeface="Arial Unicode MS"/>
                  <a:cs typeface="Arial Unicode MS"/>
                </a:rPr>
                <a:t>. All major social activities and festivals follow </a:t>
              </a:r>
              <a:r>
                <a:rPr lang="en-US" sz="1200" i="1" dirty="0" err="1" smtClean="0">
                  <a:latin typeface="Arial Unicode MS"/>
                  <a:ea typeface="Arial Unicode MS"/>
                  <a:cs typeface="Arial Unicode MS"/>
                </a:rPr>
                <a:t>samvatsara</a:t>
              </a:r>
              <a:r>
                <a:rPr lang="en-US" sz="1200" dirty="0" smtClean="0">
                  <a:latin typeface="Arial Unicode MS"/>
                  <a:ea typeface="Arial Unicode MS"/>
                  <a:cs typeface="Arial Unicode MS"/>
                </a:rPr>
                <a:t>-financial year, </a:t>
              </a:r>
            </a:p>
            <a:p>
              <a:r>
                <a:rPr lang="en-US" sz="1200" dirty="0" smtClean="0">
                  <a:latin typeface="Arial Unicode MS"/>
                  <a:ea typeface="Arial Unicode MS"/>
                  <a:cs typeface="Arial Unicode MS"/>
                </a:rPr>
                <a:t>Educational session, agriculture cycle and all festivals.</a:t>
              </a:r>
            </a:p>
            <a:p>
              <a:r>
                <a:rPr lang="en-US" sz="1200" dirty="0" smtClean="0">
                  <a:latin typeface="Arial Unicode MS"/>
                  <a:ea typeface="Arial Unicode MS"/>
                  <a:cs typeface="Arial Unicode MS"/>
                </a:rPr>
                <a:t>(6) Time measures of equal measure-</a:t>
              </a:r>
              <a:r>
                <a:rPr lang="en-US" sz="1200" i="1" dirty="0" smtClean="0">
                  <a:latin typeface="Arial Unicode MS"/>
                  <a:ea typeface="Arial Unicode MS"/>
                  <a:cs typeface="Arial Unicode MS"/>
                </a:rPr>
                <a:t>Guru, </a:t>
              </a:r>
              <a:r>
                <a:rPr lang="en-US" sz="1200" i="1" dirty="0" err="1" smtClean="0">
                  <a:latin typeface="Arial Unicode MS"/>
                  <a:ea typeface="Arial Unicode MS"/>
                  <a:cs typeface="Arial Unicode MS"/>
                </a:rPr>
                <a:t>Saptarşi</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Dhruva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or</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Krauñcha-samvatsaras</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Thus, all texts of astronomy use </a:t>
              </a:r>
              <a:r>
                <a:rPr lang="en-US" sz="1200" i="1" dirty="0" err="1" smtClean="0">
                  <a:latin typeface="Arial Unicode MS"/>
                  <a:ea typeface="Arial Unicode MS"/>
                  <a:cs typeface="Arial Unicode MS"/>
                </a:rPr>
                <a:t>Śālvāhana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Śaka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for calculation purpose, but all festivals are fixed as per </a:t>
              </a:r>
            </a:p>
            <a:p>
              <a:r>
                <a:rPr lang="en-US" sz="1200" i="1" dirty="0" err="1" smtClean="0">
                  <a:latin typeface="Arial Unicode MS"/>
                  <a:ea typeface="Arial Unicode MS"/>
                  <a:cs typeface="Arial Unicode MS"/>
                </a:rPr>
                <a:t>Vikrama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samvatsara</a:t>
              </a:r>
              <a:r>
                <a:rPr lang="en-US" sz="1200" dirty="0" smtClean="0">
                  <a:latin typeface="Arial Unicode MS"/>
                  <a:ea typeface="Arial Unicode MS"/>
                  <a:cs typeface="Arial Unicode MS"/>
                </a:rPr>
                <a:t>.</a:t>
              </a:r>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p:cNvGrpSpPr/>
          <p:nvPr/>
        </p:nvGrpSpPr>
        <p:grpSpPr>
          <a:xfrm>
            <a:off x="914400" y="228600"/>
            <a:ext cx="7691529" cy="6217860"/>
            <a:chOff x="914400" y="228600"/>
            <a:chExt cx="7691529" cy="6217860"/>
          </a:xfrm>
        </p:grpSpPr>
        <p:grpSp>
          <p:nvGrpSpPr>
            <p:cNvPr id="61" name="Group 60"/>
            <p:cNvGrpSpPr/>
            <p:nvPr/>
          </p:nvGrpSpPr>
          <p:grpSpPr>
            <a:xfrm>
              <a:off x="914400" y="228600"/>
              <a:ext cx="7691529" cy="6217860"/>
              <a:chOff x="914400" y="228600"/>
              <a:chExt cx="7691529" cy="6217860"/>
            </a:xfrm>
          </p:grpSpPr>
          <p:sp>
            <p:nvSpPr>
              <p:cNvPr id="2" name="TextBox 1"/>
              <p:cNvSpPr txBox="1"/>
              <p:nvPr/>
            </p:nvSpPr>
            <p:spPr>
              <a:xfrm>
                <a:off x="3352800" y="228600"/>
                <a:ext cx="1786066" cy="307777"/>
              </a:xfrm>
              <a:prstGeom prst="rect">
                <a:avLst/>
              </a:prstGeom>
              <a:noFill/>
            </p:spPr>
            <p:txBody>
              <a:bodyPr wrap="none" rtlCol="0">
                <a:spAutoFit/>
              </a:bodyPr>
              <a:lstStyle/>
              <a:p>
                <a:r>
                  <a:rPr lang="en-US" sz="1400" b="1" dirty="0" smtClean="0">
                    <a:latin typeface="Arial Unicode MS" pitchFamily="34" charset="-128"/>
                    <a:ea typeface="Arial Unicode MS" pitchFamily="34" charset="-128"/>
                    <a:cs typeface="Arial Unicode MS" pitchFamily="34" charset="-128"/>
                  </a:rPr>
                  <a:t>Calendar of </a:t>
                </a:r>
                <a:r>
                  <a:rPr lang="en-US" sz="1400" b="1" i="1" dirty="0" err="1" smtClean="0">
                    <a:latin typeface="Arial Unicode MS" pitchFamily="34" charset="-128"/>
                    <a:ea typeface="Arial Unicode MS" pitchFamily="34" charset="-128"/>
                    <a:cs typeface="Arial Unicode MS" pitchFamily="34" charset="-128"/>
                  </a:rPr>
                  <a:t>Brahmā</a:t>
                </a:r>
                <a:endParaRPr lang="en-IN" sz="1400" b="1" i="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914400" y="533400"/>
                <a:ext cx="7691529" cy="2492990"/>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It started in time of </a:t>
                </a:r>
                <a:r>
                  <a:rPr lang="en-US" sz="1200" i="1" dirty="0" err="1" smtClean="0">
                    <a:latin typeface="Arial Unicode MS" pitchFamily="34" charset="-128"/>
                    <a:ea typeface="Arial Unicode MS" pitchFamily="34" charset="-128"/>
                    <a:cs typeface="Arial Unicode MS" pitchFamily="34" charset="-128"/>
                  </a:rPr>
                  <a:t>Sv</a:t>
                </a:r>
                <a:r>
                  <a:rPr lang="en-US" sz="1200" i="1" dirty="0" err="1" smtClean="0">
                    <a:latin typeface="Arial Unicode MS"/>
                    <a:ea typeface="Arial Unicode MS"/>
                    <a:cs typeface="Arial Unicode MS"/>
                  </a:rPr>
                  <a:t>āyambhuva</a:t>
                </a:r>
                <a:r>
                  <a:rPr lang="en-US" sz="1200" i="1" dirty="0" smtClean="0">
                    <a:latin typeface="Arial Unicode MS"/>
                    <a:ea typeface="Arial Unicode MS"/>
                    <a:cs typeface="Arial Unicode MS"/>
                  </a:rPr>
                  <a:t> Manu </a:t>
                </a:r>
                <a:r>
                  <a:rPr lang="en-US" sz="1200" dirty="0" smtClean="0">
                    <a:latin typeface="Arial Unicode MS"/>
                    <a:ea typeface="Arial Unicode MS"/>
                    <a:cs typeface="Arial Unicode MS"/>
                  </a:rPr>
                  <a:t>(29102 BC) after Glacial floods of 31,200 BC. There are 2 </a:t>
                </a:r>
              </a:p>
              <a:p>
                <a:r>
                  <a:rPr lang="en-US" sz="1200" dirty="0" smtClean="0">
                    <a:latin typeface="Arial Unicode MS"/>
                    <a:ea typeface="Arial Unicode MS"/>
                    <a:cs typeface="Arial Unicode MS"/>
                  </a:rPr>
                  <a:t>references in Vedas-(1) </a:t>
                </a:r>
                <a:r>
                  <a:rPr lang="en-US" sz="1200" i="1" dirty="0" err="1" smtClean="0">
                    <a:latin typeface="Arial Unicode MS"/>
                    <a:ea typeface="Arial Unicode MS"/>
                    <a:cs typeface="Arial Unicode MS"/>
                  </a:rPr>
                  <a:t>Taittirīya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Brāhma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(3/1/1/11,12) and </a:t>
                </a:r>
                <a:r>
                  <a:rPr lang="en-US" sz="1200" i="1" dirty="0" err="1" smtClean="0">
                    <a:latin typeface="Arial Unicode MS"/>
                    <a:ea typeface="Arial Unicode MS"/>
                    <a:cs typeface="Arial Unicode MS"/>
                  </a:rPr>
                  <a:t>Devī-bhāgavata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puā</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(9/12/47, 9/1/46-48).</a:t>
                </a:r>
              </a:p>
              <a:p>
                <a:r>
                  <a:rPr lang="en-US" sz="1200" dirty="0" smtClean="0">
                    <a:latin typeface="Arial Unicode MS"/>
                    <a:ea typeface="Arial Unicode MS"/>
                    <a:cs typeface="Arial Unicode MS"/>
                  </a:rPr>
                  <a:t>The</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Rāsa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in space is due to precession of earth axis in 26000 years. That period is called a </a:t>
                </a:r>
                <a:r>
                  <a:rPr lang="en-US" sz="1200" i="1" dirty="0" err="1" smtClean="0">
                    <a:latin typeface="Arial Unicode MS"/>
                    <a:ea typeface="Arial Unicode MS"/>
                    <a:cs typeface="Arial Unicode MS"/>
                  </a:rPr>
                  <a:t>manvantara</a:t>
                </a:r>
                <a:r>
                  <a:rPr lang="en-US" sz="1200" dirty="0" smtClean="0">
                    <a:latin typeface="Arial Unicode MS"/>
                    <a:ea typeface="Arial Unicode MS"/>
                    <a:cs typeface="Arial Unicode MS"/>
                  </a:rPr>
                  <a:t> in </a:t>
                </a:r>
              </a:p>
              <a:p>
                <a:r>
                  <a:rPr lang="en-US" sz="1200" i="1" dirty="0" err="1" smtClean="0">
                    <a:latin typeface="Arial Unicode MS"/>
                    <a:ea typeface="Arial Unicode MS"/>
                    <a:cs typeface="Arial Unicode MS"/>
                  </a:rPr>
                  <a:t>Brahmā</a:t>
                </a:r>
                <a:r>
                  <a:rPr lang="lv-LV" sz="1200" i="1" dirty="0" smtClean="0">
                    <a:latin typeface="Arial Unicode MS"/>
                    <a:ea typeface="Arial Unicode MS"/>
                    <a:cs typeface="Arial Unicode MS"/>
                  </a:rPr>
                  <a:t>ņɖ</a:t>
                </a:r>
                <a:r>
                  <a:rPr lang="en-US" sz="1200" i="1" dirty="0" smtClean="0">
                    <a:latin typeface="Arial Unicode MS"/>
                    <a:ea typeface="Arial Unicode MS"/>
                    <a:cs typeface="Arial Unicode MS"/>
                  </a:rPr>
                  <a:t>a </a:t>
                </a:r>
                <a:r>
                  <a:rPr lang="en-US" sz="1200" i="1" dirty="0" err="1" smtClean="0">
                    <a:latin typeface="Arial Unicode MS"/>
                    <a:ea typeface="Arial Unicode MS"/>
                    <a:cs typeface="Arial Unicode MS"/>
                  </a:rPr>
                  <a:t>pur</a:t>
                </a:r>
                <a:r>
                  <a:rPr lang="lv-LV" sz="1200" i="1" dirty="0" smtClean="0">
                    <a:latin typeface="Arial Unicode MS"/>
                    <a:ea typeface="Arial Unicode MS"/>
                    <a:cs typeface="Arial Unicode MS"/>
                  </a:rPr>
                  <a:t>āņ</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(2/29/19). It starts from </a:t>
                </a:r>
                <a:r>
                  <a:rPr lang="en-US" sz="1200" i="1" dirty="0" smtClean="0">
                    <a:latin typeface="Arial Unicode MS"/>
                    <a:ea typeface="Arial Unicode MS"/>
                    <a:cs typeface="Arial Unicode MS"/>
                  </a:rPr>
                  <a:t>K</a:t>
                </a:r>
                <a:r>
                  <a:rPr lang="lv-LV" sz="1200" i="1" dirty="0" smtClean="0">
                    <a:latin typeface="Arial Unicode MS"/>
                    <a:ea typeface="Arial Unicode MS"/>
                    <a:cs typeface="Arial Unicode MS"/>
                  </a:rPr>
                  <a:t>ŗ</a:t>
                </a:r>
                <a:r>
                  <a:rPr lang="en-US" sz="1200" i="1" dirty="0" err="1" smtClean="0">
                    <a:latin typeface="Arial Unicode MS"/>
                    <a:ea typeface="Arial Unicode MS"/>
                    <a:cs typeface="Arial Unicode MS"/>
                  </a:rPr>
                  <a:t>ttik</a:t>
                </a:r>
                <a:r>
                  <a:rPr lang="lv-LV" sz="1200" i="1" dirty="0" smtClean="0">
                    <a:latin typeface="Arial Unicode MS"/>
                    <a:ea typeface="Arial Unicode MS"/>
                    <a:cs typeface="Arial Unicode MS"/>
                  </a:rPr>
                  <a:t>ā</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(scissors) and ends with </a:t>
                </a:r>
                <a:r>
                  <a:rPr lang="en-US" sz="1200" i="1" dirty="0" smtClean="0">
                    <a:latin typeface="Arial Unicode MS"/>
                    <a:ea typeface="Arial Unicode MS"/>
                    <a:cs typeface="Arial Unicode MS"/>
                  </a:rPr>
                  <a:t>Vi</a:t>
                </a:r>
                <a:r>
                  <a:rPr lang="lv-LV" sz="1200" i="1" dirty="0" smtClean="0">
                    <a:latin typeface="Arial Unicode MS"/>
                    <a:ea typeface="Arial Unicode MS"/>
                    <a:cs typeface="Arial Unicode MS"/>
                  </a:rPr>
                  <a:t>śā</a:t>
                </a:r>
                <a:r>
                  <a:rPr lang="en-US" sz="1200" i="1" dirty="0" err="1" smtClean="0">
                    <a:latin typeface="Arial Unicode MS"/>
                    <a:ea typeface="Arial Unicode MS"/>
                    <a:cs typeface="Arial Unicode MS"/>
                  </a:rPr>
                  <a:t>kh</a:t>
                </a:r>
                <a:r>
                  <a:rPr lang="lv-LV" sz="1200" i="1" dirty="0" smtClean="0">
                    <a:latin typeface="Arial Unicode MS"/>
                    <a:ea typeface="Arial Unicode MS"/>
                    <a:cs typeface="Arial Unicode MS"/>
                  </a:rPr>
                  <a:t>ā</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(2 branches). These stars </a:t>
                </a:r>
              </a:p>
              <a:p>
                <a:r>
                  <a:rPr lang="en-US" sz="1200" dirty="0" smtClean="0">
                    <a:latin typeface="Arial Unicode MS"/>
                    <a:ea typeface="Arial Unicode MS"/>
                    <a:cs typeface="Arial Unicode MS"/>
                  </a:rPr>
                  <a:t>are 2 points of intersection of equator and ecliptic-at first point they start like 2 branches of scissors and at </a:t>
                </a:r>
              </a:p>
              <a:p>
                <a:r>
                  <a:rPr lang="en-US" sz="1200" dirty="0" smtClean="0">
                    <a:latin typeface="Arial Unicode MS"/>
                    <a:ea typeface="Arial Unicode MS"/>
                    <a:cs typeface="Arial Unicode MS"/>
                  </a:rPr>
                  <a:t>opposite end 2 branches rejoin. In time of </a:t>
                </a:r>
                <a:r>
                  <a:rPr lang="en-US" sz="1200" i="1" dirty="0" err="1" smtClean="0">
                    <a:latin typeface="Arial Unicode MS" pitchFamily="34" charset="-128"/>
                    <a:ea typeface="Arial Unicode MS" pitchFamily="34" charset="-128"/>
                    <a:cs typeface="Arial Unicode MS" pitchFamily="34" charset="-128"/>
                  </a:rPr>
                  <a:t>Sv</a:t>
                </a:r>
                <a:r>
                  <a:rPr lang="en-US" sz="1200" i="1" dirty="0" err="1" smtClean="0">
                    <a:latin typeface="Arial Unicode MS"/>
                    <a:ea typeface="Arial Unicode MS"/>
                    <a:cs typeface="Arial Unicode MS"/>
                  </a:rPr>
                  <a:t>āyambhuva</a:t>
                </a:r>
                <a:r>
                  <a:rPr lang="en-US" sz="1200" dirty="0" smtClean="0">
                    <a:latin typeface="Arial Unicode MS"/>
                    <a:ea typeface="Arial Unicode MS"/>
                    <a:cs typeface="Arial Unicode MS"/>
                  </a:rPr>
                  <a:t> and 26000 years later at start of Kali-spring equinox</a:t>
                </a:r>
              </a:p>
              <a:p>
                <a:r>
                  <a:rPr lang="en-US" sz="1200" dirty="0" smtClean="0">
                    <a:latin typeface="Arial Unicode MS"/>
                    <a:ea typeface="Arial Unicode MS"/>
                    <a:cs typeface="Arial Unicode MS"/>
                  </a:rPr>
                  <a:t>(</a:t>
                </a:r>
                <a:r>
                  <a:rPr lang="en-US" sz="1200" i="1" dirty="0" err="1" smtClean="0">
                    <a:latin typeface="Arial Unicode MS"/>
                    <a:ea typeface="Arial Unicode MS"/>
                    <a:cs typeface="Arial Unicode MS"/>
                  </a:rPr>
                  <a:t>Vişuva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sankrānti</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occurred in </a:t>
                </a:r>
                <a:r>
                  <a:rPr lang="en-US" sz="1200" i="1" dirty="0" smtClean="0">
                    <a:latin typeface="Arial Unicode MS"/>
                    <a:ea typeface="Arial Unicode MS"/>
                    <a:cs typeface="Arial Unicode MS"/>
                  </a:rPr>
                  <a:t>K</a:t>
                </a:r>
                <a:r>
                  <a:rPr lang="lv-LV" sz="1200" i="1" dirty="0" smtClean="0">
                    <a:latin typeface="Arial Unicode MS"/>
                    <a:ea typeface="Arial Unicode MS"/>
                    <a:cs typeface="Arial Unicode MS"/>
                  </a:rPr>
                  <a:t>ŗ</a:t>
                </a:r>
                <a:r>
                  <a:rPr lang="en-US" sz="1200" i="1" dirty="0" err="1" smtClean="0">
                    <a:latin typeface="Arial Unicode MS"/>
                    <a:ea typeface="Arial Unicode MS"/>
                    <a:cs typeface="Arial Unicode MS"/>
                  </a:rPr>
                  <a:t>ttik</a:t>
                </a:r>
                <a:r>
                  <a:rPr lang="lv-LV" sz="1200" i="1" dirty="0" smtClean="0">
                    <a:latin typeface="Arial Unicode MS"/>
                    <a:ea typeface="Arial Unicode MS"/>
                    <a:cs typeface="Arial Unicode MS"/>
                  </a:rPr>
                  <a:t>ā</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star. However, in all periods, calculation of spherical triangle has to be </a:t>
                </a:r>
              </a:p>
              <a:p>
                <a:r>
                  <a:rPr lang="en-US" sz="1200" dirty="0" smtClean="0">
                    <a:latin typeface="Arial Unicode MS"/>
                    <a:ea typeface="Arial Unicode MS"/>
                    <a:cs typeface="Arial Unicode MS"/>
                  </a:rPr>
                  <a:t>done from first point of intersection. So, </a:t>
                </a:r>
                <a:r>
                  <a:rPr lang="en-US" sz="1200" i="1" dirty="0" err="1" smtClean="0">
                    <a:latin typeface="Arial Unicode MS"/>
                    <a:ea typeface="Arial Unicode MS"/>
                    <a:cs typeface="Arial Unicode MS"/>
                  </a:rPr>
                  <a:t>Taittirīya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samhitā</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(4/4/10) tells-</a:t>
                </a:r>
                <a:r>
                  <a:rPr lang="en-US" sz="1200" i="1" dirty="0" smtClean="0">
                    <a:latin typeface="Arial Unicode MS"/>
                    <a:ea typeface="Arial Unicode MS"/>
                    <a:cs typeface="Arial Unicode MS"/>
                  </a:rPr>
                  <a:t>K</a:t>
                </a:r>
                <a:r>
                  <a:rPr lang="lv-LV" sz="1200" i="1" dirty="0" smtClean="0">
                    <a:latin typeface="Arial Unicode MS"/>
                    <a:ea typeface="Arial Unicode MS"/>
                    <a:cs typeface="Arial Unicode MS"/>
                  </a:rPr>
                  <a:t>ŗ</a:t>
                </a:r>
                <a:r>
                  <a:rPr lang="en-US" sz="1200" i="1" dirty="0" err="1" smtClean="0">
                    <a:latin typeface="Arial Unicode MS"/>
                    <a:ea typeface="Arial Unicode MS"/>
                    <a:cs typeface="Arial Unicode MS"/>
                  </a:rPr>
                  <a:t>ttik</a:t>
                </a:r>
                <a:r>
                  <a:rPr lang="lv-LV" sz="1200" i="1" dirty="0" smtClean="0">
                    <a:latin typeface="Arial Unicode MS"/>
                    <a:ea typeface="Arial Unicode MS"/>
                    <a:cs typeface="Arial Unicode MS"/>
                  </a:rPr>
                  <a:t>ā</a:t>
                </a:r>
                <a:r>
                  <a:rPr lang="en-US" sz="1200" i="1" dirty="0" err="1" smtClean="0">
                    <a:latin typeface="Arial Unicode MS"/>
                    <a:ea typeface="Arial Unicode MS"/>
                    <a:cs typeface="Arial Unicode MS"/>
                  </a:rPr>
                  <a:t>tah</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ga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an</a:t>
                </a:r>
                <a:r>
                  <a:rPr lang="lv-LV" sz="1200" i="1" dirty="0" smtClean="0">
                    <a:latin typeface="Arial Unicode MS"/>
                    <a:ea typeface="Arial Unicode MS"/>
                    <a:cs typeface="Arial Unicode MS"/>
                  </a:rPr>
                  <a:t>ā</a:t>
                </a:r>
                <a:r>
                  <a:rPr lang="en-US" sz="1200" dirty="0" smtClean="0">
                    <a:latin typeface="Arial Unicode MS"/>
                    <a:ea typeface="Arial Unicode MS"/>
                    <a:cs typeface="Arial Unicode MS"/>
                  </a:rPr>
                  <a:t>, here </a:t>
                </a:r>
                <a:r>
                  <a:rPr lang="en-US" sz="1200" i="1" dirty="0" err="1" smtClean="0">
                    <a:latin typeface="Arial Unicode MS"/>
                    <a:ea typeface="Arial Unicode MS"/>
                    <a:cs typeface="Arial Unicode MS"/>
                  </a:rPr>
                  <a:t>ga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an</a:t>
                </a:r>
                <a:r>
                  <a:rPr lang="lv-LV" sz="1200" i="1" dirty="0" smtClean="0">
                    <a:latin typeface="Arial Unicode MS"/>
                    <a:ea typeface="Arial Unicode MS"/>
                    <a:cs typeface="Arial Unicode MS"/>
                  </a:rPr>
                  <a:t>ā</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does </a:t>
                </a:r>
              </a:p>
              <a:p>
                <a:r>
                  <a:rPr lang="en-US" sz="1200" dirty="0" smtClean="0">
                    <a:latin typeface="Arial Unicode MS"/>
                    <a:ea typeface="Arial Unicode MS"/>
                    <a:cs typeface="Arial Unicode MS"/>
                  </a:rPr>
                  <a:t>not mean counting as assumed by S.B. Dixit, it means calculation.</a:t>
                </a:r>
              </a:p>
              <a:p>
                <a:r>
                  <a:rPr lang="en-US" sz="1200" dirty="0" smtClean="0">
                    <a:latin typeface="Arial Unicode MS"/>
                    <a:ea typeface="Arial Unicode MS"/>
                    <a:cs typeface="Arial Unicode MS"/>
                  </a:rPr>
                  <a:t>(2) </a:t>
                </a:r>
                <a:r>
                  <a:rPr lang="en-US" sz="1200" dirty="0" err="1" smtClean="0">
                    <a:latin typeface="Arial Unicode MS"/>
                    <a:ea typeface="Arial Unicode MS"/>
                    <a:cs typeface="Arial Unicode MS"/>
                  </a:rPr>
                  <a:t>Madhusudan</a:t>
                </a:r>
                <a:r>
                  <a:rPr lang="en-US" sz="1200" dirty="0" smtClean="0">
                    <a:latin typeface="Arial Unicode MS"/>
                    <a:ea typeface="Arial Unicode MS"/>
                    <a:cs typeface="Arial Unicode MS"/>
                  </a:rPr>
                  <a:t> </a:t>
                </a:r>
                <a:r>
                  <a:rPr lang="en-US" sz="1200" dirty="0" err="1" smtClean="0">
                    <a:latin typeface="Arial Unicode MS"/>
                    <a:ea typeface="Arial Unicode MS"/>
                    <a:cs typeface="Arial Unicode MS"/>
                  </a:rPr>
                  <a:t>Ojha</a:t>
                </a:r>
                <a:r>
                  <a:rPr lang="en-US" sz="1200" dirty="0" smtClean="0">
                    <a:latin typeface="Arial Unicode MS"/>
                    <a:ea typeface="Arial Unicode MS"/>
                    <a:cs typeface="Arial Unicode MS"/>
                  </a:rPr>
                  <a:t> in </a:t>
                </a:r>
                <a:r>
                  <a:rPr lang="en-US" sz="1200" i="1" dirty="0" err="1" smtClean="0">
                    <a:latin typeface="Arial Unicode MS"/>
                    <a:ea typeface="Arial Unicode MS"/>
                    <a:cs typeface="Arial Unicode MS"/>
                  </a:rPr>
                  <a:t>Chhandah-samīkśā</a:t>
                </a:r>
                <a:r>
                  <a:rPr lang="en-US" sz="1200" dirty="0" smtClean="0">
                    <a:latin typeface="Arial Unicode MS"/>
                    <a:ea typeface="Arial Unicode MS"/>
                    <a:cs typeface="Arial Unicode MS"/>
                  </a:rPr>
                  <a:t> has explained motion of sun from 24 degree north to south</a:t>
                </a:r>
              </a:p>
              <a:p>
                <a:r>
                  <a:rPr lang="en-US" sz="1200" dirty="0" smtClean="0">
                    <a:latin typeface="Arial Unicode MS"/>
                    <a:ea typeface="Arial Unicode MS"/>
                    <a:cs typeface="Arial Unicode MS"/>
                  </a:rPr>
                  <a:t>By </a:t>
                </a:r>
                <a:r>
                  <a:rPr lang="en-US" sz="1200" i="1" dirty="0" err="1" smtClean="0">
                    <a:latin typeface="Arial Unicode MS"/>
                    <a:ea typeface="Arial Unicode MS"/>
                    <a:cs typeface="Arial Unicode MS"/>
                  </a:rPr>
                  <a:t>chhandas</a:t>
                </a:r>
                <a:r>
                  <a:rPr lang="en-US" sz="1200" dirty="0" smtClean="0">
                    <a:latin typeface="Arial Unicode MS"/>
                    <a:ea typeface="Arial Unicode MS"/>
                    <a:cs typeface="Arial Unicode MS"/>
                  </a:rPr>
                  <a:t>. The same has been stated in </a:t>
                </a:r>
                <a:r>
                  <a:rPr lang="en-US" sz="1200" i="1" dirty="0" err="1" smtClean="0">
                    <a:latin typeface="Arial Unicode MS"/>
                    <a:ea typeface="Arial Unicode MS"/>
                    <a:cs typeface="Arial Unicode MS"/>
                  </a:rPr>
                  <a:t>Āvara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a-v</a:t>
                </a:r>
                <a:r>
                  <a:rPr lang="lv-LV" sz="1200" i="1" dirty="0" smtClean="0">
                    <a:latin typeface="Arial Unicode MS"/>
                    <a:ea typeface="Arial Unicode MS"/>
                    <a:cs typeface="Arial Unicode MS"/>
                  </a:rPr>
                  <a:t>ā</a:t>
                </a:r>
                <a:r>
                  <a:rPr lang="en-US" sz="1200" i="1" dirty="0" err="1" smtClean="0">
                    <a:latin typeface="Arial Unicode MS"/>
                    <a:ea typeface="Arial Unicode MS"/>
                    <a:cs typeface="Arial Unicode MS"/>
                  </a:rPr>
                  <a:t>da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quoting </a:t>
                </a:r>
                <a:r>
                  <a:rPr lang="en-US" sz="1200" i="1" dirty="0" err="1" smtClean="0">
                    <a:latin typeface="Arial Unicode MS"/>
                    <a:ea typeface="Arial Unicode MS"/>
                    <a:cs typeface="Arial Unicode MS"/>
                  </a:rPr>
                  <a:t>Ŗgveda</a:t>
                </a:r>
                <a:r>
                  <a:rPr lang="en-US" sz="1200" dirty="0" smtClean="0">
                    <a:latin typeface="Arial Unicode MS"/>
                    <a:ea typeface="Arial Unicode MS"/>
                    <a:cs typeface="Arial Unicode MS"/>
                  </a:rPr>
                  <a:t> 1/164/1-3,12,13, 1/115/3, 7/63/2</a:t>
                </a:r>
              </a:p>
              <a:p>
                <a:r>
                  <a:rPr lang="en-US" sz="1200" dirty="0" smtClean="0">
                    <a:latin typeface="Arial Unicode MS"/>
                    <a:ea typeface="Arial Unicode MS"/>
                    <a:cs typeface="Arial Unicode MS"/>
                  </a:rPr>
                  <a:t>Explained in verses 123-132. Diagram at end is as per </a:t>
                </a:r>
                <a:r>
                  <a:rPr lang="en-US" sz="1200" i="1" dirty="0" err="1" smtClean="0">
                    <a:latin typeface="Arial Unicode MS"/>
                    <a:ea typeface="Arial Unicode MS"/>
                    <a:cs typeface="Arial Unicode MS"/>
                  </a:rPr>
                  <a:t>Atharva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veda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(8/5/19-20) </a:t>
                </a:r>
                <a:r>
                  <a:rPr lang="en-US" sz="1200" i="1" dirty="0" err="1" smtClean="0">
                    <a:latin typeface="Arial Unicode MS"/>
                    <a:ea typeface="Arial Unicode MS"/>
                    <a:cs typeface="Arial Unicode MS"/>
                  </a:rPr>
                  <a:t>Ŗgveda</a:t>
                </a:r>
                <a:r>
                  <a:rPr lang="en-US" sz="1200" dirty="0" smtClean="0">
                    <a:latin typeface="Arial Unicode MS"/>
                    <a:ea typeface="Arial Unicode MS"/>
                    <a:cs typeface="Arial Unicode MS"/>
                  </a:rPr>
                  <a:t> (10/130/4), </a:t>
                </a:r>
                <a:r>
                  <a:rPr lang="en-US" sz="1200" i="1" dirty="0" err="1" smtClean="0">
                    <a:latin typeface="Arial Unicode MS"/>
                    <a:ea typeface="Arial Unicode MS"/>
                    <a:cs typeface="Arial Unicode MS"/>
                  </a:rPr>
                  <a:t>Vāyu</a:t>
                </a:r>
                <a:r>
                  <a:rPr lang="en-US" sz="1200" dirty="0" smtClean="0">
                    <a:latin typeface="Arial Unicode MS"/>
                    <a:ea typeface="Arial Unicode MS"/>
                    <a:cs typeface="Arial Unicode MS"/>
                  </a:rPr>
                  <a:t> </a:t>
                </a:r>
              </a:p>
              <a:p>
                <a:r>
                  <a:rPr lang="en-US" sz="1200" dirty="0" smtClean="0">
                    <a:latin typeface="Arial Unicode MS"/>
                    <a:ea typeface="Arial Unicode MS"/>
                    <a:cs typeface="Arial Unicode MS"/>
                  </a:rPr>
                  <a:t>(Chap 2), </a:t>
                </a:r>
                <a:r>
                  <a:rPr lang="en-US" sz="1200" i="1" dirty="0" err="1" smtClean="0">
                    <a:latin typeface="Arial Unicode MS"/>
                    <a:ea typeface="Arial Unicode MS"/>
                    <a:cs typeface="Arial Unicode MS"/>
                  </a:rPr>
                  <a:t>Brahā</a:t>
                </a:r>
                <a:r>
                  <a:rPr lang="lv-LV" sz="1200" i="1" dirty="0" smtClean="0">
                    <a:latin typeface="Arial Unicode MS"/>
                    <a:ea typeface="Arial Unicode MS"/>
                    <a:cs typeface="Arial Unicode MS"/>
                  </a:rPr>
                  <a:t>ņɖ</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(part 1, chap. 22)  </a:t>
                </a:r>
                <a:r>
                  <a:rPr lang="en-US" sz="1200" i="1" dirty="0" smtClean="0">
                    <a:latin typeface="Arial Unicode MS"/>
                    <a:ea typeface="Arial Unicode MS"/>
                    <a:cs typeface="Arial Unicode MS"/>
                  </a:rPr>
                  <a:t>Vi</a:t>
                </a:r>
                <a:r>
                  <a:rPr lang="lv-LV" sz="1200" i="1" dirty="0" smtClean="0">
                    <a:latin typeface="Arial Unicode MS"/>
                    <a:ea typeface="Arial Unicode MS"/>
                    <a:cs typeface="Arial Unicode MS"/>
                  </a:rPr>
                  <a:t>şņ</a:t>
                </a:r>
                <a:r>
                  <a:rPr lang="en-US" sz="1200" i="1" dirty="0" smtClean="0">
                    <a:latin typeface="Arial Unicode MS"/>
                    <a:ea typeface="Arial Unicode MS"/>
                    <a:cs typeface="Arial Unicode MS"/>
                  </a:rPr>
                  <a:t>u </a:t>
                </a:r>
                <a:r>
                  <a:rPr lang="en-US" sz="1200" dirty="0" smtClean="0">
                    <a:latin typeface="Arial Unicode MS"/>
                    <a:ea typeface="Arial Unicode MS"/>
                    <a:cs typeface="Arial Unicode MS"/>
                  </a:rPr>
                  <a:t>(2/8-10)</a:t>
                </a:r>
                <a:endParaRPr lang="en-IN" sz="1200" dirty="0">
                  <a:latin typeface="Arial Unicode MS" pitchFamily="34" charset="-128"/>
                  <a:ea typeface="Arial Unicode MS" pitchFamily="34" charset="-128"/>
                  <a:cs typeface="Arial Unicode MS" pitchFamily="34" charset="-128"/>
                </a:endParaRPr>
              </a:p>
            </p:txBody>
          </p:sp>
          <p:sp>
            <p:nvSpPr>
              <p:cNvPr id="4" name="Oval 3"/>
              <p:cNvSpPr/>
              <p:nvPr/>
            </p:nvSpPr>
            <p:spPr>
              <a:xfrm>
                <a:off x="2667000" y="3124200"/>
                <a:ext cx="1905000" cy="1752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6" name="Straight Connector 5"/>
              <p:cNvCxnSpPr>
                <a:stCxn id="4" idx="2"/>
                <a:endCxn id="4" idx="6"/>
              </p:cNvCxnSpPr>
              <p:nvPr/>
            </p:nvCxnSpPr>
            <p:spPr>
              <a:xfrm rot="10800000" flipH="1">
                <a:off x="2667000" y="4000500"/>
                <a:ext cx="1905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743200" y="4419600"/>
                <a:ext cx="1676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743200" y="3581400"/>
                <a:ext cx="1676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743200" y="3733800"/>
                <a:ext cx="1752600" cy="158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667000" y="3886200"/>
                <a:ext cx="1905000" cy="158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667000" y="4114800"/>
                <a:ext cx="1905000" cy="158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743200" y="4267200"/>
                <a:ext cx="1752600" cy="158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048000" y="3276600"/>
                <a:ext cx="1011815" cy="276999"/>
              </a:xfrm>
              <a:prstGeom prst="rect">
                <a:avLst/>
              </a:prstGeom>
              <a:noFill/>
            </p:spPr>
            <p:txBody>
              <a:bodyPr wrap="none" rtlCol="0">
                <a:spAutoFit/>
              </a:bodyPr>
              <a:lstStyle/>
              <a:p>
                <a:r>
                  <a:rPr lang="en-US" sz="1200" i="1" dirty="0" err="1" smtClean="0">
                    <a:latin typeface="Arial Unicode MS" pitchFamily="34" charset="-128"/>
                    <a:ea typeface="Arial Unicode MS" pitchFamily="34" charset="-128"/>
                    <a:cs typeface="Arial Unicode MS" pitchFamily="34" charset="-128"/>
                  </a:rPr>
                  <a:t>Karka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rekh</a:t>
                </a:r>
                <a:r>
                  <a:rPr lang="en-US" sz="1200" i="1" dirty="0" err="1" smtClean="0">
                    <a:latin typeface="Arial Unicode MS"/>
                    <a:ea typeface="Arial Unicode MS"/>
                    <a:cs typeface="Arial Unicode MS"/>
                  </a:rPr>
                  <a:t>ā</a:t>
                </a:r>
                <a:endParaRPr lang="en-IN" sz="1200" i="1" dirty="0">
                  <a:latin typeface="Arial Unicode MS" pitchFamily="34" charset="-128"/>
                  <a:ea typeface="Arial Unicode MS" pitchFamily="34" charset="-128"/>
                  <a:cs typeface="Arial Unicode MS" pitchFamily="34" charset="-128"/>
                </a:endParaRPr>
              </a:p>
            </p:txBody>
          </p:sp>
          <p:sp>
            <p:nvSpPr>
              <p:cNvPr id="29" name="TextBox 28"/>
              <p:cNvSpPr txBox="1"/>
              <p:nvPr/>
            </p:nvSpPr>
            <p:spPr>
              <a:xfrm>
                <a:off x="3048000" y="4419600"/>
                <a:ext cx="1122423" cy="276999"/>
              </a:xfrm>
              <a:prstGeom prst="rect">
                <a:avLst/>
              </a:prstGeom>
              <a:noFill/>
            </p:spPr>
            <p:txBody>
              <a:bodyPr wrap="none" rtlCol="0">
                <a:spAutoFit/>
              </a:bodyPr>
              <a:lstStyle/>
              <a:p>
                <a:r>
                  <a:rPr lang="en-US" sz="1200" i="1" dirty="0" err="1" smtClean="0">
                    <a:latin typeface="Arial Unicode MS" pitchFamily="34" charset="-128"/>
                    <a:ea typeface="Arial Unicode MS" pitchFamily="34" charset="-128"/>
                    <a:cs typeface="Arial Unicode MS" pitchFamily="34" charset="-128"/>
                  </a:rPr>
                  <a:t>Makara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rekh</a:t>
                </a:r>
                <a:r>
                  <a:rPr lang="en-US" sz="1200" i="1" dirty="0" err="1" smtClean="0">
                    <a:latin typeface="Arial Unicode MS"/>
                    <a:ea typeface="Arial Unicode MS"/>
                    <a:cs typeface="Arial Unicode MS"/>
                  </a:rPr>
                  <a:t>ā</a:t>
                </a:r>
                <a:endParaRPr lang="en-IN" sz="1200" i="1" dirty="0">
                  <a:latin typeface="Arial Unicode MS" pitchFamily="34" charset="-128"/>
                  <a:ea typeface="Arial Unicode MS" pitchFamily="34" charset="-128"/>
                  <a:cs typeface="Arial Unicode MS" pitchFamily="34" charset="-128"/>
                </a:endParaRPr>
              </a:p>
            </p:txBody>
          </p:sp>
          <p:sp>
            <p:nvSpPr>
              <p:cNvPr id="30" name="TextBox 29"/>
              <p:cNvSpPr txBox="1"/>
              <p:nvPr/>
            </p:nvSpPr>
            <p:spPr>
              <a:xfrm>
                <a:off x="4648200" y="3200400"/>
                <a:ext cx="936475" cy="276999"/>
              </a:xfrm>
              <a:prstGeom prst="rect">
                <a:avLst/>
              </a:prstGeom>
              <a:noFill/>
            </p:spPr>
            <p:txBody>
              <a:bodyPr wrap="none" rtlCol="0">
                <a:spAutoFit/>
              </a:bodyPr>
              <a:lstStyle/>
              <a:p>
                <a:r>
                  <a:rPr lang="en-IN" sz="1200" dirty="0" smtClean="0"/>
                  <a:t>24</a:t>
                </a:r>
                <a:r>
                  <a:rPr lang="en-IN" sz="1200" baseline="30000" dirty="0" smtClean="0"/>
                  <a:t>0</a:t>
                </a:r>
                <a:r>
                  <a:rPr lang="en-IN" sz="1200" dirty="0" smtClean="0"/>
                  <a:t>N</a:t>
                </a:r>
                <a:r>
                  <a:rPr lang="en-IN" sz="1200" i="1" dirty="0" smtClean="0"/>
                  <a:t> </a:t>
                </a:r>
                <a:r>
                  <a:rPr lang="en-US" sz="1200" i="1" dirty="0" err="1" smtClean="0">
                    <a:latin typeface="Arial Unicode MS" pitchFamily="34" charset="-128"/>
                    <a:ea typeface="Arial Unicode MS" pitchFamily="34" charset="-128"/>
                    <a:cs typeface="Arial Unicode MS" pitchFamily="34" charset="-128"/>
                  </a:rPr>
                  <a:t>Jagat</a:t>
                </a:r>
                <a:r>
                  <a:rPr lang="en-US" sz="1200" i="1" dirty="0" err="1" smtClean="0">
                    <a:latin typeface="Arial Unicode MS"/>
                    <a:ea typeface="Arial Unicode MS"/>
                    <a:cs typeface="Arial Unicode MS"/>
                  </a:rPr>
                  <a:t>ī</a:t>
                </a:r>
                <a:endParaRPr lang="en-IN" sz="1200" i="1" dirty="0">
                  <a:latin typeface="Arial Unicode MS" pitchFamily="34" charset="-128"/>
                  <a:ea typeface="Arial Unicode MS" pitchFamily="34" charset="-128"/>
                  <a:cs typeface="Arial Unicode MS" pitchFamily="34" charset="-128"/>
                </a:endParaRPr>
              </a:p>
            </p:txBody>
          </p:sp>
          <p:cxnSp>
            <p:nvCxnSpPr>
              <p:cNvPr id="31" name="Straight Connector 30"/>
              <p:cNvCxnSpPr/>
              <p:nvPr/>
            </p:nvCxnSpPr>
            <p:spPr>
              <a:xfrm>
                <a:off x="2895600" y="3886200"/>
                <a:ext cx="1752600" cy="158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4724400" y="3429000"/>
                <a:ext cx="971804" cy="276999"/>
              </a:xfrm>
              <a:prstGeom prst="rect">
                <a:avLst/>
              </a:prstGeom>
              <a:noFill/>
            </p:spPr>
            <p:txBody>
              <a:bodyPr wrap="none" rtlCol="0">
                <a:spAutoFit/>
              </a:bodyPr>
              <a:lstStyle/>
              <a:p>
                <a:r>
                  <a:rPr lang="en-IN" sz="1200" dirty="0" smtClean="0"/>
                  <a:t>20</a:t>
                </a:r>
                <a:r>
                  <a:rPr lang="en-IN" sz="1200" baseline="30000" dirty="0" smtClean="0"/>
                  <a:t>0</a:t>
                </a:r>
                <a:r>
                  <a:rPr lang="en-IN" sz="1200" dirty="0" smtClean="0"/>
                  <a:t>N</a:t>
                </a:r>
                <a:r>
                  <a:rPr lang="en-IN" sz="1200" i="1" dirty="0" smtClean="0"/>
                  <a:t> </a:t>
                </a:r>
                <a:r>
                  <a:rPr lang="en-IN" sz="1200" i="1" dirty="0" err="1" smtClean="0"/>
                  <a:t>Tri</a:t>
                </a:r>
                <a:r>
                  <a:rPr lang="en-IN" sz="1200" i="1" dirty="0" err="1" smtClean="0">
                    <a:latin typeface="Arial Unicode MS"/>
                    <a:ea typeface="Arial Unicode MS"/>
                    <a:cs typeface="Arial Unicode MS"/>
                  </a:rPr>
                  <a:t>şţup</a:t>
                </a:r>
                <a:endParaRPr lang="en-IN" sz="1200" i="1" dirty="0">
                  <a:latin typeface="Arial Unicode MS" pitchFamily="34" charset="-128"/>
                  <a:ea typeface="Arial Unicode MS" pitchFamily="34" charset="-128"/>
                  <a:cs typeface="Arial Unicode MS" pitchFamily="34" charset="-128"/>
                </a:endParaRPr>
              </a:p>
            </p:txBody>
          </p:sp>
          <p:sp>
            <p:nvSpPr>
              <p:cNvPr id="34" name="TextBox 33"/>
              <p:cNvSpPr txBox="1"/>
              <p:nvPr/>
            </p:nvSpPr>
            <p:spPr>
              <a:xfrm>
                <a:off x="4648200" y="3657600"/>
                <a:ext cx="914738" cy="276999"/>
              </a:xfrm>
              <a:prstGeom prst="rect">
                <a:avLst/>
              </a:prstGeom>
              <a:noFill/>
            </p:spPr>
            <p:txBody>
              <a:bodyPr wrap="none" rtlCol="0">
                <a:spAutoFit/>
              </a:bodyPr>
              <a:lstStyle/>
              <a:p>
                <a:r>
                  <a:rPr lang="en-IN" sz="1200" dirty="0" smtClean="0"/>
                  <a:t>12</a:t>
                </a:r>
                <a:r>
                  <a:rPr lang="en-IN" sz="1200" baseline="30000" dirty="0" smtClean="0"/>
                  <a:t>0</a:t>
                </a:r>
                <a:r>
                  <a:rPr lang="en-IN" sz="1200" dirty="0" smtClean="0"/>
                  <a:t>N </a:t>
                </a:r>
                <a:r>
                  <a:rPr lang="en-IN" sz="1200" i="1" dirty="0" err="1" smtClean="0"/>
                  <a:t>Pankti</a:t>
                </a:r>
                <a:endParaRPr lang="en-IN" sz="1200" i="1" dirty="0">
                  <a:latin typeface="Arial Unicode MS" pitchFamily="34" charset="-128"/>
                  <a:ea typeface="Arial Unicode MS" pitchFamily="34" charset="-128"/>
                  <a:cs typeface="Arial Unicode MS" pitchFamily="34" charset="-128"/>
                </a:endParaRPr>
              </a:p>
            </p:txBody>
          </p:sp>
          <p:sp>
            <p:nvSpPr>
              <p:cNvPr id="35" name="TextBox 34"/>
              <p:cNvSpPr txBox="1"/>
              <p:nvPr/>
            </p:nvSpPr>
            <p:spPr>
              <a:xfrm>
                <a:off x="1295400" y="3886200"/>
                <a:ext cx="1039067" cy="276999"/>
              </a:xfrm>
              <a:prstGeom prst="rect">
                <a:avLst/>
              </a:prstGeom>
              <a:noFill/>
            </p:spPr>
            <p:txBody>
              <a:bodyPr wrap="none" rtlCol="0">
                <a:spAutoFit/>
              </a:bodyPr>
              <a:lstStyle/>
              <a:p>
                <a:r>
                  <a:rPr lang="en-IN" sz="1200" dirty="0" smtClean="0"/>
                  <a:t>12</a:t>
                </a:r>
                <a:r>
                  <a:rPr lang="en-IN" sz="1200" baseline="30000" dirty="0" smtClean="0"/>
                  <a:t>0</a:t>
                </a:r>
                <a:r>
                  <a:rPr lang="en-IN" sz="1200" dirty="0" smtClean="0"/>
                  <a:t>S </a:t>
                </a:r>
                <a:r>
                  <a:rPr lang="en-IN" sz="1200" i="1" dirty="0" err="1" smtClean="0"/>
                  <a:t>Anu</a:t>
                </a:r>
                <a:r>
                  <a:rPr lang="en-IN" sz="1200" i="1" dirty="0" err="1" smtClean="0">
                    <a:latin typeface="Arial Unicode MS"/>
                    <a:ea typeface="Arial Unicode MS"/>
                    <a:cs typeface="Arial Unicode MS"/>
                  </a:rPr>
                  <a:t>şţup</a:t>
                </a:r>
                <a:endParaRPr lang="en-IN" sz="1200" i="1" dirty="0">
                  <a:latin typeface="Arial Unicode MS" pitchFamily="34" charset="-128"/>
                  <a:ea typeface="Arial Unicode MS" pitchFamily="34" charset="-128"/>
                  <a:cs typeface="Arial Unicode MS" pitchFamily="34" charset="-128"/>
                </a:endParaRPr>
              </a:p>
            </p:txBody>
          </p:sp>
          <p:sp>
            <p:nvSpPr>
              <p:cNvPr id="36" name="TextBox 35"/>
              <p:cNvSpPr txBox="1"/>
              <p:nvPr/>
            </p:nvSpPr>
            <p:spPr>
              <a:xfrm>
                <a:off x="1371600" y="4114800"/>
                <a:ext cx="870751" cy="276999"/>
              </a:xfrm>
              <a:prstGeom prst="rect">
                <a:avLst/>
              </a:prstGeom>
              <a:noFill/>
            </p:spPr>
            <p:txBody>
              <a:bodyPr wrap="none" rtlCol="0">
                <a:spAutoFit/>
              </a:bodyPr>
              <a:lstStyle/>
              <a:p>
                <a:r>
                  <a:rPr lang="en-IN" sz="1200" dirty="0" smtClean="0"/>
                  <a:t>20</a:t>
                </a:r>
                <a:r>
                  <a:rPr lang="en-IN" sz="1200" baseline="30000" dirty="0" smtClean="0"/>
                  <a:t>0</a:t>
                </a:r>
                <a:r>
                  <a:rPr lang="en-IN" sz="1200" dirty="0" smtClean="0"/>
                  <a:t>S </a:t>
                </a:r>
                <a:r>
                  <a:rPr lang="en-IN" sz="1200" i="1" dirty="0" err="1" smtClean="0"/>
                  <a:t>U</a:t>
                </a:r>
                <a:r>
                  <a:rPr lang="en-IN" sz="1200" i="1" dirty="0" err="1" smtClean="0">
                    <a:latin typeface="Arial Unicode MS"/>
                    <a:ea typeface="Arial Unicode MS"/>
                    <a:cs typeface="Arial Unicode MS"/>
                  </a:rPr>
                  <a:t>ş</a:t>
                </a:r>
                <a:r>
                  <a:rPr lang="lv-LV" sz="1200" i="1" dirty="0" smtClean="0">
                    <a:latin typeface="Arial Unicode MS"/>
                    <a:ea typeface="Arial Unicode MS"/>
                    <a:cs typeface="Arial Unicode MS"/>
                  </a:rPr>
                  <a:t>ņ</a:t>
                </a:r>
                <a:r>
                  <a:rPr lang="en-US" sz="1200" i="1" dirty="0" err="1" smtClean="0">
                    <a:latin typeface="Arial Unicode MS"/>
                    <a:ea typeface="Arial Unicode MS"/>
                    <a:cs typeface="Arial Unicode MS"/>
                  </a:rPr>
                  <a:t>ik</a:t>
                </a:r>
                <a:endParaRPr lang="en-IN" sz="1200" i="1" dirty="0">
                  <a:latin typeface="Arial Unicode MS" pitchFamily="34" charset="-128"/>
                  <a:ea typeface="Arial Unicode MS" pitchFamily="34" charset="-128"/>
                  <a:cs typeface="Arial Unicode MS" pitchFamily="34" charset="-128"/>
                </a:endParaRPr>
              </a:p>
            </p:txBody>
          </p:sp>
          <p:sp>
            <p:nvSpPr>
              <p:cNvPr id="37" name="TextBox 36"/>
              <p:cNvSpPr txBox="1"/>
              <p:nvPr/>
            </p:nvSpPr>
            <p:spPr>
              <a:xfrm>
                <a:off x="1447800" y="4343400"/>
                <a:ext cx="971741" cy="276999"/>
              </a:xfrm>
              <a:prstGeom prst="rect">
                <a:avLst/>
              </a:prstGeom>
              <a:noFill/>
            </p:spPr>
            <p:txBody>
              <a:bodyPr wrap="none" rtlCol="0">
                <a:spAutoFit/>
              </a:bodyPr>
              <a:lstStyle/>
              <a:p>
                <a:r>
                  <a:rPr lang="en-IN" sz="1200" dirty="0" smtClean="0"/>
                  <a:t>24</a:t>
                </a:r>
                <a:r>
                  <a:rPr lang="en-IN" sz="1200" baseline="30000" dirty="0" smtClean="0"/>
                  <a:t>0</a:t>
                </a:r>
                <a:r>
                  <a:rPr lang="en-IN" sz="1200" dirty="0" smtClean="0"/>
                  <a:t>S </a:t>
                </a:r>
                <a:r>
                  <a:rPr lang="en-IN" sz="1200" i="1" dirty="0" err="1" smtClean="0"/>
                  <a:t>G</a:t>
                </a:r>
                <a:r>
                  <a:rPr lang="en-IN" sz="1200" i="1" dirty="0" err="1" smtClean="0">
                    <a:latin typeface="Arial Unicode MS"/>
                    <a:ea typeface="Arial Unicode MS"/>
                    <a:cs typeface="Arial Unicode MS"/>
                  </a:rPr>
                  <a:t>āyatrī</a:t>
                </a:r>
                <a:endParaRPr lang="en-IN" sz="1200" i="1" dirty="0">
                  <a:latin typeface="Arial Unicode MS" pitchFamily="34" charset="-128"/>
                  <a:ea typeface="Arial Unicode MS" pitchFamily="34" charset="-128"/>
                  <a:cs typeface="Arial Unicode MS" pitchFamily="34" charset="-128"/>
                </a:endParaRPr>
              </a:p>
            </p:txBody>
          </p:sp>
          <p:sp>
            <p:nvSpPr>
              <p:cNvPr id="38" name="TextBox 37"/>
              <p:cNvSpPr txBox="1"/>
              <p:nvPr/>
            </p:nvSpPr>
            <p:spPr>
              <a:xfrm>
                <a:off x="4800600" y="3886200"/>
                <a:ext cx="865943" cy="276999"/>
              </a:xfrm>
              <a:prstGeom prst="rect">
                <a:avLst/>
              </a:prstGeom>
              <a:noFill/>
            </p:spPr>
            <p:txBody>
              <a:bodyPr wrap="none" rtlCol="0">
                <a:spAutoFit/>
              </a:bodyPr>
              <a:lstStyle/>
              <a:p>
                <a:r>
                  <a:rPr lang="en-IN" sz="1200" dirty="0" smtClean="0"/>
                  <a:t> 0</a:t>
                </a:r>
                <a:r>
                  <a:rPr lang="en-IN" sz="1200" baseline="30000" dirty="0" smtClean="0"/>
                  <a:t>0</a:t>
                </a:r>
                <a:r>
                  <a:rPr lang="en-IN" sz="1200" dirty="0" smtClean="0"/>
                  <a:t>N </a:t>
                </a:r>
                <a:r>
                  <a:rPr lang="en-IN" sz="1200" i="1" dirty="0" smtClean="0"/>
                  <a:t>B</a:t>
                </a:r>
                <a:r>
                  <a:rPr lang="lv-LV" sz="1200" i="1" dirty="0" smtClean="0">
                    <a:latin typeface="Arial Unicode MS"/>
                    <a:ea typeface="Arial Unicode MS"/>
                    <a:cs typeface="Arial Unicode MS"/>
                  </a:rPr>
                  <a:t>ŗ</a:t>
                </a:r>
                <a:r>
                  <a:rPr lang="en-US" sz="1200" i="1" dirty="0" smtClean="0">
                    <a:latin typeface="Arial Unicode MS"/>
                    <a:ea typeface="Arial Unicode MS"/>
                    <a:cs typeface="Arial Unicode MS"/>
                  </a:rPr>
                  <a:t>hat</a:t>
                </a:r>
                <a:r>
                  <a:rPr lang="lv-LV" sz="1200" i="1" dirty="0" smtClean="0">
                    <a:latin typeface="Arial Unicode MS"/>
                    <a:ea typeface="Arial Unicode MS"/>
                    <a:cs typeface="Arial Unicode MS"/>
                  </a:rPr>
                  <a:t>ī</a:t>
                </a:r>
                <a:endParaRPr lang="en-IN" sz="1200" i="1" dirty="0">
                  <a:latin typeface="Arial Unicode MS" pitchFamily="34" charset="-128"/>
                  <a:ea typeface="Arial Unicode MS" pitchFamily="34" charset="-128"/>
                  <a:cs typeface="Arial Unicode MS" pitchFamily="34" charset="-128"/>
                </a:endParaRPr>
              </a:p>
            </p:txBody>
          </p:sp>
          <p:cxnSp>
            <p:nvCxnSpPr>
              <p:cNvPr id="40" name="Straight Arrow Connector 39"/>
              <p:cNvCxnSpPr>
                <a:stCxn id="30" idx="1"/>
              </p:cNvCxnSpPr>
              <p:nvPr/>
            </p:nvCxnSpPr>
            <p:spPr>
              <a:xfrm rot="10800000" flipV="1">
                <a:off x="4343400" y="3338900"/>
                <a:ext cx="304800" cy="2425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33" idx="1"/>
              </p:cNvCxnSpPr>
              <p:nvPr/>
            </p:nvCxnSpPr>
            <p:spPr>
              <a:xfrm rot="10800000" flipV="1">
                <a:off x="4343400" y="3567500"/>
                <a:ext cx="381000" cy="180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34" idx="1"/>
              </p:cNvCxnSpPr>
              <p:nvPr/>
            </p:nvCxnSpPr>
            <p:spPr>
              <a:xfrm rot="10800000" flipV="1">
                <a:off x="4267200" y="3796100"/>
                <a:ext cx="381000" cy="1179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38" idx="1"/>
                <a:endCxn id="4" idx="6"/>
              </p:cNvCxnSpPr>
              <p:nvPr/>
            </p:nvCxnSpPr>
            <p:spPr>
              <a:xfrm rot="10800000">
                <a:off x="4572000" y="4000500"/>
                <a:ext cx="228600" cy="24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35" idx="3"/>
              </p:cNvCxnSpPr>
              <p:nvPr/>
            </p:nvCxnSpPr>
            <p:spPr>
              <a:xfrm>
                <a:off x="2334467" y="4024700"/>
                <a:ext cx="332533" cy="916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36" idx="3"/>
              </p:cNvCxnSpPr>
              <p:nvPr/>
            </p:nvCxnSpPr>
            <p:spPr>
              <a:xfrm>
                <a:off x="2242351" y="4253300"/>
                <a:ext cx="577049" cy="154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37" idx="3"/>
              </p:cNvCxnSpPr>
              <p:nvPr/>
            </p:nvCxnSpPr>
            <p:spPr>
              <a:xfrm flipV="1">
                <a:off x="2419541" y="4435088"/>
                <a:ext cx="427592" cy="4681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914400" y="4876800"/>
                <a:ext cx="7406195" cy="1569660"/>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These are the lanes in which sun remains for 1 month each. The same calendar is described in</a:t>
                </a:r>
              </a:p>
              <a:p>
                <a:r>
                  <a:rPr lang="en-US" sz="1200" dirty="0" smtClean="0">
                    <a:latin typeface="Arial Unicode MS" pitchFamily="34" charset="-128"/>
                    <a:ea typeface="Arial Unicode MS" pitchFamily="34" charset="-128"/>
                    <a:cs typeface="Arial Unicode MS" pitchFamily="34" charset="-128"/>
                  </a:rPr>
                  <a:t>Book of Enoch, chapter 4 in </a:t>
                </a:r>
                <a:r>
                  <a:rPr lang="en-US" sz="1200" dirty="0" err="1" smtClean="0">
                    <a:latin typeface="Arial Unicode MS" pitchFamily="34" charset="-128"/>
                    <a:ea typeface="Arial Unicode MS" pitchFamily="34" charset="-128"/>
                    <a:cs typeface="Arial Unicode MS" pitchFamily="34" charset="-128"/>
                  </a:rPr>
                  <a:t>Ethipoean</a:t>
                </a:r>
                <a:r>
                  <a:rPr lang="en-US" sz="1200" dirty="0" smtClean="0">
                    <a:latin typeface="Arial Unicode MS" pitchFamily="34" charset="-128"/>
                    <a:ea typeface="Arial Unicode MS" pitchFamily="34" charset="-128"/>
                    <a:cs typeface="Arial Unicode MS" pitchFamily="34" charset="-128"/>
                  </a:rPr>
                  <a:t> version of Old Testament. The lanes are further divided into 3 </a:t>
                </a:r>
              </a:p>
              <a:p>
                <a:r>
                  <a:rPr lang="en-US" sz="1200" dirty="0" smtClean="0">
                    <a:latin typeface="Arial Unicode MS" pitchFamily="34" charset="-128"/>
                    <a:ea typeface="Arial Unicode MS" pitchFamily="34" charset="-128"/>
                    <a:cs typeface="Arial Unicode MS" pitchFamily="34" charset="-128"/>
                  </a:rPr>
                  <a:t>each, called </a:t>
                </a:r>
                <a:r>
                  <a:rPr lang="en-US" sz="1200" i="1" dirty="0" err="1" smtClean="0">
                    <a:latin typeface="Arial Unicode MS" pitchFamily="34" charset="-128"/>
                    <a:ea typeface="Arial Unicode MS" pitchFamily="34" charset="-128"/>
                    <a:cs typeface="Arial Unicode MS" pitchFamily="34" charset="-128"/>
                  </a:rPr>
                  <a:t>V</a:t>
                </a:r>
                <a:r>
                  <a:rPr lang="en-US" sz="1200" i="1" dirty="0" err="1" smtClean="0">
                    <a:latin typeface="Arial Unicode MS"/>
                    <a:ea typeface="Arial Unicode MS"/>
                    <a:cs typeface="Arial Unicode MS"/>
                  </a:rPr>
                  <a:t>īthi</a:t>
                </a:r>
                <a:r>
                  <a:rPr lang="en-US" sz="1200" dirty="0" smtClean="0">
                    <a:latin typeface="Arial Unicode MS"/>
                    <a:ea typeface="Arial Unicode MS"/>
                    <a:cs typeface="Arial Unicode MS"/>
                  </a:rPr>
                  <a:t> and </a:t>
                </a:r>
                <a:r>
                  <a:rPr lang="en-US" sz="1200" i="1" dirty="0" err="1" smtClean="0">
                    <a:latin typeface="Arial Unicode MS"/>
                    <a:ea typeface="Arial Unicode MS"/>
                    <a:cs typeface="Arial Unicode MS"/>
                  </a:rPr>
                  <a:t>nāɖī</a:t>
                </a:r>
                <a:r>
                  <a:rPr lang="en-US" sz="1200" dirty="0" smtClean="0">
                    <a:latin typeface="Arial Unicode MS"/>
                    <a:ea typeface="Arial Unicode MS"/>
                    <a:cs typeface="Arial Unicode MS"/>
                  </a:rPr>
                  <a:t> used for </a:t>
                </a:r>
                <a:r>
                  <a:rPr lang="en-US" sz="1200" i="1" dirty="0" err="1" smtClean="0">
                    <a:latin typeface="Arial Unicode MS"/>
                    <a:ea typeface="Arial Unicode MS"/>
                    <a:cs typeface="Arial Unicode MS"/>
                  </a:rPr>
                  <a:t>Melāpaka</a:t>
                </a:r>
                <a:r>
                  <a:rPr lang="en-US" sz="1200" dirty="0" smtClean="0">
                    <a:latin typeface="Arial Unicode MS"/>
                    <a:ea typeface="Arial Unicode MS"/>
                    <a:cs typeface="Arial Unicode MS"/>
                  </a:rPr>
                  <a:t> in astrology. This is followed in </a:t>
                </a:r>
                <a:r>
                  <a:rPr lang="en-US" sz="1200" i="1" dirty="0" err="1" smtClean="0">
                    <a:latin typeface="Arial Unicode MS"/>
                    <a:ea typeface="Arial Unicode MS"/>
                    <a:cs typeface="Arial Unicode MS"/>
                  </a:rPr>
                  <a:t>Vedānga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jyotişa</a:t>
                </a:r>
                <a:r>
                  <a:rPr lang="en-US" sz="1200" dirty="0" smtClean="0">
                    <a:latin typeface="Arial Unicode MS"/>
                    <a:ea typeface="Arial Unicode MS"/>
                    <a:cs typeface="Arial Unicode MS"/>
                  </a:rPr>
                  <a:t>, also, where</a:t>
                </a:r>
              </a:p>
              <a:p>
                <a:r>
                  <a:rPr lang="en-US" sz="1200" dirty="0" smtClean="0">
                    <a:latin typeface="Arial Unicode MS"/>
                    <a:ea typeface="Arial Unicode MS"/>
                    <a:cs typeface="Arial Unicode MS"/>
                  </a:rPr>
                  <a:t>longest day length is double of night as letters in</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jagatī</a:t>
                </a:r>
                <a:r>
                  <a:rPr lang="en-US" sz="1200" dirty="0" smtClean="0">
                    <a:latin typeface="Arial Unicode MS"/>
                    <a:ea typeface="Arial Unicode MS"/>
                    <a:cs typeface="Arial Unicode MS"/>
                  </a:rPr>
                  <a:t> are double of </a:t>
                </a:r>
                <a:r>
                  <a:rPr lang="en-US" sz="1200" dirty="0" err="1" smtClean="0">
                    <a:latin typeface="Arial Unicode MS"/>
                    <a:ea typeface="Arial Unicode MS"/>
                    <a:cs typeface="Arial Unicode MS"/>
                  </a:rPr>
                  <a:t>gāyatrī</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This was the original system of </a:t>
                </a:r>
                <a:r>
                  <a:rPr lang="en-US" sz="1200" i="1" dirty="0" err="1" smtClean="0">
                    <a:latin typeface="Arial Unicode MS"/>
                    <a:ea typeface="Arial Unicode MS"/>
                    <a:cs typeface="Arial Unicode MS"/>
                  </a:rPr>
                  <a:t>Brahmā</a:t>
                </a:r>
                <a:r>
                  <a:rPr lang="en-US" sz="1200" dirty="0" smtClean="0">
                    <a:latin typeface="Arial Unicode MS"/>
                    <a:ea typeface="Arial Unicode MS"/>
                    <a:cs typeface="Arial Unicode MS"/>
                  </a:rPr>
                  <a:t> in </a:t>
                </a:r>
                <a:r>
                  <a:rPr lang="en-US" sz="1200" i="1" dirty="0" err="1" smtClean="0">
                    <a:latin typeface="Arial Unicode MS"/>
                    <a:ea typeface="Arial Unicode MS"/>
                    <a:cs typeface="Arial Unicode MS"/>
                  </a:rPr>
                  <a:t>Taittirīya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samhitā</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Vivasvān</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revived Vedas which was called </a:t>
                </a:r>
              </a:p>
              <a:p>
                <a:r>
                  <a:rPr lang="en-US" sz="1200" i="1" dirty="0" err="1" smtClean="0">
                    <a:latin typeface="Arial Unicode MS"/>
                    <a:ea typeface="Arial Unicode MS"/>
                    <a:cs typeface="Arial Unicode MS"/>
                  </a:rPr>
                  <a:t>Āditya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sampradāya</a:t>
                </a:r>
                <a:r>
                  <a:rPr lang="en-US" sz="1200" dirty="0" smtClean="0">
                    <a:latin typeface="Arial Unicode MS"/>
                    <a:ea typeface="Arial Unicode MS"/>
                    <a:cs typeface="Arial Unicode MS"/>
                  </a:rPr>
                  <a:t>, followed by </a:t>
                </a:r>
                <a:r>
                  <a:rPr lang="en-US" sz="1200" i="1" dirty="0" err="1" smtClean="0">
                    <a:latin typeface="Arial Unicode MS"/>
                    <a:ea typeface="Arial Unicode MS"/>
                    <a:cs typeface="Arial Unicode MS"/>
                  </a:rPr>
                  <a:t>Yājñavalkya</a:t>
                </a:r>
                <a:r>
                  <a:rPr lang="en-US" sz="1200" dirty="0" smtClean="0">
                    <a:latin typeface="Arial Unicode MS"/>
                    <a:ea typeface="Arial Unicode MS"/>
                    <a:cs typeface="Arial Unicode MS"/>
                  </a:rPr>
                  <a:t> later on. Earlier form was called </a:t>
                </a:r>
                <a:r>
                  <a:rPr lang="en-US" sz="1200" i="1" dirty="0" smtClean="0">
                    <a:latin typeface="Arial Unicode MS"/>
                    <a:ea typeface="Arial Unicode MS"/>
                    <a:cs typeface="Arial Unicode MS"/>
                  </a:rPr>
                  <a:t>Brahma- </a:t>
                </a:r>
                <a:r>
                  <a:rPr lang="en-US" sz="1200" i="1" dirty="0" err="1" smtClean="0">
                    <a:latin typeface="Arial Unicode MS"/>
                    <a:ea typeface="Arial Unicode MS"/>
                    <a:cs typeface="Arial Unicode MS"/>
                  </a:rPr>
                  <a:t>sampradāya</a:t>
                </a:r>
                <a:r>
                  <a:rPr lang="en-US" sz="1200" dirty="0" smtClean="0">
                    <a:latin typeface="Arial Unicode MS"/>
                    <a:ea typeface="Arial Unicode MS"/>
                    <a:cs typeface="Arial Unicode MS"/>
                  </a:rPr>
                  <a:t>. That </a:t>
                </a:r>
              </a:p>
              <a:p>
                <a:r>
                  <a:rPr lang="en-US" sz="1200" dirty="0" smtClean="0">
                    <a:latin typeface="Arial Unicode MS"/>
                    <a:ea typeface="Arial Unicode MS"/>
                    <a:cs typeface="Arial Unicode MS"/>
                  </a:rPr>
                  <a:t>was followed by Guru Nanak continued by his second son-</a:t>
                </a:r>
                <a:r>
                  <a:rPr lang="en-US" sz="1200" i="1" dirty="0" err="1" smtClean="0">
                    <a:latin typeface="Arial Unicode MS"/>
                    <a:ea typeface="Arial Unicode MS"/>
                    <a:cs typeface="Arial Unicode MS"/>
                  </a:rPr>
                  <a:t>Śrīchanda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ji</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a:t>
                </a:r>
                <a:r>
                  <a:rPr lang="en-US" sz="1200" i="1" dirty="0" err="1" smtClean="0">
                    <a:latin typeface="Arial Unicode MS"/>
                    <a:ea typeface="Arial Unicode MS"/>
                    <a:cs typeface="Arial Unicode MS"/>
                  </a:rPr>
                  <a:t>Udāsīna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sampradāya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Brahmā</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is </a:t>
                </a:r>
              </a:p>
              <a:p>
                <a:r>
                  <a:rPr lang="en-US" sz="1200" dirty="0" smtClean="0">
                    <a:latin typeface="Arial Unicode MS"/>
                    <a:ea typeface="Arial Unicode MS"/>
                    <a:cs typeface="Arial Unicode MS"/>
                  </a:rPr>
                  <a:t>called </a:t>
                </a:r>
                <a:r>
                  <a:rPr lang="en-US" sz="1200" i="1" dirty="0" err="1" smtClean="0">
                    <a:latin typeface="Arial Unicode MS"/>
                    <a:ea typeface="Arial Unicode MS"/>
                    <a:cs typeface="Arial Unicode MS"/>
                  </a:rPr>
                  <a:t>Vahe</a:t>
                </a:r>
                <a:r>
                  <a:rPr lang="en-US" sz="1200" i="1" dirty="0" smtClean="0">
                    <a:latin typeface="Arial Unicode MS"/>
                    <a:ea typeface="Arial Unicode MS"/>
                    <a:cs typeface="Arial Unicode MS"/>
                  </a:rPr>
                  <a:t>-guru</a:t>
                </a:r>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Brahmā</a:t>
                </a:r>
                <a:r>
                  <a:rPr lang="en-US" sz="1200" dirty="0" smtClean="0">
                    <a:latin typeface="Arial Unicode MS"/>
                    <a:ea typeface="Arial Unicode MS"/>
                    <a:cs typeface="Arial Unicode MS"/>
                  </a:rPr>
                  <a:t>=Vah=Big.</a:t>
                </a:r>
                <a:endParaRPr lang="en-IN" sz="1200" dirty="0">
                  <a:latin typeface="Arial Unicode MS" pitchFamily="34" charset="-128"/>
                  <a:ea typeface="Arial Unicode MS" pitchFamily="34" charset="-128"/>
                  <a:cs typeface="Arial Unicode MS" pitchFamily="34" charset="-128"/>
                </a:endParaRPr>
              </a:p>
            </p:txBody>
          </p:sp>
        </p:grpSp>
        <p:sp>
          <p:nvSpPr>
            <p:cNvPr id="44" name="TextBox 43"/>
            <p:cNvSpPr txBox="1"/>
            <p:nvPr/>
          </p:nvSpPr>
          <p:spPr>
            <a:xfrm>
              <a:off x="6096000" y="3276600"/>
              <a:ext cx="1899879" cy="1015663"/>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No. of letters in </a:t>
              </a:r>
              <a:r>
                <a:rPr lang="en-US" sz="1200" dirty="0" err="1" smtClean="0">
                  <a:latin typeface="Arial Unicode MS" pitchFamily="34" charset="-128"/>
                  <a:ea typeface="Arial Unicode MS" pitchFamily="34" charset="-128"/>
                  <a:cs typeface="Arial Unicode MS" pitchFamily="34" charset="-128"/>
                </a:rPr>
                <a:t>chhanda</a:t>
              </a:r>
              <a:r>
                <a:rPr lang="en-US" sz="1200" dirty="0" smtClean="0">
                  <a:latin typeface="Arial Unicode MS" pitchFamily="34" charset="-128"/>
                  <a:ea typeface="Arial Unicode MS" pitchFamily="34" charset="-128"/>
                  <a:cs typeface="Arial Unicode MS" pitchFamily="34" charset="-128"/>
                </a:rPr>
                <a:t>-</a:t>
              </a:r>
            </a:p>
            <a:p>
              <a:r>
                <a:rPr lang="en-IN" sz="1200" i="1" dirty="0" err="1" smtClean="0"/>
                <a:t>G</a:t>
              </a:r>
              <a:r>
                <a:rPr lang="en-IN" sz="1200" i="1" dirty="0" err="1" smtClean="0">
                  <a:latin typeface="Arial Unicode MS"/>
                  <a:ea typeface="Arial Unicode MS"/>
                  <a:cs typeface="Arial Unicode MS"/>
                </a:rPr>
                <a:t>āyatrī</a:t>
              </a:r>
              <a:r>
                <a:rPr lang="en-IN" sz="1200" i="1" dirty="0" smtClean="0">
                  <a:latin typeface="Arial Unicode MS"/>
                  <a:ea typeface="Arial Unicode MS"/>
                  <a:cs typeface="Arial Unicode MS"/>
                </a:rPr>
                <a:t>  </a:t>
              </a:r>
              <a:r>
                <a:rPr lang="en-US" sz="1200" dirty="0" smtClean="0">
                  <a:latin typeface="Arial Unicode MS" pitchFamily="34" charset="-128"/>
                  <a:ea typeface="Arial Unicode MS" pitchFamily="34" charset="-128"/>
                  <a:cs typeface="Arial Unicode MS" pitchFamily="34" charset="-128"/>
                </a:rPr>
                <a:t>6x4,</a:t>
              </a:r>
              <a:r>
                <a:rPr lang="en-IN" sz="1200" i="1" dirty="0" smtClean="0"/>
                <a:t> </a:t>
              </a:r>
              <a:r>
                <a:rPr lang="en-IN" sz="1200" i="1" dirty="0" err="1" smtClean="0"/>
                <a:t>U</a:t>
              </a:r>
              <a:r>
                <a:rPr lang="en-IN" sz="1200" i="1" dirty="0" err="1" smtClean="0">
                  <a:latin typeface="Arial Unicode MS"/>
                  <a:ea typeface="Arial Unicode MS"/>
                  <a:cs typeface="Arial Unicode MS"/>
                </a:rPr>
                <a:t>ş</a:t>
              </a:r>
              <a:r>
                <a:rPr lang="lv-LV" sz="1200" i="1" dirty="0" smtClean="0">
                  <a:latin typeface="Arial Unicode MS"/>
                  <a:ea typeface="Arial Unicode MS"/>
                  <a:cs typeface="Arial Unicode MS"/>
                </a:rPr>
                <a:t>ņ</a:t>
              </a:r>
              <a:r>
                <a:rPr lang="en-US" sz="1200" i="1" dirty="0" err="1" smtClean="0">
                  <a:latin typeface="Arial Unicode MS"/>
                  <a:ea typeface="Arial Unicode MS"/>
                  <a:cs typeface="Arial Unicode MS"/>
                </a:rPr>
                <a:t>ik</a:t>
              </a:r>
              <a:r>
                <a:rPr lang="en-US" sz="1200" dirty="0" smtClean="0">
                  <a:latin typeface="Arial Unicode MS" pitchFamily="34" charset="-128"/>
                  <a:ea typeface="Arial Unicode MS" pitchFamily="34" charset="-128"/>
                  <a:cs typeface="Arial Unicode MS" pitchFamily="34" charset="-128"/>
                </a:rPr>
                <a:t> 7x4, </a:t>
              </a:r>
            </a:p>
            <a:p>
              <a:r>
                <a:rPr lang="en-IN" sz="1200" i="1" dirty="0" err="1" smtClean="0"/>
                <a:t>Anu</a:t>
              </a:r>
              <a:r>
                <a:rPr lang="en-IN" sz="1200" i="1" dirty="0" err="1" smtClean="0">
                  <a:latin typeface="Arial Unicode MS"/>
                  <a:ea typeface="Arial Unicode MS"/>
                  <a:cs typeface="Arial Unicode MS"/>
                </a:rPr>
                <a:t>şţup</a:t>
              </a:r>
              <a:r>
                <a:rPr lang="en-IN" sz="1200" i="1" dirty="0" smtClean="0">
                  <a:latin typeface="Arial Unicode MS"/>
                  <a:ea typeface="Arial Unicode MS"/>
                  <a:cs typeface="Arial Unicode MS"/>
                </a:rPr>
                <a:t> </a:t>
              </a:r>
              <a:r>
                <a:rPr lang="en-US" sz="1200" dirty="0" smtClean="0">
                  <a:latin typeface="Arial Unicode MS" pitchFamily="34" charset="-128"/>
                  <a:ea typeface="Arial Unicode MS" pitchFamily="34" charset="-128"/>
                  <a:cs typeface="Arial Unicode MS" pitchFamily="34" charset="-128"/>
                </a:rPr>
                <a:t>8x4, </a:t>
              </a:r>
              <a:r>
                <a:rPr lang="en-IN" sz="1200" i="1" dirty="0" smtClean="0"/>
                <a:t>B</a:t>
              </a:r>
              <a:r>
                <a:rPr lang="lv-LV" sz="1200" i="1" dirty="0" smtClean="0">
                  <a:latin typeface="Arial Unicode MS"/>
                  <a:ea typeface="Arial Unicode MS"/>
                  <a:cs typeface="Arial Unicode MS"/>
                </a:rPr>
                <a:t>ŗ</a:t>
              </a:r>
              <a:r>
                <a:rPr lang="en-US" sz="1200" i="1" dirty="0" smtClean="0">
                  <a:latin typeface="Arial Unicode MS"/>
                  <a:ea typeface="Arial Unicode MS"/>
                  <a:cs typeface="Arial Unicode MS"/>
                </a:rPr>
                <a:t>hat</a:t>
              </a:r>
              <a:r>
                <a:rPr lang="lv-LV" sz="1200" i="1" dirty="0" smtClean="0">
                  <a:latin typeface="Arial Unicode MS"/>
                  <a:ea typeface="Arial Unicode MS"/>
                  <a:cs typeface="Arial Unicode MS"/>
                </a:rPr>
                <a:t>ī </a:t>
              </a:r>
              <a:r>
                <a:rPr lang="en-US" sz="1200" i="1" dirty="0" smtClean="0">
                  <a:latin typeface="Arial Unicode MS"/>
                  <a:ea typeface="Arial Unicode MS"/>
                  <a:cs typeface="Arial Unicode MS"/>
                </a:rPr>
                <a:t> </a:t>
              </a:r>
              <a:r>
                <a:rPr lang="en-US" sz="1200" dirty="0" smtClean="0">
                  <a:latin typeface="Arial Unicode MS" pitchFamily="34" charset="-128"/>
                  <a:ea typeface="Arial Unicode MS" pitchFamily="34" charset="-128"/>
                  <a:cs typeface="Arial Unicode MS" pitchFamily="34" charset="-128"/>
                </a:rPr>
                <a:t>9x4, </a:t>
              </a:r>
            </a:p>
            <a:p>
              <a:r>
                <a:rPr lang="en-IN" sz="1200" i="1" dirty="0" err="1" smtClean="0"/>
                <a:t>Pankti</a:t>
              </a:r>
              <a:r>
                <a:rPr lang="en-IN" sz="1200" i="1" dirty="0" smtClean="0"/>
                <a:t> </a:t>
              </a:r>
              <a:r>
                <a:rPr lang="en-US" sz="1200" dirty="0" smtClean="0">
                  <a:latin typeface="Arial Unicode MS" pitchFamily="34" charset="-128"/>
                  <a:ea typeface="Arial Unicode MS" pitchFamily="34" charset="-128"/>
                  <a:cs typeface="Arial Unicode MS" pitchFamily="34" charset="-128"/>
                </a:rPr>
                <a:t>10x4, </a:t>
              </a:r>
              <a:r>
                <a:rPr lang="en-IN" sz="1200" i="1" dirty="0" err="1" smtClean="0"/>
                <a:t>Tri</a:t>
              </a:r>
              <a:r>
                <a:rPr lang="en-IN" sz="1200" i="1" dirty="0" err="1" smtClean="0">
                  <a:latin typeface="Arial Unicode MS"/>
                  <a:ea typeface="Arial Unicode MS"/>
                  <a:cs typeface="Arial Unicode MS"/>
                </a:rPr>
                <a:t>şţup</a:t>
              </a:r>
              <a:r>
                <a:rPr lang="en-IN" sz="1200" i="1" dirty="0" smtClean="0">
                  <a:latin typeface="Arial Unicode MS"/>
                  <a:ea typeface="Arial Unicode MS"/>
                  <a:cs typeface="Arial Unicode MS"/>
                </a:rPr>
                <a:t> </a:t>
              </a:r>
              <a:r>
                <a:rPr lang="en-US" sz="1200" dirty="0" smtClean="0">
                  <a:latin typeface="Arial Unicode MS" pitchFamily="34" charset="-128"/>
                  <a:ea typeface="Arial Unicode MS" pitchFamily="34" charset="-128"/>
                  <a:cs typeface="Arial Unicode MS" pitchFamily="34" charset="-128"/>
                </a:rPr>
                <a:t>11x4</a:t>
              </a:r>
            </a:p>
            <a:p>
              <a:r>
                <a:rPr lang="en-US" sz="1200" i="1" dirty="0" err="1" smtClean="0">
                  <a:latin typeface="Arial Unicode MS" pitchFamily="34" charset="-128"/>
                  <a:ea typeface="Arial Unicode MS" pitchFamily="34" charset="-128"/>
                  <a:cs typeface="Arial Unicode MS" pitchFamily="34" charset="-128"/>
                </a:rPr>
                <a:t>Jagat</a:t>
              </a:r>
              <a:r>
                <a:rPr lang="en-US" sz="1200" i="1" dirty="0" err="1" smtClean="0">
                  <a:latin typeface="Arial Unicode MS"/>
                  <a:ea typeface="Arial Unicode MS"/>
                  <a:cs typeface="Arial Unicode MS"/>
                </a:rPr>
                <a:t>ī</a:t>
              </a:r>
              <a:r>
                <a:rPr lang="en-US" sz="1200" i="1" dirty="0" smtClean="0">
                  <a:latin typeface="Arial Unicode MS"/>
                  <a:ea typeface="Arial Unicode MS"/>
                  <a:cs typeface="Arial Unicode MS"/>
                </a:rPr>
                <a:t> </a:t>
              </a:r>
              <a:r>
                <a:rPr lang="en-US" sz="1200" dirty="0" smtClean="0">
                  <a:latin typeface="Arial Unicode MS" pitchFamily="34" charset="-128"/>
                  <a:ea typeface="Arial Unicode MS" pitchFamily="34" charset="-128"/>
                  <a:cs typeface="Arial Unicode MS" pitchFamily="34" charset="-128"/>
                </a:rPr>
                <a:t>12x4</a:t>
              </a:r>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52800" y="228600"/>
            <a:ext cx="1757212" cy="307777"/>
          </a:xfrm>
          <a:prstGeom prst="rect">
            <a:avLst/>
          </a:prstGeom>
          <a:noFill/>
        </p:spPr>
        <p:txBody>
          <a:bodyPr wrap="none" rtlCol="0">
            <a:spAutoFit/>
          </a:bodyPr>
          <a:lstStyle/>
          <a:p>
            <a:r>
              <a:rPr lang="en-US" sz="1400" b="1" i="1" dirty="0" err="1" smtClean="0">
                <a:latin typeface="Arial Unicode MS" pitchFamily="34" charset="-128"/>
                <a:ea typeface="Arial Unicode MS" pitchFamily="34" charset="-128"/>
                <a:cs typeface="Arial Unicode MS" pitchFamily="34" charset="-128"/>
              </a:rPr>
              <a:t>K</a:t>
            </a:r>
            <a:r>
              <a:rPr lang="en-US" sz="1400" b="1" i="1" dirty="0" err="1" smtClean="0">
                <a:latin typeface="Arial Unicode MS"/>
                <a:ea typeface="Arial Unicode MS"/>
                <a:cs typeface="Arial Unicode MS"/>
              </a:rPr>
              <a:t>ārttikeya</a:t>
            </a:r>
            <a:r>
              <a:rPr lang="en-US" sz="1400" b="1" i="1" dirty="0" smtClean="0">
                <a:latin typeface="Arial Unicode MS"/>
                <a:ea typeface="Arial Unicode MS"/>
                <a:cs typeface="Arial Unicode MS"/>
              </a:rPr>
              <a:t> </a:t>
            </a:r>
            <a:r>
              <a:rPr lang="en-US" sz="1400" b="1" dirty="0" smtClean="0">
                <a:latin typeface="Arial Unicode MS"/>
                <a:ea typeface="Arial Unicode MS"/>
                <a:cs typeface="Arial Unicode MS"/>
              </a:rPr>
              <a:t>Calendar</a:t>
            </a:r>
            <a:endParaRPr lang="en-IN" sz="1400" b="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838200" y="457200"/>
            <a:ext cx="7758855" cy="5078313"/>
          </a:xfrm>
          <a:prstGeom prst="rect">
            <a:avLst/>
          </a:prstGeom>
          <a:noFill/>
        </p:spPr>
        <p:txBody>
          <a:bodyPr wrap="none" rtlCol="0">
            <a:spAutoFit/>
          </a:bodyPr>
          <a:lstStyle/>
          <a:p>
            <a:r>
              <a:rPr lang="en-US" sz="1200" i="1" dirty="0" err="1" smtClean="0">
                <a:latin typeface="Arial Unicode MS" pitchFamily="34" charset="-128"/>
                <a:ea typeface="Arial Unicode MS" pitchFamily="34" charset="-128"/>
                <a:cs typeface="Arial Unicode MS" pitchFamily="34" charset="-128"/>
              </a:rPr>
              <a:t>Mah</a:t>
            </a:r>
            <a:r>
              <a:rPr lang="en-US" sz="1200" i="1" dirty="0" err="1" smtClean="0">
                <a:latin typeface="Arial Unicode MS"/>
                <a:ea typeface="Arial Unicode MS"/>
                <a:cs typeface="Arial Unicode MS"/>
              </a:rPr>
              <a:t>ābhārata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Udyoga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parva</a:t>
            </a:r>
            <a:r>
              <a:rPr lang="en-US" sz="1200" dirty="0" smtClean="0">
                <a:latin typeface="Arial Unicode MS"/>
                <a:ea typeface="Arial Unicode MS"/>
                <a:cs typeface="Arial Unicode MS"/>
              </a:rPr>
              <a:t>, chapter 230, Verses 8-10 state that </a:t>
            </a:r>
            <a:r>
              <a:rPr lang="en-US" sz="1200" i="1" dirty="0" err="1" smtClean="0">
                <a:latin typeface="Arial Unicode MS"/>
                <a:ea typeface="Arial Unicode MS"/>
                <a:cs typeface="Arial Unicode MS"/>
              </a:rPr>
              <a:t>Abhijit</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Nakśatra</a:t>
            </a:r>
            <a:r>
              <a:rPr lang="en-US" sz="1200" dirty="0" smtClean="0">
                <a:latin typeface="Arial Unicode MS"/>
                <a:ea typeface="Arial Unicode MS"/>
                <a:cs typeface="Arial Unicode MS"/>
              </a:rPr>
              <a:t> had fallen (from pole</a:t>
            </a:r>
          </a:p>
          <a:p>
            <a:r>
              <a:rPr lang="en-US" sz="1200" dirty="0" smtClean="0">
                <a:latin typeface="Arial Unicode MS"/>
                <a:ea typeface="Arial Unicode MS"/>
                <a:cs typeface="Arial Unicode MS"/>
              </a:rPr>
              <a:t>position) and a new calendar was started by </a:t>
            </a:r>
            <a:r>
              <a:rPr lang="en-US" sz="1200" i="1" dirty="0" err="1" smtClean="0">
                <a:latin typeface="Arial Unicode MS"/>
                <a:ea typeface="Arial Unicode MS"/>
                <a:cs typeface="Arial Unicode MS"/>
              </a:rPr>
              <a:t>Kārttikeya</a:t>
            </a:r>
            <a:r>
              <a:rPr lang="en-US" sz="1200" dirty="0" smtClean="0">
                <a:latin typeface="Arial Unicode MS"/>
                <a:ea typeface="Arial Unicode MS"/>
                <a:cs typeface="Arial Unicode MS"/>
              </a:rPr>
              <a:t> in consultation with </a:t>
            </a:r>
            <a:r>
              <a:rPr lang="en-US" sz="1200" i="1" dirty="0" err="1" smtClean="0">
                <a:latin typeface="Arial Unicode MS"/>
                <a:ea typeface="Arial Unicode MS"/>
                <a:cs typeface="Arial Unicode MS"/>
              </a:rPr>
              <a:t>Brahmā</a:t>
            </a:r>
            <a:r>
              <a:rPr lang="en-US" sz="1200" dirty="0" smtClean="0">
                <a:latin typeface="Arial Unicode MS"/>
                <a:ea typeface="Arial Unicode MS"/>
                <a:cs typeface="Arial Unicode MS"/>
              </a:rPr>
              <a:t> as advised by </a:t>
            </a:r>
            <a:r>
              <a:rPr lang="en-US" sz="1200" i="1" dirty="0" err="1" smtClean="0">
                <a:latin typeface="Arial Unicode MS"/>
                <a:ea typeface="Arial Unicode MS"/>
                <a:cs typeface="Arial Unicode MS"/>
              </a:rPr>
              <a:t>Indra</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In this system, year started with entry of sun in </a:t>
            </a:r>
            <a:r>
              <a:rPr lang="en-US" sz="1200" i="1" dirty="0" err="1" smtClean="0">
                <a:latin typeface="Arial Unicode MS"/>
                <a:ea typeface="Arial Unicode MS"/>
                <a:cs typeface="Arial Unicode MS"/>
              </a:rPr>
              <a:t>Dhanişţhā</a:t>
            </a:r>
            <a:r>
              <a:rPr lang="en-US" sz="1200" dirty="0" smtClean="0">
                <a:latin typeface="Arial Unicode MS"/>
                <a:ea typeface="Arial Unicode MS"/>
                <a:cs typeface="Arial Unicode MS"/>
              </a:rPr>
              <a:t> in stead of</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Abhijit</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Earlier (in 17500 BC) at time of </a:t>
            </a:r>
            <a:r>
              <a:rPr lang="en-US" sz="1200" i="1" dirty="0" err="1" smtClean="0">
                <a:latin typeface="Arial Unicode MS"/>
                <a:ea typeface="Arial Unicode MS"/>
                <a:cs typeface="Arial Unicode MS"/>
              </a:rPr>
              <a:t>Kaśyapa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Brahmā</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Abhijit</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was the pole star, i.e. highest point from equator.</a:t>
            </a:r>
          </a:p>
          <a:p>
            <a:r>
              <a:rPr lang="en-US" sz="1200" dirty="0" smtClean="0">
                <a:latin typeface="Arial Unicode MS"/>
                <a:ea typeface="Arial Unicode MS"/>
                <a:cs typeface="Arial Unicode MS"/>
              </a:rPr>
              <a:t>Similarly, in diurnal motion, when sun is highest point from local horizon, it is called </a:t>
            </a:r>
            <a:r>
              <a:rPr lang="en-US" sz="1200" i="1" dirty="0" err="1" smtClean="0">
                <a:latin typeface="Arial Unicode MS"/>
                <a:ea typeface="Arial Unicode MS"/>
                <a:cs typeface="Arial Unicode MS"/>
              </a:rPr>
              <a:t>Abhijit</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muhūrtta</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In </a:t>
            </a:r>
            <a:r>
              <a:rPr lang="en-US" sz="1200" i="1" dirty="0" err="1" smtClean="0">
                <a:latin typeface="Arial Unicode MS"/>
                <a:ea typeface="Arial Unicode MS"/>
                <a:cs typeface="Arial Unicode MS"/>
              </a:rPr>
              <a:t>Abhijit</a:t>
            </a:r>
            <a:r>
              <a:rPr lang="en-US" sz="1200" dirty="0" smtClean="0">
                <a:latin typeface="Arial Unicode MS"/>
                <a:ea typeface="Arial Unicode MS"/>
                <a:cs typeface="Arial Unicode MS"/>
              </a:rPr>
              <a:t> period (of Pole star) </a:t>
            </a:r>
            <a:r>
              <a:rPr lang="en-US" sz="1200" i="1" dirty="0" err="1" smtClean="0">
                <a:latin typeface="Arial Unicode MS"/>
                <a:ea typeface="Arial Unicode MS"/>
                <a:cs typeface="Arial Unicode MS"/>
              </a:rPr>
              <a:t>Brahmā</a:t>
            </a:r>
            <a:r>
              <a:rPr lang="en-US" sz="1200" dirty="0" smtClean="0">
                <a:latin typeface="Arial Unicode MS"/>
                <a:ea typeface="Arial Unicode MS"/>
                <a:cs typeface="Arial Unicode MS"/>
              </a:rPr>
              <a:t> was supreme, so lord of this star is</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Brahmā</a:t>
            </a:r>
            <a:r>
              <a:rPr lang="en-US" sz="1200" dirty="0" smtClean="0">
                <a:latin typeface="Arial Unicode MS"/>
                <a:ea typeface="Arial Unicode MS"/>
                <a:cs typeface="Arial Unicode MS"/>
              </a:rPr>
              <a:t> . From this period, rise </a:t>
            </a:r>
          </a:p>
          <a:p>
            <a:r>
              <a:rPr lang="en-US" sz="1200" dirty="0" smtClean="0">
                <a:latin typeface="Arial Unicode MS"/>
                <a:ea typeface="Arial Unicode MS"/>
                <a:cs typeface="Arial Unicode MS"/>
              </a:rPr>
              <a:t>of </a:t>
            </a:r>
            <a:r>
              <a:rPr lang="en-US" sz="1200" dirty="0" err="1" smtClean="0">
                <a:latin typeface="Arial Unicode MS"/>
                <a:ea typeface="Arial Unicode MS"/>
                <a:cs typeface="Arial Unicode MS"/>
              </a:rPr>
              <a:t>Devas</a:t>
            </a:r>
            <a:r>
              <a:rPr lang="en-US" sz="1200" dirty="0" smtClean="0">
                <a:latin typeface="Arial Unicode MS"/>
                <a:ea typeface="Arial Unicode MS"/>
                <a:cs typeface="Arial Unicode MS"/>
              </a:rPr>
              <a:t> started. 2 brother </a:t>
            </a:r>
            <a:r>
              <a:rPr lang="en-US" sz="1200" i="1" dirty="0" err="1" smtClean="0">
                <a:latin typeface="Arial Unicode MS"/>
                <a:ea typeface="Arial Unicode MS"/>
                <a:cs typeface="Arial Unicode MS"/>
              </a:rPr>
              <a:t>Asura</a:t>
            </a:r>
            <a:r>
              <a:rPr lang="en-US" sz="1200" dirty="0" smtClean="0">
                <a:latin typeface="Arial Unicode MS"/>
                <a:ea typeface="Arial Unicode MS"/>
                <a:cs typeface="Arial Unicode MS"/>
              </a:rPr>
              <a:t> kings </a:t>
            </a:r>
            <a:r>
              <a:rPr lang="en-US" sz="1200" i="1" dirty="0" err="1" smtClean="0">
                <a:latin typeface="Arial Unicode MS"/>
                <a:ea typeface="Arial Unicode MS"/>
                <a:cs typeface="Arial Unicode MS"/>
              </a:rPr>
              <a:t>Hiraŋya-kaśipu</a:t>
            </a:r>
            <a:r>
              <a:rPr lang="en-US" sz="1200" dirty="0" smtClean="0">
                <a:latin typeface="Arial Unicode MS"/>
                <a:ea typeface="Arial Unicode MS"/>
                <a:cs typeface="Arial Unicode MS"/>
              </a:rPr>
              <a:t> and </a:t>
            </a:r>
            <a:r>
              <a:rPr lang="en-US" sz="1200" i="1" dirty="0" err="1" smtClean="0">
                <a:latin typeface="Arial Unicode MS"/>
                <a:ea typeface="Arial Unicode MS"/>
                <a:cs typeface="Arial Unicode MS"/>
              </a:rPr>
              <a:t>Hiraŋyākśa</a:t>
            </a:r>
            <a:r>
              <a:rPr lang="en-US" sz="1200" dirty="0" smtClean="0">
                <a:latin typeface="Arial Unicode MS"/>
                <a:ea typeface="Arial Unicode MS"/>
                <a:cs typeface="Arial Unicode MS"/>
              </a:rPr>
              <a:t> were killed by </a:t>
            </a:r>
            <a:r>
              <a:rPr lang="en-US" sz="1200" i="1" dirty="0" err="1" smtClean="0">
                <a:latin typeface="Arial Unicode MS"/>
                <a:ea typeface="Arial Unicode MS"/>
                <a:cs typeface="Arial Unicode MS"/>
              </a:rPr>
              <a:t>Varāha</a:t>
            </a:r>
            <a:r>
              <a:rPr lang="en-US" sz="1200" dirty="0" smtClean="0">
                <a:latin typeface="Arial Unicode MS"/>
                <a:ea typeface="Arial Unicode MS"/>
                <a:cs typeface="Arial Unicode MS"/>
              </a:rPr>
              <a:t> and </a:t>
            </a:r>
            <a:r>
              <a:rPr lang="en-US" sz="1200" i="1" dirty="0" smtClean="0">
                <a:latin typeface="Arial Unicode MS"/>
                <a:ea typeface="Arial Unicode MS"/>
                <a:cs typeface="Arial Unicode MS"/>
              </a:rPr>
              <a:t>N</a:t>
            </a:r>
            <a:r>
              <a:rPr lang="lv-LV" sz="1200" i="1" dirty="0" smtClean="0">
                <a:latin typeface="Arial Unicode MS"/>
                <a:ea typeface="Arial Unicode MS"/>
                <a:cs typeface="Arial Unicode MS"/>
              </a:rPr>
              <a:t>ŗ</a:t>
            </a:r>
            <a:r>
              <a:rPr lang="en-US" sz="1200" i="1" dirty="0" err="1" smtClean="0">
                <a:latin typeface="Arial Unicode MS"/>
                <a:ea typeface="Arial Unicode MS"/>
                <a:cs typeface="Arial Unicode MS"/>
              </a:rPr>
              <a:t>simha</a:t>
            </a:r>
            <a:r>
              <a:rPr lang="en-US" sz="1200" i="1" dirty="0" smtClean="0">
                <a:latin typeface="Arial Unicode MS"/>
                <a:ea typeface="Arial Unicode MS"/>
                <a:cs typeface="Arial Unicode MS"/>
              </a:rPr>
              <a:t> </a:t>
            </a:r>
          </a:p>
          <a:p>
            <a:r>
              <a:rPr lang="en-US" sz="1200" dirty="0" smtClean="0">
                <a:latin typeface="Arial Unicode MS"/>
                <a:ea typeface="Arial Unicode MS"/>
                <a:cs typeface="Arial Unicode MS"/>
              </a:rPr>
              <a:t>incarnations of </a:t>
            </a:r>
            <a:r>
              <a:rPr lang="en-US" sz="1200" i="1" dirty="0" err="1" smtClean="0">
                <a:latin typeface="Arial Unicode MS"/>
                <a:ea typeface="Arial Unicode MS"/>
                <a:cs typeface="Arial Unicode MS"/>
              </a:rPr>
              <a:t>Vişŋu</a:t>
            </a:r>
            <a:r>
              <a:rPr lang="en-US" sz="1200" dirty="0" smtClean="0">
                <a:latin typeface="Arial Unicode MS"/>
                <a:ea typeface="Arial Unicode MS"/>
                <a:cs typeface="Arial Unicode MS"/>
              </a:rPr>
              <a:t>. 2 generations later, </a:t>
            </a:r>
            <a:r>
              <a:rPr lang="en-US" sz="1200" i="1" dirty="0" err="1" smtClean="0">
                <a:latin typeface="Arial Unicode MS"/>
                <a:ea typeface="Arial Unicode MS"/>
                <a:cs typeface="Arial Unicode MS"/>
              </a:rPr>
              <a:t>Vāmana</a:t>
            </a:r>
            <a:r>
              <a:rPr lang="en-US" sz="1200" dirty="0" smtClean="0">
                <a:latin typeface="Arial Unicode MS"/>
                <a:ea typeface="Arial Unicode MS"/>
                <a:cs typeface="Arial Unicode MS"/>
              </a:rPr>
              <a:t> took kingdom of 3 </a:t>
            </a:r>
            <a:r>
              <a:rPr lang="en-US" sz="1200" dirty="0" err="1" smtClean="0">
                <a:latin typeface="Arial Unicode MS"/>
                <a:ea typeface="Arial Unicode MS"/>
                <a:cs typeface="Arial Unicode MS"/>
              </a:rPr>
              <a:t>l</a:t>
            </a:r>
            <a:r>
              <a:rPr lang="en-US" sz="1200" i="1" dirty="0" err="1" smtClean="0">
                <a:latin typeface="Arial Unicode MS"/>
                <a:ea typeface="Arial Unicode MS"/>
                <a:cs typeface="Arial Unicode MS"/>
              </a:rPr>
              <a:t>okas</a:t>
            </a:r>
            <a:r>
              <a:rPr lang="en-US" sz="1200" dirty="0" smtClean="0">
                <a:latin typeface="Arial Unicode MS"/>
                <a:ea typeface="Arial Unicode MS"/>
                <a:cs typeface="Arial Unicode MS"/>
              </a:rPr>
              <a:t> (Russia, China and India) from </a:t>
            </a:r>
          </a:p>
          <a:p>
            <a:r>
              <a:rPr lang="en-US" sz="1200" dirty="0" smtClean="0">
                <a:latin typeface="Arial Unicode MS"/>
                <a:ea typeface="Arial Unicode MS"/>
                <a:cs typeface="Arial Unicode MS"/>
              </a:rPr>
              <a:t>Bali for</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Indra</a:t>
            </a:r>
            <a:r>
              <a:rPr lang="en-US" sz="1200" dirty="0" smtClean="0">
                <a:latin typeface="Arial Unicode MS"/>
                <a:ea typeface="Arial Unicode MS"/>
                <a:cs typeface="Arial Unicode MS"/>
              </a:rPr>
              <a:t>. Many </a:t>
            </a:r>
            <a:r>
              <a:rPr lang="en-US" sz="1200" i="1" dirty="0" err="1" smtClean="0">
                <a:latin typeface="Arial Unicode MS"/>
                <a:ea typeface="Arial Unicode MS"/>
                <a:cs typeface="Arial Unicode MS"/>
              </a:rPr>
              <a:t>Asuras</a:t>
            </a:r>
            <a:r>
              <a:rPr lang="en-US" sz="1200" dirty="0" smtClean="0">
                <a:latin typeface="Arial Unicode MS"/>
                <a:ea typeface="Arial Unicode MS"/>
                <a:cs typeface="Arial Unicode MS"/>
              </a:rPr>
              <a:t> were dissatisfied with deal by </a:t>
            </a:r>
            <a:r>
              <a:rPr lang="en-US" sz="1200" i="1" dirty="0" smtClean="0">
                <a:latin typeface="Arial Unicode MS"/>
                <a:ea typeface="Arial Unicode MS"/>
                <a:cs typeface="Arial Unicode MS"/>
              </a:rPr>
              <a:t>Bali </a:t>
            </a:r>
            <a:r>
              <a:rPr lang="en-US" sz="1200" dirty="0" smtClean="0">
                <a:latin typeface="Arial Unicode MS"/>
                <a:ea typeface="Arial Unicode MS"/>
                <a:cs typeface="Arial Unicode MS"/>
              </a:rPr>
              <a:t>and continued war. Compromised was by </a:t>
            </a:r>
          </a:p>
          <a:p>
            <a:r>
              <a:rPr lang="en-US" sz="1200" i="1" dirty="0" err="1" smtClean="0">
                <a:latin typeface="Arial Unicode MS"/>
                <a:ea typeface="Arial Unicode MS"/>
                <a:cs typeface="Arial Unicode MS"/>
              </a:rPr>
              <a:t>Kūrma</a:t>
            </a:r>
            <a:r>
              <a:rPr lang="en-US" sz="1200" dirty="0" smtClean="0">
                <a:latin typeface="Arial Unicode MS"/>
                <a:ea typeface="Arial Unicode MS"/>
                <a:cs typeface="Arial Unicode MS"/>
              </a:rPr>
              <a:t> who suggested co-operation for producing mineral wealth-which resulted in </a:t>
            </a:r>
            <a:r>
              <a:rPr lang="en-US" sz="1200" i="1" dirty="0" err="1" smtClean="0">
                <a:latin typeface="Arial Unicode MS"/>
                <a:ea typeface="Arial Unicode MS"/>
                <a:cs typeface="Arial Unicode MS"/>
              </a:rPr>
              <a:t>Samudra-manthana</a:t>
            </a:r>
            <a:r>
              <a:rPr lang="en-US" sz="1200" dirty="0" smtClean="0">
                <a:latin typeface="Arial Unicode MS"/>
                <a:ea typeface="Arial Unicode MS"/>
                <a:cs typeface="Arial Unicode MS"/>
              </a:rPr>
              <a:t>. </a:t>
            </a:r>
          </a:p>
          <a:p>
            <a:r>
              <a:rPr lang="en-US" sz="1200" dirty="0" smtClean="0">
                <a:latin typeface="Arial Unicode MS"/>
                <a:ea typeface="Arial Unicode MS"/>
                <a:cs typeface="Arial Unicode MS"/>
              </a:rPr>
              <a:t>Again war erupted over sharing and finally,</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Kārttikeya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defeated </a:t>
            </a:r>
            <a:r>
              <a:rPr lang="en-US" sz="1200" i="1" dirty="0" err="1" smtClean="0">
                <a:latin typeface="Arial Unicode MS"/>
                <a:ea typeface="Arial Unicode MS"/>
                <a:cs typeface="Arial Unicode MS"/>
              </a:rPr>
              <a:t>Asuras</a:t>
            </a:r>
            <a:r>
              <a:rPr lang="en-US" sz="1200" dirty="0" smtClean="0">
                <a:latin typeface="Arial Unicode MS"/>
                <a:ea typeface="Arial Unicode MS"/>
                <a:cs typeface="Arial Unicode MS"/>
              </a:rPr>
              <a:t> convincingly by destroying </a:t>
            </a:r>
          </a:p>
          <a:p>
            <a:r>
              <a:rPr lang="en-US" sz="1200" i="1" dirty="0" err="1" smtClean="0">
                <a:latin typeface="Arial Unicode MS"/>
                <a:ea typeface="Arial Unicode MS"/>
                <a:cs typeface="Arial Unicode MS"/>
              </a:rPr>
              <a:t>Krauñcha</a:t>
            </a:r>
            <a:r>
              <a:rPr lang="en-US" sz="1200" dirty="0" smtClean="0">
                <a:latin typeface="Arial Unicode MS"/>
                <a:ea typeface="Arial Unicode MS"/>
                <a:cs typeface="Arial Unicode MS"/>
              </a:rPr>
              <a:t> mount (north America) by missile. Language of his navy (</a:t>
            </a:r>
            <a:r>
              <a:rPr lang="en-US" sz="1200" i="1" dirty="0" err="1" smtClean="0">
                <a:latin typeface="Arial Unicode MS"/>
                <a:ea typeface="Arial Unicode MS"/>
                <a:cs typeface="Arial Unicode MS"/>
              </a:rPr>
              <a:t>Mayūra</a:t>
            </a:r>
            <a:r>
              <a:rPr lang="en-US" sz="1200" dirty="0" smtClean="0">
                <a:latin typeface="Arial Unicode MS"/>
                <a:ea typeface="Arial Unicode MS"/>
                <a:cs typeface="Arial Unicode MS"/>
              </a:rPr>
              <a:t> =peacock) occupying pacific</a:t>
            </a:r>
          </a:p>
          <a:p>
            <a:r>
              <a:rPr lang="en-US" sz="1200" dirty="0" smtClean="0">
                <a:latin typeface="Arial Unicode MS"/>
                <a:ea typeface="Arial Unicode MS"/>
                <a:cs typeface="Arial Unicode MS"/>
              </a:rPr>
              <a:t>is still spread over all islands spread in largest region. </a:t>
            </a:r>
          </a:p>
          <a:p>
            <a:r>
              <a:rPr lang="en-US" sz="1200" dirty="0" smtClean="0">
                <a:latin typeface="Arial Unicode MS"/>
                <a:ea typeface="Arial Unicode MS"/>
                <a:cs typeface="Arial Unicode MS"/>
              </a:rPr>
              <a:t>After 17,500 BC entry of sun in </a:t>
            </a:r>
            <a:r>
              <a:rPr lang="en-US" sz="1200" i="1" dirty="0" err="1" smtClean="0">
                <a:latin typeface="Arial Unicode MS"/>
                <a:ea typeface="Arial Unicode MS"/>
                <a:cs typeface="Arial Unicode MS"/>
              </a:rPr>
              <a:t>Dhanişţhā</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star will be near summer solstice-to be exact in 15,800 BC.</a:t>
            </a:r>
          </a:p>
          <a:p>
            <a:r>
              <a:rPr lang="en-US" sz="1200" dirty="0" smtClean="0">
                <a:latin typeface="Arial Unicode MS"/>
                <a:ea typeface="Arial Unicode MS"/>
                <a:cs typeface="Arial Unicode MS"/>
              </a:rPr>
              <a:t>Then year started with month of </a:t>
            </a:r>
            <a:r>
              <a:rPr lang="en-US" sz="1200" i="1" dirty="0" err="1" smtClean="0">
                <a:latin typeface="Arial Unicode MS"/>
                <a:ea typeface="Arial Unicode MS"/>
                <a:cs typeface="Arial Unicode MS"/>
              </a:rPr>
              <a:t>Māgha</a:t>
            </a:r>
            <a:r>
              <a:rPr lang="en-US" sz="1200" dirty="0" smtClean="0">
                <a:latin typeface="Arial Unicode MS"/>
                <a:ea typeface="Arial Unicode MS"/>
                <a:cs typeface="Arial Unicode MS"/>
              </a:rPr>
              <a:t> which was start of south motion of sun (</a:t>
            </a:r>
            <a:r>
              <a:rPr lang="en-US" sz="1200" i="1" dirty="0" err="1" smtClean="0">
                <a:latin typeface="Arial Unicode MS"/>
                <a:ea typeface="Arial Unicode MS"/>
                <a:cs typeface="Arial Unicode MS"/>
              </a:rPr>
              <a:t>Dakśiŋāyana</a:t>
            </a:r>
            <a:r>
              <a:rPr lang="en-US" sz="1200" dirty="0" smtClean="0">
                <a:latin typeface="Arial Unicode MS"/>
                <a:ea typeface="Arial Unicode MS"/>
                <a:cs typeface="Arial Unicode MS"/>
              </a:rPr>
              <a:t>). That was </a:t>
            </a:r>
          </a:p>
          <a:p>
            <a:r>
              <a:rPr lang="en-US" sz="1200" dirty="0" smtClean="0">
                <a:latin typeface="Arial Unicode MS"/>
                <a:ea typeface="Arial Unicode MS"/>
                <a:cs typeface="Arial Unicode MS"/>
              </a:rPr>
              <a:t>continuation of system in </a:t>
            </a:r>
            <a:r>
              <a:rPr lang="en-US" sz="1200" i="1" dirty="0" err="1" smtClean="0">
                <a:latin typeface="Arial Unicode MS"/>
                <a:ea typeface="Arial Unicode MS"/>
                <a:cs typeface="Arial Unicode MS"/>
              </a:rPr>
              <a:t>Asura</a:t>
            </a:r>
            <a:r>
              <a:rPr lang="en-US" sz="1200" dirty="0" smtClean="0">
                <a:latin typeface="Arial Unicode MS"/>
                <a:ea typeface="Arial Unicode MS"/>
                <a:cs typeface="Arial Unicode MS"/>
              </a:rPr>
              <a:t> supremacy, merely starting point had been shifted. So, South motion of </a:t>
            </a:r>
          </a:p>
          <a:p>
            <a:r>
              <a:rPr lang="en-US" sz="1200" dirty="0" smtClean="0">
                <a:latin typeface="Arial Unicode MS"/>
                <a:ea typeface="Arial Unicode MS"/>
                <a:cs typeface="Arial Unicode MS"/>
              </a:rPr>
              <a:t>Sun is called</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Asura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day in </a:t>
            </a:r>
            <a:r>
              <a:rPr lang="en-US" sz="1200" i="1" dirty="0" err="1" smtClean="0">
                <a:latin typeface="Arial Unicode MS"/>
                <a:ea typeface="Arial Unicode MS"/>
                <a:cs typeface="Arial Unicode MS"/>
              </a:rPr>
              <a:t>Sūrya-siddhānta</a:t>
            </a:r>
            <a:r>
              <a:rPr lang="en-US" sz="1200" dirty="0" smtClean="0">
                <a:latin typeface="Arial Unicode MS"/>
                <a:ea typeface="Arial Unicode MS"/>
                <a:cs typeface="Arial Unicode MS"/>
              </a:rPr>
              <a:t>. Since year started with </a:t>
            </a:r>
            <a:r>
              <a:rPr lang="en-US" sz="1200" i="1" dirty="0" err="1" smtClean="0">
                <a:latin typeface="Arial Unicode MS"/>
                <a:ea typeface="Arial Unicode MS"/>
                <a:cs typeface="Arial Unicode MS"/>
              </a:rPr>
              <a:t>Varşā</a:t>
            </a:r>
            <a:r>
              <a:rPr lang="en-US" sz="1200" dirty="0" smtClean="0">
                <a:latin typeface="Arial Unicode MS"/>
                <a:ea typeface="Arial Unicode MS"/>
                <a:cs typeface="Arial Unicode MS"/>
              </a:rPr>
              <a:t> (rains), it was called </a:t>
            </a:r>
            <a:r>
              <a:rPr lang="en-US" sz="1200" i="1" dirty="0" err="1" smtClean="0">
                <a:latin typeface="Arial Unicode MS"/>
                <a:ea typeface="Arial Unicode MS"/>
                <a:cs typeface="Arial Unicode MS"/>
              </a:rPr>
              <a:t>Varşa</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After victory over </a:t>
            </a:r>
            <a:r>
              <a:rPr lang="en-US" sz="1200" i="1" dirty="0" err="1" smtClean="0">
                <a:latin typeface="Arial Unicode MS"/>
                <a:ea typeface="Arial Unicode MS"/>
                <a:cs typeface="Arial Unicode MS"/>
              </a:rPr>
              <a:t>Asuras</a:t>
            </a:r>
            <a:r>
              <a:rPr lang="en-US" sz="1200" dirty="0" smtClean="0">
                <a:latin typeface="Arial Unicode MS"/>
                <a:ea typeface="Arial Unicode MS"/>
                <a:cs typeface="Arial Unicode MS"/>
              </a:rPr>
              <a:t>, erected pillar in sea at </a:t>
            </a:r>
            <a:r>
              <a:rPr lang="en-US" sz="1200" i="1" dirty="0" err="1" smtClean="0">
                <a:latin typeface="Arial Unicode MS"/>
                <a:ea typeface="Arial Unicode MS"/>
                <a:cs typeface="Arial Unicode MS"/>
              </a:rPr>
              <a:t>Koŋārka</a:t>
            </a:r>
            <a:r>
              <a:rPr lang="en-US" sz="1200" dirty="0" smtClean="0">
                <a:latin typeface="Arial Unicode MS"/>
                <a:ea typeface="Arial Unicode MS"/>
                <a:cs typeface="Arial Unicode MS"/>
              </a:rPr>
              <a:t> and started </a:t>
            </a:r>
            <a:r>
              <a:rPr lang="en-US" sz="1200" i="1" dirty="0" err="1" smtClean="0">
                <a:latin typeface="Arial Unicode MS"/>
                <a:ea typeface="Arial Unicode MS"/>
                <a:cs typeface="Arial Unicode MS"/>
              </a:rPr>
              <a:t>Ratha-yātrā</a:t>
            </a:r>
            <a:r>
              <a:rPr lang="en-US" sz="1200" dirty="0" smtClean="0">
                <a:latin typeface="Arial Unicode MS"/>
                <a:ea typeface="Arial Unicode MS"/>
                <a:cs typeface="Arial Unicode MS"/>
              </a:rPr>
              <a:t> on </a:t>
            </a:r>
            <a:r>
              <a:rPr lang="en-US" sz="1200" i="1" dirty="0" err="1" smtClean="0">
                <a:latin typeface="Arial Unicode MS"/>
                <a:ea typeface="Arial Unicode MS"/>
                <a:cs typeface="Arial Unicode MS"/>
              </a:rPr>
              <a:t>Māgha</a:t>
            </a:r>
            <a:r>
              <a:rPr lang="en-US" sz="1200" i="1" dirty="0" smtClean="0">
                <a:latin typeface="Arial Unicode MS"/>
                <a:ea typeface="Arial Unicode MS"/>
                <a:cs typeface="Arial Unicode MS"/>
              </a:rPr>
              <a:t>-</a:t>
            </a:r>
            <a:r>
              <a:rPr lang="en-US" sz="1200" i="1" dirty="0" err="1" smtClean="0">
                <a:latin typeface="Arial Unicode MS"/>
                <a:ea typeface="Arial Unicode MS"/>
                <a:cs typeface="Arial Unicode MS"/>
              </a:rPr>
              <a:t>saptamī</a:t>
            </a:r>
            <a:r>
              <a:rPr lang="en-US" sz="1200" dirty="0" smtClean="0">
                <a:latin typeface="Arial Unicode MS"/>
                <a:ea typeface="Arial Unicode MS"/>
                <a:cs typeface="Arial Unicode MS"/>
              </a:rPr>
              <a:t>-that </a:t>
            </a:r>
          </a:p>
          <a:p>
            <a:r>
              <a:rPr lang="en-US" sz="1200" dirty="0" smtClean="0">
                <a:latin typeface="Arial Unicode MS"/>
                <a:ea typeface="Arial Unicode MS"/>
                <a:cs typeface="Arial Unicode MS"/>
              </a:rPr>
              <a:t>might be exact day of sun entry in </a:t>
            </a:r>
            <a:r>
              <a:rPr lang="en-US" sz="1200" i="1" dirty="0" err="1" smtClean="0">
                <a:latin typeface="Arial Unicode MS"/>
                <a:ea typeface="Arial Unicode MS"/>
                <a:cs typeface="Arial Unicode MS"/>
              </a:rPr>
              <a:t>Dhanişţhā</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star. Later on, in new calendar, when year started with entry </a:t>
            </a:r>
          </a:p>
          <a:p>
            <a:r>
              <a:rPr lang="en-US" sz="1200" dirty="0" smtClean="0">
                <a:latin typeface="Arial Unicode MS"/>
                <a:ea typeface="Arial Unicode MS"/>
                <a:cs typeface="Arial Unicode MS"/>
              </a:rPr>
              <a:t>of sun in </a:t>
            </a:r>
            <a:r>
              <a:rPr lang="en-US" sz="1200" i="1" dirty="0" err="1" smtClean="0">
                <a:latin typeface="Arial Unicode MS"/>
                <a:ea typeface="Arial Unicode MS"/>
                <a:cs typeface="Arial Unicode MS"/>
              </a:rPr>
              <a:t>Aśvinī</a:t>
            </a:r>
            <a:r>
              <a:rPr lang="en-US" sz="1200" dirty="0" smtClean="0">
                <a:latin typeface="Arial Unicode MS"/>
                <a:ea typeface="Arial Unicode MS"/>
                <a:cs typeface="Arial Unicode MS"/>
              </a:rPr>
              <a:t> star (</a:t>
            </a:r>
            <a:r>
              <a:rPr lang="en-US" sz="1200" i="1" dirty="0" err="1" smtClean="0">
                <a:latin typeface="Arial Unicode MS"/>
                <a:ea typeface="Arial Unicode MS"/>
                <a:cs typeface="Arial Unicode MS"/>
              </a:rPr>
              <a:t>Chaitra</a:t>
            </a:r>
            <a:r>
              <a:rPr lang="en-US" sz="1200" dirty="0" smtClean="0">
                <a:latin typeface="Arial Unicode MS"/>
                <a:ea typeface="Arial Unicode MS"/>
                <a:cs typeface="Arial Unicode MS"/>
              </a:rPr>
              <a:t> month),the </a:t>
            </a:r>
            <a:r>
              <a:rPr lang="en-US" sz="1200" i="1" dirty="0" err="1" smtClean="0">
                <a:latin typeface="Arial Unicode MS"/>
                <a:ea typeface="Arial Unicode MS"/>
                <a:cs typeface="Arial Unicode MS"/>
              </a:rPr>
              <a:t>ratha-yātrā</a:t>
            </a:r>
            <a:r>
              <a:rPr lang="en-US" sz="1200" dirty="0" smtClean="0">
                <a:latin typeface="Arial Unicode MS"/>
                <a:ea typeface="Arial Unicode MS"/>
                <a:cs typeface="Arial Unicode MS"/>
              </a:rPr>
              <a:t> shifted to start of rains in </a:t>
            </a:r>
            <a:r>
              <a:rPr lang="en-US" sz="1200" i="1" dirty="0" err="1" smtClean="0">
                <a:latin typeface="Arial Unicode MS"/>
                <a:ea typeface="Arial Unicode MS"/>
                <a:cs typeface="Arial Unicode MS"/>
              </a:rPr>
              <a:t>Āşāɖha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śukla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2, which is first </a:t>
            </a:r>
          </a:p>
          <a:p>
            <a:r>
              <a:rPr lang="en-US" sz="1200" dirty="0" smtClean="0">
                <a:latin typeface="Arial Unicode MS"/>
                <a:ea typeface="Arial Unicode MS"/>
                <a:cs typeface="Arial Unicode MS"/>
              </a:rPr>
              <a:t>day of seeing moon in rains (</a:t>
            </a:r>
            <a:r>
              <a:rPr lang="en-US" sz="1200" i="1" dirty="0" err="1" smtClean="0">
                <a:latin typeface="Arial Unicode MS"/>
                <a:ea typeface="Arial Unicode MS"/>
                <a:cs typeface="Arial Unicode MS"/>
              </a:rPr>
              <a:t>Āşāɖhasya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prathama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divase</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meghamāślişţa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sānuh-Meghadūta</a:t>
            </a:r>
            <a:r>
              <a:rPr lang="en-US" sz="1200" dirty="0" smtClean="0">
                <a:latin typeface="Arial Unicode MS"/>
                <a:ea typeface="Arial Unicode MS"/>
                <a:cs typeface="Arial Unicode MS"/>
              </a:rPr>
              <a:t>, 2). That</a:t>
            </a:r>
          </a:p>
          <a:p>
            <a:r>
              <a:rPr lang="en-US" sz="1200" dirty="0" smtClean="0">
                <a:latin typeface="Arial Unicode MS"/>
                <a:ea typeface="Arial Unicode MS"/>
                <a:cs typeface="Arial Unicode MS"/>
              </a:rPr>
              <a:t>was in time of </a:t>
            </a:r>
            <a:r>
              <a:rPr lang="en-US" sz="1200" i="1" dirty="0" err="1" smtClean="0">
                <a:latin typeface="Arial Unicode MS"/>
                <a:ea typeface="Arial Unicode MS"/>
                <a:cs typeface="Arial Unicode MS"/>
              </a:rPr>
              <a:t>Vikramāditya</a:t>
            </a:r>
            <a:r>
              <a:rPr lang="en-US" sz="1200" dirty="0" smtClean="0">
                <a:latin typeface="Arial Unicode MS"/>
                <a:ea typeface="Arial Unicode MS"/>
                <a:cs typeface="Arial Unicode MS"/>
              </a:rPr>
              <a:t> (82BC-19 AD) when </a:t>
            </a:r>
            <a:r>
              <a:rPr lang="en-US" sz="1200" i="1" dirty="0" err="1" smtClean="0">
                <a:latin typeface="Arial Unicode MS"/>
                <a:ea typeface="Arial Unicode MS"/>
                <a:cs typeface="Arial Unicode MS"/>
              </a:rPr>
              <a:t>Kālidāsa</a:t>
            </a:r>
            <a:r>
              <a:rPr lang="en-US" sz="1200" dirty="0" smtClean="0">
                <a:latin typeface="Arial Unicode MS"/>
                <a:ea typeface="Arial Unicode MS"/>
                <a:cs typeface="Arial Unicode MS"/>
              </a:rPr>
              <a:t> wrote his epics.</a:t>
            </a:r>
          </a:p>
          <a:p>
            <a:r>
              <a:rPr lang="en-US" sz="1200" dirty="0" smtClean="0">
                <a:latin typeface="Arial Unicode MS" pitchFamily="34" charset="-128"/>
                <a:ea typeface="Arial Unicode MS" pitchFamily="34" charset="-128"/>
                <a:cs typeface="Arial Unicode MS" pitchFamily="34" charset="-128"/>
              </a:rPr>
              <a:t>System of </a:t>
            </a:r>
            <a:r>
              <a:rPr lang="en-US" sz="1200" i="1" dirty="0" err="1" smtClean="0">
                <a:latin typeface="Arial Unicode MS"/>
                <a:ea typeface="Arial Unicode MS"/>
                <a:cs typeface="Arial Unicode MS"/>
              </a:rPr>
              <a:t>Kaśyapa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Brahmā</a:t>
            </a:r>
            <a:r>
              <a:rPr lang="en-US" sz="1200" i="1" dirty="0" smtClean="0">
                <a:latin typeface="Arial Unicode MS"/>
                <a:ea typeface="Arial Unicode MS"/>
                <a:cs typeface="Arial Unicode MS"/>
              </a:rPr>
              <a:t> </a:t>
            </a:r>
            <a:r>
              <a:rPr lang="en-US" sz="1200" dirty="0" smtClean="0">
                <a:latin typeface="Arial Unicode MS" pitchFamily="34" charset="-128"/>
                <a:ea typeface="Arial Unicode MS" pitchFamily="34" charset="-128"/>
                <a:cs typeface="Arial Unicode MS" pitchFamily="34" charset="-128"/>
              </a:rPr>
              <a:t>and</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Kārttikeya</a:t>
            </a:r>
            <a:r>
              <a:rPr lang="en-US" sz="1200" dirty="0" smtClean="0">
                <a:latin typeface="Arial Unicode MS" pitchFamily="34" charset="-128"/>
                <a:ea typeface="Arial Unicode MS" pitchFamily="34" charset="-128"/>
                <a:cs typeface="Arial Unicode MS" pitchFamily="34" charset="-128"/>
              </a:rPr>
              <a:t> continued in </a:t>
            </a:r>
            <a:r>
              <a:rPr lang="en-US" sz="1200" i="1" dirty="0" err="1" smtClean="0">
                <a:latin typeface="Arial Unicode MS" pitchFamily="34" charset="-128"/>
                <a:ea typeface="Arial Unicode MS" pitchFamily="34" charset="-128"/>
                <a:cs typeface="Arial Unicode MS" pitchFamily="34" charset="-128"/>
              </a:rPr>
              <a:t>Ved</a:t>
            </a:r>
            <a:r>
              <a:rPr lang="en-US" sz="1200" i="1" dirty="0" err="1" smtClean="0">
                <a:latin typeface="Arial Unicode MS"/>
                <a:ea typeface="Arial Unicode MS"/>
                <a:cs typeface="Arial Unicode MS"/>
              </a:rPr>
              <a:t>ānga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jyotişa</a:t>
            </a:r>
            <a:r>
              <a:rPr lang="en-US" sz="1200" dirty="0" smtClean="0">
                <a:latin typeface="Arial Unicode MS"/>
                <a:ea typeface="Arial Unicode MS"/>
                <a:cs typeface="Arial Unicode MS"/>
              </a:rPr>
              <a:t>-where year is assumed to start </a:t>
            </a:r>
          </a:p>
          <a:p>
            <a:r>
              <a:rPr lang="en-US" sz="1200" dirty="0" smtClean="0">
                <a:latin typeface="Arial Unicode MS"/>
                <a:ea typeface="Arial Unicode MS"/>
                <a:cs typeface="Arial Unicode MS"/>
              </a:rPr>
              <a:t>from north motion of sun in 2983 BC.</a:t>
            </a:r>
          </a:p>
          <a:p>
            <a:r>
              <a:rPr lang="en-US" sz="1200" dirty="0" smtClean="0">
                <a:latin typeface="Arial Unicode MS"/>
                <a:ea typeface="Arial Unicode MS"/>
                <a:cs typeface="Arial Unicode MS"/>
              </a:rPr>
              <a:t>The </a:t>
            </a:r>
            <a:r>
              <a:rPr lang="en-US" sz="1200" i="1" dirty="0" err="1" smtClean="0">
                <a:latin typeface="Arial Unicode MS"/>
                <a:ea typeface="Arial Unicode MS"/>
                <a:cs typeface="Arial Unicode MS"/>
              </a:rPr>
              <a:t>Brahmā</a:t>
            </a:r>
            <a:r>
              <a:rPr lang="en-US" sz="1200" dirty="0" smtClean="0">
                <a:latin typeface="Arial Unicode MS"/>
                <a:ea typeface="Arial Unicode MS"/>
                <a:cs typeface="Arial Unicode MS"/>
              </a:rPr>
              <a:t> who was consulted by </a:t>
            </a:r>
            <a:r>
              <a:rPr lang="en-US" sz="1200" i="1" dirty="0" err="1" smtClean="0">
                <a:latin typeface="Arial Unicode MS"/>
                <a:ea typeface="Arial Unicode MS"/>
                <a:cs typeface="Arial Unicode MS"/>
              </a:rPr>
              <a:t>Kārttikeya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was</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Apāntaratamā</a:t>
            </a:r>
            <a:r>
              <a:rPr lang="en-US" sz="1200" dirty="0" smtClean="0">
                <a:latin typeface="Arial Unicode MS"/>
                <a:ea typeface="Arial Unicode MS"/>
                <a:cs typeface="Arial Unicode MS"/>
              </a:rPr>
              <a:t>. He lived on banks of </a:t>
            </a:r>
            <a:r>
              <a:rPr lang="en-US" sz="1200" i="1" dirty="0" err="1" smtClean="0">
                <a:latin typeface="Arial Unicode MS"/>
                <a:ea typeface="Arial Unicode MS"/>
                <a:cs typeface="Arial Unicode MS"/>
              </a:rPr>
              <a:t>Godāvarī</a:t>
            </a:r>
            <a:r>
              <a:rPr lang="en-US" sz="1200" dirty="0" smtClean="0">
                <a:latin typeface="Arial Unicode MS"/>
                <a:ea typeface="Arial Unicode MS"/>
                <a:cs typeface="Arial Unicode MS"/>
              </a:rPr>
              <a:t> and had </a:t>
            </a:r>
          </a:p>
          <a:p>
            <a:r>
              <a:rPr lang="en-US" sz="1200" dirty="0" smtClean="0">
                <a:latin typeface="Arial Unicode MS"/>
                <a:ea typeface="Arial Unicode MS"/>
                <a:cs typeface="Arial Unicode MS"/>
              </a:rPr>
              <a:t>gone to </a:t>
            </a:r>
            <a:r>
              <a:rPr lang="en-US" sz="1200" i="1" dirty="0" err="1" smtClean="0">
                <a:latin typeface="Arial Unicode MS"/>
                <a:ea typeface="Arial Unicode MS"/>
                <a:cs typeface="Arial Unicode MS"/>
              </a:rPr>
              <a:t>Hariŋa-dvīpa</a:t>
            </a:r>
            <a:r>
              <a:rPr lang="en-US" sz="1200" dirty="0" smtClean="0">
                <a:latin typeface="Arial Unicode MS"/>
                <a:ea typeface="Arial Unicode MS"/>
                <a:cs typeface="Arial Unicode MS"/>
              </a:rPr>
              <a:t> (</a:t>
            </a:r>
            <a:r>
              <a:rPr lang="en-US" sz="1200" dirty="0" err="1" smtClean="0">
                <a:latin typeface="Arial Unicode MS"/>
                <a:ea typeface="Arial Unicode MS"/>
                <a:cs typeface="Arial Unicode MS"/>
              </a:rPr>
              <a:t>Magadaskar</a:t>
            </a:r>
            <a:r>
              <a:rPr lang="en-US" sz="1200" dirty="0" smtClean="0">
                <a:latin typeface="Arial Unicode MS"/>
                <a:ea typeface="Arial Unicode MS"/>
                <a:cs typeface="Arial Unicode MS"/>
              </a:rPr>
              <a:t>) for</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Tapa</a:t>
            </a:r>
            <a:r>
              <a:rPr lang="en-US" sz="1200" dirty="0" smtClean="0">
                <a:latin typeface="Arial Unicode MS"/>
                <a:ea typeface="Arial Unicode MS"/>
                <a:cs typeface="Arial Unicode MS"/>
              </a:rPr>
              <a:t>. His </a:t>
            </a:r>
            <a:r>
              <a:rPr lang="en-US" sz="1200" i="1" dirty="0" err="1" smtClean="0">
                <a:latin typeface="Arial Unicode MS"/>
                <a:ea typeface="Arial Unicode MS"/>
                <a:cs typeface="Arial Unicode MS"/>
              </a:rPr>
              <a:t>Brāhmī</a:t>
            </a:r>
            <a:r>
              <a:rPr lang="en-US" sz="1200" dirty="0" smtClean="0">
                <a:latin typeface="Arial Unicode MS"/>
                <a:ea typeface="Arial Unicode MS"/>
                <a:cs typeface="Arial Unicode MS"/>
              </a:rPr>
              <a:t> script of 63-64 letters still continues with </a:t>
            </a:r>
            <a:r>
              <a:rPr lang="en-US" sz="1200" i="1" dirty="0" smtClean="0">
                <a:latin typeface="Arial Unicode MS"/>
                <a:ea typeface="Arial Unicode MS"/>
                <a:cs typeface="Arial Unicode MS"/>
              </a:rPr>
              <a:t>Kannada</a:t>
            </a:r>
            <a:r>
              <a:rPr lang="en-US" sz="1200" dirty="0" smtClean="0">
                <a:latin typeface="Arial Unicode MS"/>
                <a:ea typeface="Arial Unicode MS"/>
                <a:cs typeface="Arial Unicode MS"/>
              </a:rPr>
              <a:t> and</a:t>
            </a:r>
          </a:p>
          <a:p>
            <a:r>
              <a:rPr lang="en-US" sz="1200" i="1" dirty="0" smtClean="0">
                <a:latin typeface="Arial Unicode MS"/>
                <a:ea typeface="Arial Unicode MS"/>
                <a:cs typeface="Arial Unicode MS"/>
              </a:rPr>
              <a:t>Telugu</a:t>
            </a:r>
            <a:r>
              <a:rPr lang="en-US" sz="1200" dirty="0" smtClean="0">
                <a:latin typeface="Arial Unicode MS"/>
                <a:ea typeface="Arial Unicode MS"/>
                <a:cs typeface="Arial Unicode MS"/>
              </a:rPr>
              <a:t> in his region. Tamil by</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Kārttikeya</a:t>
            </a:r>
            <a:r>
              <a:rPr lang="en-US" sz="1200" dirty="0" smtClean="0">
                <a:latin typeface="Arial Unicode MS"/>
                <a:ea typeface="Arial Unicode MS"/>
                <a:cs typeface="Arial Unicode MS"/>
              </a:rPr>
              <a:t> is in</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Tamilnadu</a:t>
            </a:r>
            <a:r>
              <a:rPr lang="en-US" sz="1200" dirty="0" smtClean="0">
                <a:latin typeface="Arial Unicode MS"/>
                <a:ea typeface="Arial Unicode MS"/>
                <a:cs typeface="Arial Unicode MS"/>
              </a:rPr>
              <a:t>. </a:t>
            </a:r>
            <a:endParaRPr lang="en-IN" sz="12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09600" y="152400"/>
            <a:ext cx="7848600" cy="6013311"/>
            <a:chOff x="609600" y="152400"/>
            <a:chExt cx="7848600" cy="6013311"/>
          </a:xfrm>
        </p:grpSpPr>
        <p:sp>
          <p:nvSpPr>
            <p:cNvPr id="2" name="TextBox 1"/>
            <p:cNvSpPr txBox="1"/>
            <p:nvPr/>
          </p:nvSpPr>
          <p:spPr>
            <a:xfrm>
              <a:off x="3429000" y="152400"/>
              <a:ext cx="1648208" cy="307777"/>
            </a:xfrm>
            <a:prstGeom prst="rect">
              <a:avLst/>
            </a:prstGeom>
            <a:noFill/>
          </p:spPr>
          <p:txBody>
            <a:bodyPr wrap="none" rtlCol="0">
              <a:spAutoFit/>
            </a:bodyPr>
            <a:lstStyle/>
            <a:p>
              <a:r>
                <a:rPr lang="en-US" sz="1400" b="1" i="1" dirty="0" err="1" smtClean="0">
                  <a:latin typeface="Arial Unicode MS" pitchFamily="34" charset="-128"/>
                  <a:ea typeface="Arial Unicode MS" pitchFamily="34" charset="-128"/>
                  <a:cs typeface="Arial Unicode MS" pitchFamily="34" charset="-128"/>
                </a:rPr>
                <a:t>Vivasvān</a:t>
              </a:r>
              <a:r>
                <a:rPr lang="en-US" sz="1400" b="1" i="1" dirty="0" smtClean="0">
                  <a:latin typeface="Arial Unicode MS" pitchFamily="34" charset="-128"/>
                  <a:ea typeface="Arial Unicode MS" pitchFamily="34" charset="-128"/>
                  <a:cs typeface="Arial Unicode MS" pitchFamily="34" charset="-128"/>
                </a:rPr>
                <a:t> </a:t>
              </a:r>
              <a:r>
                <a:rPr lang="en-US" sz="1400" b="1" dirty="0" smtClean="0">
                  <a:latin typeface="Arial Unicode MS" pitchFamily="34" charset="-128"/>
                  <a:ea typeface="Arial Unicode MS" pitchFamily="34" charset="-128"/>
                  <a:cs typeface="Arial Unicode MS" pitchFamily="34" charset="-128"/>
                </a:rPr>
                <a:t>calendar</a:t>
              </a:r>
              <a:endParaRPr lang="en-IN" b="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609600" y="533400"/>
              <a:ext cx="7848600" cy="5632311"/>
            </a:xfrm>
            <a:prstGeom prst="rect">
              <a:avLst/>
            </a:prstGeom>
            <a:noFill/>
          </p:spPr>
          <p:txBody>
            <a:bodyPr wrap="square" rtlCol="0">
              <a:spAutoFit/>
            </a:bodyPr>
            <a:lstStyle/>
            <a:p>
              <a:r>
                <a:rPr lang="en-US" sz="1200" i="1" dirty="0" err="1" smtClean="0">
                  <a:latin typeface="Arial Unicode MS" pitchFamily="34" charset="-128"/>
                  <a:ea typeface="Arial Unicode MS" pitchFamily="34" charset="-128"/>
                  <a:cs typeface="Arial Unicode MS" pitchFamily="34" charset="-128"/>
                </a:rPr>
                <a:t>Vivasv</a:t>
              </a:r>
              <a:r>
                <a:rPr lang="en-US" sz="1200" i="1" dirty="0" err="1" smtClean="0">
                  <a:latin typeface="Arial Unicode MS"/>
                  <a:ea typeface="Arial Unicode MS"/>
                  <a:cs typeface="Arial Unicode MS"/>
                </a:rPr>
                <a:t>ān</a:t>
              </a:r>
              <a:r>
                <a:rPr lang="en-US" sz="1200" dirty="0" smtClean="0">
                  <a:latin typeface="Arial Unicode MS"/>
                  <a:ea typeface="Arial Unicode MS"/>
                  <a:cs typeface="Arial Unicode MS"/>
                </a:rPr>
                <a:t> means sun-He was one of the sons of Aditi-12</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Ādityas</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are widespread in time. His son </a:t>
              </a:r>
              <a:r>
                <a:rPr lang="en-US" sz="1200" i="1" dirty="0" err="1" smtClean="0">
                  <a:latin typeface="Arial Unicode MS"/>
                  <a:ea typeface="Arial Unicode MS"/>
                  <a:cs typeface="Arial Unicode MS"/>
                </a:rPr>
                <a:t>Vaivasvata</a:t>
              </a:r>
              <a:endParaRPr lang="en-US" sz="1200" i="1" dirty="0" smtClean="0">
                <a:latin typeface="Arial Unicode MS"/>
                <a:ea typeface="Arial Unicode MS"/>
                <a:cs typeface="Arial Unicode MS"/>
              </a:endParaRPr>
            </a:p>
            <a:p>
              <a:r>
                <a:rPr lang="en-US" sz="1200" dirty="0" smtClean="0">
                  <a:latin typeface="Arial Unicode MS"/>
                  <a:ea typeface="Arial Unicode MS"/>
                  <a:cs typeface="Arial Unicode MS"/>
                </a:rPr>
                <a:t>was the last historic </a:t>
              </a:r>
              <a:r>
                <a:rPr lang="en-US" sz="1200" i="1" dirty="0" smtClean="0">
                  <a:latin typeface="Arial Unicode MS"/>
                  <a:ea typeface="Arial Unicode MS"/>
                  <a:cs typeface="Arial Unicode MS"/>
                </a:rPr>
                <a:t>Manu</a:t>
              </a:r>
              <a:r>
                <a:rPr lang="en-US" sz="1200" dirty="0" smtClean="0">
                  <a:latin typeface="Arial Unicode MS"/>
                  <a:ea typeface="Arial Unicode MS"/>
                  <a:cs typeface="Arial Unicode MS"/>
                </a:rPr>
                <a:t>. He started the calendar with month of </a:t>
              </a:r>
              <a:r>
                <a:rPr lang="en-US" sz="1200" i="1" dirty="0" err="1" smtClean="0">
                  <a:latin typeface="Arial Unicode MS"/>
                  <a:ea typeface="Arial Unicode MS"/>
                  <a:cs typeface="Arial Unicode MS"/>
                </a:rPr>
                <a:t>Chaitra</a:t>
              </a:r>
              <a:r>
                <a:rPr lang="en-US" sz="1200" dirty="0" smtClean="0">
                  <a:latin typeface="Arial Unicode MS"/>
                  <a:ea typeface="Arial Unicode MS"/>
                  <a:cs typeface="Arial Unicode MS"/>
                </a:rPr>
                <a:t> at time of spring equinox. Yuga </a:t>
              </a:r>
            </a:p>
            <a:p>
              <a:r>
                <a:rPr lang="en-US" sz="1200" dirty="0" smtClean="0">
                  <a:latin typeface="Arial Unicode MS"/>
                  <a:ea typeface="Arial Unicode MS"/>
                  <a:cs typeface="Arial Unicode MS"/>
                </a:rPr>
                <a:t>system of 12000 years with ascending and descending periods was started by him, not by</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Brahmā</a:t>
              </a:r>
              <a:r>
                <a:rPr lang="en-US" sz="1200" dirty="0" smtClean="0">
                  <a:latin typeface="Arial Unicode MS"/>
                  <a:ea typeface="Arial Unicode MS"/>
                  <a:cs typeface="Arial Unicode MS"/>
                </a:rPr>
                <a:t>, so time </a:t>
              </a:r>
            </a:p>
            <a:p>
              <a:r>
                <a:rPr lang="en-US" sz="1200" dirty="0" smtClean="0">
                  <a:latin typeface="Arial Unicode MS"/>
                  <a:ea typeface="Arial Unicode MS"/>
                  <a:cs typeface="Arial Unicode MS"/>
                </a:rPr>
                <a:t>of</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Brahmā</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falls in initial </a:t>
              </a:r>
              <a:r>
                <a:rPr lang="en-US" sz="1200" i="1" dirty="0" err="1" smtClean="0">
                  <a:latin typeface="Arial Unicode MS"/>
                  <a:ea typeface="Arial Unicode MS"/>
                  <a:cs typeface="Arial Unicode MS"/>
                </a:rPr>
                <a:t>Tretā</a:t>
              </a:r>
              <a:r>
                <a:rPr lang="en-US" sz="1200" dirty="0" smtClean="0">
                  <a:latin typeface="Arial Unicode MS"/>
                  <a:ea typeface="Arial Unicode MS"/>
                  <a:cs typeface="Arial Unicode MS"/>
                </a:rPr>
                <a:t> and not </a:t>
              </a:r>
              <a:r>
                <a:rPr lang="en-US" sz="1200" i="1" dirty="0" err="1" smtClean="0">
                  <a:latin typeface="Arial Unicode MS"/>
                  <a:ea typeface="Arial Unicode MS"/>
                  <a:cs typeface="Arial Unicode MS"/>
                </a:rPr>
                <a:t>Satya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yuga</a:t>
              </a:r>
              <a:r>
                <a:rPr lang="en-US" sz="1200" dirty="0" smtClean="0">
                  <a:latin typeface="Arial Unicode MS"/>
                  <a:ea typeface="Arial Unicode MS"/>
                  <a:cs typeface="Arial Unicode MS"/>
                </a:rPr>
                <a:t>. After </a:t>
              </a:r>
              <a:r>
                <a:rPr lang="en-US" sz="1200" i="1" dirty="0" err="1" smtClean="0">
                  <a:latin typeface="Arial Unicode MS"/>
                  <a:ea typeface="Arial Unicode MS"/>
                  <a:cs typeface="Arial Unicode MS"/>
                </a:rPr>
                <a:t>Vaivasvata</a:t>
              </a:r>
              <a:r>
                <a:rPr lang="en-US" sz="1200" i="1" dirty="0" smtClean="0">
                  <a:latin typeface="Arial Unicode MS"/>
                  <a:ea typeface="Arial Unicode MS"/>
                  <a:cs typeface="Arial Unicode MS"/>
                </a:rPr>
                <a:t> Manu- </a:t>
              </a:r>
              <a:r>
                <a:rPr lang="en-US" sz="1200" i="1" dirty="0" err="1" smtClean="0">
                  <a:latin typeface="Arial Unicode MS"/>
                  <a:ea typeface="Arial Unicode MS"/>
                  <a:cs typeface="Arial Unicode MS"/>
                </a:rPr>
                <a:t>Satya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Tretā</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Dvāpara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 of (4800</a:t>
              </a:r>
            </a:p>
            <a:p>
              <a:r>
                <a:rPr lang="en-US" sz="1200" dirty="0" smtClean="0">
                  <a:latin typeface="Arial Unicode MS"/>
                  <a:ea typeface="Arial Unicode MS"/>
                  <a:cs typeface="Arial Unicode MS"/>
                </a:rPr>
                <a:t>+3600+2400 =10800) years ended at start of Kali on 17-2-3102 B. Thus, his period was 13902 BC. </a:t>
              </a:r>
              <a:r>
                <a:rPr lang="en-US" sz="1200" dirty="0" err="1" smtClean="0">
                  <a:latin typeface="Arial Unicode MS"/>
                  <a:ea typeface="Arial Unicode MS"/>
                  <a:cs typeface="Arial Unicode MS"/>
                </a:rPr>
                <a:t>Vivasvān</a:t>
              </a:r>
              <a:endParaRPr lang="en-US" sz="1200" dirty="0" smtClean="0">
                <a:latin typeface="Arial Unicode MS"/>
                <a:ea typeface="Arial Unicode MS"/>
                <a:cs typeface="Arial Unicode MS"/>
              </a:endParaRPr>
            </a:p>
            <a:p>
              <a:r>
                <a:rPr lang="en-US" sz="1200" dirty="0" smtClean="0">
                  <a:latin typeface="Arial Unicode MS"/>
                  <a:ea typeface="Arial Unicode MS"/>
                  <a:cs typeface="Arial Unicode MS"/>
                </a:rPr>
                <a:t>himself may be in about 14000 BC. Solar dynasties are all over world-In Maya and Inca (</a:t>
              </a:r>
              <a:r>
                <a:rPr lang="en-US" sz="1200" i="1" dirty="0" err="1" smtClean="0">
                  <a:latin typeface="Arial Unicode MS"/>
                  <a:ea typeface="Arial Unicode MS"/>
                  <a:cs typeface="Arial Unicode MS"/>
                </a:rPr>
                <a:t>Inah</a:t>
              </a:r>
              <a:r>
                <a:rPr lang="en-US" sz="1200" dirty="0" smtClean="0">
                  <a:latin typeface="Arial Unicode MS"/>
                  <a:ea typeface="Arial Unicode MS"/>
                  <a:cs typeface="Arial Unicode MS"/>
                </a:rPr>
                <a:t>=sun), Japan, </a:t>
              </a:r>
            </a:p>
            <a:p>
              <a:r>
                <a:rPr lang="en-US" sz="1200" dirty="0" err="1" smtClean="0">
                  <a:latin typeface="Arial Unicode MS"/>
                  <a:ea typeface="Arial Unicode MS"/>
                  <a:cs typeface="Arial Unicode MS"/>
                </a:rPr>
                <a:t>Ethiopea</a:t>
              </a:r>
              <a:r>
                <a:rPr lang="en-US" sz="1200" dirty="0" smtClean="0">
                  <a:latin typeface="Arial Unicode MS"/>
                  <a:ea typeface="Arial Unicode MS"/>
                  <a:cs typeface="Arial Unicode MS"/>
                </a:rPr>
                <a:t>, </a:t>
              </a:r>
              <a:r>
                <a:rPr lang="en-US" sz="1200" dirty="0" err="1" smtClean="0">
                  <a:latin typeface="Arial Unicode MS"/>
                  <a:ea typeface="Arial Unicode MS"/>
                  <a:cs typeface="Arial Unicode MS"/>
                </a:rPr>
                <a:t>Ezypt</a:t>
              </a:r>
              <a:r>
                <a:rPr lang="en-US" sz="1200" dirty="0" smtClean="0">
                  <a:latin typeface="Arial Unicode MS"/>
                  <a:ea typeface="Arial Unicode MS"/>
                  <a:cs typeface="Arial Unicode MS"/>
                </a:rPr>
                <a:t> etc. Places of sun are points of start of time zones in ancient world-at interval of 1 </a:t>
              </a:r>
              <a:r>
                <a:rPr lang="en-US" sz="1200" i="1" dirty="0" err="1" smtClean="0">
                  <a:latin typeface="Arial Unicode MS"/>
                  <a:ea typeface="Arial Unicode MS"/>
                  <a:cs typeface="Arial Unicode MS"/>
                </a:rPr>
                <a:t>Daŋɖa</a:t>
              </a:r>
              <a:endParaRPr lang="en-US" sz="1200" i="1" dirty="0" smtClean="0">
                <a:latin typeface="Arial Unicode MS"/>
                <a:ea typeface="Arial Unicode MS"/>
                <a:cs typeface="Arial Unicode MS"/>
              </a:endParaRPr>
            </a:p>
            <a:p>
              <a:r>
                <a:rPr lang="en-US" sz="1200" dirty="0" smtClean="0">
                  <a:latin typeface="Arial Unicode MS"/>
                  <a:ea typeface="Arial Unicode MS"/>
                  <a:cs typeface="Arial Unicode MS"/>
                </a:rPr>
                <a:t>=24 minutes, compared to modern system of 30 minute intervals. Reference was from longitude of </a:t>
              </a:r>
              <a:r>
                <a:rPr lang="en-US" sz="1200" i="1" dirty="0" err="1" smtClean="0">
                  <a:latin typeface="Arial Unicode MS"/>
                  <a:ea typeface="Arial Unicode MS"/>
                  <a:cs typeface="Arial Unicode MS"/>
                </a:rPr>
                <a:t>Lankā</a:t>
              </a:r>
              <a:r>
                <a:rPr lang="en-US" sz="1200" dirty="0" smtClean="0">
                  <a:latin typeface="Arial Unicode MS"/>
                  <a:ea typeface="Arial Unicode MS"/>
                  <a:cs typeface="Arial Unicode MS"/>
                </a:rPr>
                <a:t>, </a:t>
              </a:r>
            </a:p>
            <a:p>
              <a:r>
                <a:rPr lang="en-US" sz="1200" dirty="0" smtClean="0">
                  <a:latin typeface="Arial Unicode MS"/>
                  <a:ea typeface="Arial Unicode MS"/>
                  <a:cs typeface="Arial Unicode MS"/>
                </a:rPr>
                <a:t>at equator, whose time was called </a:t>
              </a:r>
              <a:r>
                <a:rPr lang="en-US" sz="1200" i="1" dirty="0" smtClean="0">
                  <a:latin typeface="Arial Unicode MS"/>
                  <a:ea typeface="Arial Unicode MS"/>
                  <a:cs typeface="Arial Unicode MS"/>
                </a:rPr>
                <a:t>Ku-</a:t>
              </a:r>
              <a:r>
                <a:rPr lang="en-US" sz="1200" i="1" dirty="0" err="1" smtClean="0">
                  <a:latin typeface="Arial Unicode MS"/>
                  <a:ea typeface="Arial Unicode MS"/>
                  <a:cs typeface="Arial Unicode MS"/>
                </a:rPr>
                <a:t>bera</a:t>
              </a:r>
              <a:r>
                <a:rPr lang="en-US" sz="1200" dirty="0" smtClean="0">
                  <a:latin typeface="Arial Unicode MS"/>
                  <a:ea typeface="Arial Unicode MS"/>
                  <a:cs typeface="Arial Unicode MS"/>
                </a:rPr>
                <a:t> =earth time, as the time of current reference Greenwich is called. </a:t>
              </a:r>
            </a:p>
            <a:p>
              <a:r>
                <a:rPr lang="en-US" sz="1200" dirty="0" smtClean="0">
                  <a:latin typeface="Arial Unicode MS"/>
                  <a:ea typeface="Arial Unicode MS"/>
                  <a:cs typeface="Arial Unicode MS"/>
                </a:rPr>
                <a:t>The same longitude passed through Ujjain at tropic of cancer then. 4 cardinal points </a:t>
              </a:r>
              <a:r>
                <a:rPr lang="en-US" sz="1200" dirty="0" smtClean="0">
                  <a:latin typeface="Arial Unicode MS" pitchFamily="34" charset="-128"/>
                  <a:ea typeface="Arial Unicode MS" pitchFamily="34" charset="-128"/>
                  <a:cs typeface="Arial Unicode MS" pitchFamily="34" charset="-128"/>
                </a:rPr>
                <a:t>at </a:t>
              </a:r>
              <a:r>
                <a:rPr lang="en-IN" sz="1200" dirty="0" smtClean="0">
                  <a:latin typeface="Arial Unicode MS" pitchFamily="34" charset="-128"/>
                  <a:ea typeface="Arial Unicode MS" pitchFamily="34" charset="-128"/>
                  <a:cs typeface="Arial Unicode MS" pitchFamily="34" charset="-128"/>
                </a:rPr>
                <a:t>90</a:t>
              </a:r>
              <a:r>
                <a:rPr lang="en-IN" sz="1200" baseline="30000" dirty="0" smtClean="0">
                  <a:latin typeface="Arial Unicode MS" pitchFamily="34" charset="-128"/>
                  <a:ea typeface="Arial Unicode MS" pitchFamily="34" charset="-128"/>
                  <a:cs typeface="Arial Unicode MS" pitchFamily="34" charset="-128"/>
                </a:rPr>
                <a:t>0</a:t>
              </a:r>
              <a:r>
                <a:rPr lang="en-IN" sz="1200" dirty="0" smtClean="0">
                  <a:latin typeface="Arial Unicode MS" pitchFamily="34" charset="-128"/>
                  <a:ea typeface="Arial Unicode MS" pitchFamily="34" charset="-128"/>
                  <a:cs typeface="Arial Unicode MS" pitchFamily="34" charset="-128"/>
                </a:rPr>
                <a:t> intervals were </a:t>
              </a:r>
            </a:p>
            <a:p>
              <a:r>
                <a:rPr lang="en-IN" sz="1200" dirty="0" smtClean="0">
                  <a:latin typeface="Arial Unicode MS" pitchFamily="34" charset="-128"/>
                  <a:ea typeface="Arial Unicode MS" pitchFamily="34" charset="-128"/>
                  <a:cs typeface="Arial Unicode MS" pitchFamily="34" charset="-128"/>
                </a:rPr>
                <a:t>marked by major structures-Pillar of Hercules at 90</a:t>
              </a:r>
              <a:r>
                <a:rPr lang="en-IN" sz="1200" baseline="30000" dirty="0" smtClean="0">
                  <a:latin typeface="Arial Unicode MS" pitchFamily="34" charset="-128"/>
                  <a:ea typeface="Arial Unicode MS" pitchFamily="34" charset="-128"/>
                  <a:cs typeface="Arial Unicode MS" pitchFamily="34" charset="-128"/>
                </a:rPr>
                <a:t>0</a:t>
              </a:r>
              <a:r>
                <a:rPr lang="en-IN" sz="1200" dirty="0" smtClean="0">
                  <a:latin typeface="Arial Unicode MS" pitchFamily="34" charset="-128"/>
                  <a:ea typeface="Arial Unicode MS" pitchFamily="34" charset="-128"/>
                  <a:cs typeface="Arial Unicode MS" pitchFamily="34" charset="-128"/>
                </a:rPr>
                <a:t> west, Pyramid of Mexico 180</a:t>
              </a:r>
              <a:r>
                <a:rPr lang="en-IN" sz="1200" baseline="30000" dirty="0" smtClean="0">
                  <a:latin typeface="Arial Unicode MS" pitchFamily="34" charset="-128"/>
                  <a:ea typeface="Arial Unicode MS" pitchFamily="34" charset="-128"/>
                  <a:cs typeface="Arial Unicode MS" pitchFamily="34" charset="-128"/>
                </a:rPr>
                <a:t>0</a:t>
              </a:r>
              <a:r>
                <a:rPr lang="en-IN" sz="1200" dirty="0" smtClean="0">
                  <a:latin typeface="Arial Unicode MS" pitchFamily="34" charset="-128"/>
                  <a:ea typeface="Arial Unicode MS" pitchFamily="34" charset="-128"/>
                  <a:cs typeface="Arial Unicode MS" pitchFamily="34" charset="-128"/>
                </a:rPr>
                <a:t> west (or end of east as </a:t>
              </a:r>
            </a:p>
            <a:p>
              <a:r>
                <a:rPr lang="en-IN" sz="1200" dirty="0" smtClean="0">
                  <a:latin typeface="Arial Unicode MS" pitchFamily="34" charset="-128"/>
                  <a:ea typeface="Arial Unicode MS" pitchFamily="34" charset="-128"/>
                  <a:cs typeface="Arial Unicode MS" pitchFamily="34" charset="-128"/>
                </a:rPr>
                <a:t>called in </a:t>
              </a:r>
              <a:r>
                <a:rPr lang="en-IN" sz="1200" i="1" dirty="0" err="1" smtClean="0">
                  <a:latin typeface="Arial Unicode MS" pitchFamily="34" charset="-128"/>
                  <a:ea typeface="Arial Unicode MS" pitchFamily="34" charset="-128"/>
                  <a:cs typeface="Arial Unicode MS" pitchFamily="34" charset="-128"/>
                </a:rPr>
                <a:t>V</a:t>
              </a:r>
              <a:r>
                <a:rPr lang="en-IN" sz="1200" i="1" dirty="0" err="1" smtClean="0">
                  <a:latin typeface="Arial Unicode MS"/>
                  <a:ea typeface="Arial Unicode MS"/>
                  <a:cs typeface="Arial Unicode MS"/>
                </a:rPr>
                <a:t>ālmīki</a:t>
              </a:r>
              <a:r>
                <a:rPr lang="en-IN" sz="1200" i="1" dirty="0" smtClean="0">
                  <a:latin typeface="Arial Unicode MS"/>
                  <a:ea typeface="Arial Unicode MS"/>
                  <a:cs typeface="Arial Unicode MS"/>
                </a:rPr>
                <a:t> </a:t>
              </a:r>
              <a:r>
                <a:rPr lang="en-IN" sz="1200" i="1" dirty="0" err="1" smtClean="0">
                  <a:latin typeface="Arial Unicode MS"/>
                  <a:ea typeface="Arial Unicode MS"/>
                  <a:cs typeface="Arial Unicode MS"/>
                </a:rPr>
                <a:t>Rāmāyaŋa</a:t>
              </a:r>
              <a:r>
                <a:rPr lang="en-IN" sz="1200" i="1" dirty="0" smtClean="0">
                  <a:latin typeface="Arial Unicode MS"/>
                  <a:ea typeface="Arial Unicode MS"/>
                  <a:cs typeface="Arial Unicode MS"/>
                </a:rPr>
                <a:t>, </a:t>
              </a:r>
              <a:r>
                <a:rPr lang="en-IN" sz="1200" i="1" dirty="0" err="1" smtClean="0">
                  <a:latin typeface="Arial Unicode MS"/>
                  <a:ea typeface="Arial Unicode MS"/>
                  <a:cs typeface="Arial Unicode MS"/>
                </a:rPr>
                <a:t>Kişkindhā</a:t>
              </a:r>
              <a:r>
                <a:rPr lang="en-IN" sz="1200" i="1" dirty="0" smtClean="0">
                  <a:latin typeface="Arial Unicode MS"/>
                  <a:ea typeface="Arial Unicode MS"/>
                  <a:cs typeface="Arial Unicode MS"/>
                </a:rPr>
                <a:t> </a:t>
              </a:r>
              <a:r>
                <a:rPr lang="en-IN" sz="1200" i="1" dirty="0" err="1" smtClean="0">
                  <a:latin typeface="Arial Unicode MS"/>
                  <a:ea typeface="Arial Unicode MS"/>
                  <a:cs typeface="Arial Unicode MS"/>
                </a:rPr>
                <a:t>kāŋɖa</a:t>
              </a:r>
              <a:r>
                <a:rPr lang="en-IN" sz="1200" dirty="0" smtClean="0">
                  <a:latin typeface="Arial Unicode MS"/>
                  <a:ea typeface="Arial Unicode MS"/>
                  <a:cs typeface="Arial Unicode MS"/>
                </a:rPr>
                <a:t>, 40/54,64) called </a:t>
              </a:r>
              <a:r>
                <a:rPr lang="en-IN" sz="1200" i="1" dirty="0" err="1" smtClean="0">
                  <a:latin typeface="Arial Unicode MS"/>
                  <a:ea typeface="Arial Unicode MS"/>
                  <a:cs typeface="Arial Unicode MS"/>
                </a:rPr>
                <a:t>Siddhapura</a:t>
              </a:r>
              <a:r>
                <a:rPr lang="en-IN" sz="1200" i="1" dirty="0" smtClean="0">
                  <a:latin typeface="Arial Unicode MS"/>
                  <a:ea typeface="Arial Unicode MS"/>
                  <a:cs typeface="Arial Unicode MS"/>
                </a:rPr>
                <a:t> </a:t>
              </a:r>
              <a:r>
                <a:rPr lang="en-IN" sz="1200" dirty="0" smtClean="0">
                  <a:latin typeface="Arial Unicode MS"/>
                  <a:ea typeface="Arial Unicode MS"/>
                  <a:cs typeface="Arial Unicode MS"/>
                </a:rPr>
                <a:t>in </a:t>
              </a:r>
              <a:r>
                <a:rPr lang="en-IN" sz="1200" i="1" dirty="0" err="1" smtClean="0">
                  <a:latin typeface="Arial Unicode MS"/>
                  <a:ea typeface="Arial Unicode MS"/>
                  <a:cs typeface="Arial Unicode MS"/>
                </a:rPr>
                <a:t>Sūrya</a:t>
              </a:r>
              <a:r>
                <a:rPr lang="en-IN" sz="1200" i="1" dirty="0" smtClean="0">
                  <a:latin typeface="Arial Unicode MS"/>
                  <a:ea typeface="Arial Unicode MS"/>
                  <a:cs typeface="Arial Unicode MS"/>
                </a:rPr>
                <a:t> </a:t>
              </a:r>
              <a:r>
                <a:rPr lang="en-IN" sz="1200" i="1" dirty="0" err="1" smtClean="0">
                  <a:latin typeface="Arial Unicode MS"/>
                  <a:ea typeface="Arial Unicode MS"/>
                  <a:cs typeface="Arial Unicode MS"/>
                </a:rPr>
                <a:t>siddhānta</a:t>
              </a:r>
              <a:r>
                <a:rPr lang="en-IN" sz="1200" dirty="0" smtClean="0">
                  <a:latin typeface="Arial Unicode MS"/>
                  <a:ea typeface="Arial Unicode MS"/>
                  <a:cs typeface="Arial Unicode MS"/>
                </a:rPr>
                <a:t>, and under-</a:t>
              </a:r>
            </a:p>
            <a:p>
              <a:r>
                <a:rPr lang="en-IN" sz="1200" dirty="0" smtClean="0">
                  <a:latin typeface="Arial Unicode MS"/>
                  <a:ea typeface="Arial Unicode MS"/>
                  <a:cs typeface="Arial Unicode MS"/>
                </a:rPr>
                <a:t>Sea pyramid at </a:t>
              </a:r>
              <a:r>
                <a:rPr lang="en-IN" sz="1200" i="1" dirty="0" err="1" smtClean="0">
                  <a:latin typeface="Arial Unicode MS"/>
                  <a:ea typeface="Arial Unicode MS"/>
                  <a:cs typeface="Arial Unicode MS"/>
                </a:rPr>
                <a:t>Yama-koţi-pattana</a:t>
              </a:r>
              <a:r>
                <a:rPr lang="en-IN" sz="1200" dirty="0" smtClean="0">
                  <a:latin typeface="Arial Unicode MS" pitchFamily="34" charset="-128"/>
                  <a:ea typeface="Arial Unicode MS" pitchFamily="34" charset="-128"/>
                  <a:cs typeface="Arial Unicode MS" pitchFamily="34" charset="-128"/>
                </a:rPr>
                <a:t> at 90</a:t>
              </a:r>
              <a:r>
                <a:rPr lang="en-IN" sz="1200" baseline="30000" dirty="0" smtClean="0">
                  <a:latin typeface="Arial Unicode MS" pitchFamily="34" charset="-128"/>
                  <a:ea typeface="Arial Unicode MS" pitchFamily="34" charset="-128"/>
                  <a:cs typeface="Arial Unicode MS" pitchFamily="34" charset="-128"/>
                </a:rPr>
                <a:t>0</a:t>
              </a:r>
              <a:r>
                <a:rPr lang="en-IN" sz="1200" dirty="0" smtClean="0">
                  <a:latin typeface="Arial Unicode MS" pitchFamily="34" charset="-128"/>
                  <a:ea typeface="Arial Unicode MS" pitchFamily="34" charset="-128"/>
                  <a:cs typeface="Arial Unicode MS" pitchFamily="34" charset="-128"/>
                </a:rPr>
                <a:t> east. That is south west tip of New </a:t>
              </a:r>
              <a:r>
                <a:rPr lang="en-IN" sz="1200" dirty="0" err="1" smtClean="0">
                  <a:latin typeface="Arial Unicode MS" pitchFamily="34" charset="-128"/>
                  <a:ea typeface="Arial Unicode MS" pitchFamily="34" charset="-128"/>
                  <a:cs typeface="Arial Unicode MS" pitchFamily="34" charset="-128"/>
                </a:rPr>
                <a:t>zealand</a:t>
              </a:r>
              <a:r>
                <a:rPr lang="en-IN" sz="1200" dirty="0" smtClean="0">
                  <a:latin typeface="Arial Unicode MS" pitchFamily="34" charset="-128"/>
                  <a:ea typeface="Arial Unicode MS" pitchFamily="34" charset="-128"/>
                  <a:cs typeface="Arial Unicode MS" pitchFamily="34" charset="-128"/>
                </a:rPr>
                <a:t>, it is pair of islands, so </a:t>
              </a:r>
            </a:p>
            <a:p>
              <a:r>
                <a:rPr lang="en-IN" sz="1200" dirty="0" smtClean="0">
                  <a:latin typeface="Arial Unicode MS" pitchFamily="34" charset="-128"/>
                  <a:ea typeface="Arial Unicode MS" pitchFamily="34" charset="-128"/>
                  <a:cs typeface="Arial Unicode MS" pitchFamily="34" charset="-128"/>
                </a:rPr>
                <a:t>called</a:t>
              </a:r>
              <a:r>
                <a:rPr lang="en-IN" sz="1200" i="1" dirty="0" smtClean="0">
                  <a:latin typeface="Arial Unicode MS" pitchFamily="34" charset="-128"/>
                  <a:ea typeface="Arial Unicode MS" pitchFamily="34" charset="-128"/>
                  <a:cs typeface="Arial Unicode MS" pitchFamily="34" charset="-128"/>
                </a:rPr>
                <a:t> </a:t>
              </a:r>
              <a:r>
                <a:rPr lang="en-IN" sz="1200" i="1" dirty="0" err="1" smtClean="0">
                  <a:latin typeface="Arial Unicode MS" pitchFamily="34" charset="-128"/>
                  <a:ea typeface="Arial Unicode MS" pitchFamily="34" charset="-128"/>
                  <a:cs typeface="Arial Unicode MS" pitchFamily="34" charset="-128"/>
                </a:rPr>
                <a:t>Yama-dv</a:t>
              </a:r>
              <a:r>
                <a:rPr lang="en-IN" sz="1200" i="1" dirty="0" err="1" smtClean="0">
                  <a:latin typeface="Arial Unicode MS"/>
                  <a:ea typeface="Arial Unicode MS"/>
                  <a:cs typeface="Arial Unicode MS"/>
                </a:rPr>
                <a:t>īpa</a:t>
              </a:r>
              <a:r>
                <a:rPr lang="en-IN" sz="1200" dirty="0" smtClean="0">
                  <a:latin typeface="Arial Unicode MS"/>
                  <a:ea typeface="Arial Unicode MS"/>
                  <a:cs typeface="Arial Unicode MS"/>
                </a:rPr>
                <a:t>, at same south latitude as </a:t>
              </a:r>
              <a:r>
                <a:rPr lang="en-IN" sz="1200" i="1" dirty="0" err="1" smtClean="0">
                  <a:latin typeface="Arial Unicode MS"/>
                  <a:ea typeface="Arial Unicode MS"/>
                  <a:cs typeface="Arial Unicode MS"/>
                </a:rPr>
                <a:t>Yama</a:t>
              </a:r>
              <a:r>
                <a:rPr lang="en-IN" sz="1200" dirty="0" smtClean="0">
                  <a:latin typeface="Arial Unicode MS"/>
                  <a:ea typeface="Arial Unicode MS"/>
                  <a:cs typeface="Arial Unicode MS"/>
                </a:rPr>
                <a:t> star. </a:t>
              </a:r>
              <a:r>
                <a:rPr lang="en-IN" sz="1200" i="1" dirty="0" err="1" smtClean="0">
                  <a:latin typeface="Arial Unicode MS"/>
                  <a:ea typeface="Arial Unicode MS"/>
                  <a:cs typeface="Arial Unicode MS"/>
                </a:rPr>
                <a:t>Koţi</a:t>
              </a:r>
              <a:r>
                <a:rPr lang="en-IN" sz="1200" dirty="0" smtClean="0">
                  <a:latin typeface="Arial Unicode MS"/>
                  <a:ea typeface="Arial Unicode MS"/>
                  <a:cs typeface="Arial Unicode MS"/>
                </a:rPr>
                <a:t> is end of land mass, </a:t>
              </a:r>
              <a:r>
                <a:rPr lang="en-IN" sz="1200" i="1" dirty="0" err="1" smtClean="0">
                  <a:latin typeface="Arial Unicode MS"/>
                  <a:ea typeface="Arial Unicode MS"/>
                  <a:cs typeface="Arial Unicode MS"/>
                </a:rPr>
                <a:t>pattana</a:t>
              </a:r>
              <a:r>
                <a:rPr lang="en-IN" sz="1200" dirty="0" smtClean="0">
                  <a:latin typeface="Arial Unicode MS"/>
                  <a:ea typeface="Arial Unicode MS"/>
                  <a:cs typeface="Arial Unicode MS"/>
                </a:rPr>
                <a:t> = port.</a:t>
              </a:r>
            </a:p>
            <a:p>
              <a:r>
                <a:rPr lang="en-US" sz="1200" dirty="0" smtClean="0">
                  <a:latin typeface="Arial Unicode MS"/>
                  <a:ea typeface="Arial Unicode MS"/>
                  <a:cs typeface="Arial Unicode MS"/>
                </a:rPr>
                <a:t>Other places of sun are Stone-</a:t>
              </a:r>
              <a:r>
                <a:rPr lang="en-US" sz="1200" dirty="0" err="1" smtClean="0">
                  <a:latin typeface="Arial Unicode MS"/>
                  <a:ea typeface="Arial Unicode MS"/>
                  <a:cs typeface="Arial Unicode MS"/>
                </a:rPr>
                <a:t>henge</a:t>
              </a:r>
              <a:r>
                <a:rPr lang="en-US" sz="1200" dirty="0" smtClean="0">
                  <a:latin typeface="Arial Unicode MS"/>
                  <a:ea typeface="Arial Unicode MS"/>
                  <a:cs typeface="Arial Unicode MS"/>
                </a:rPr>
                <a:t> in UK (78</a:t>
              </a:r>
              <a:r>
                <a:rPr lang="en-IN" sz="1200" baseline="30000" dirty="0" smtClean="0">
                  <a:latin typeface="Arial Unicode MS" pitchFamily="34" charset="-128"/>
                  <a:ea typeface="Arial Unicode MS" pitchFamily="34" charset="-128"/>
                  <a:cs typeface="Arial Unicode MS" pitchFamily="34" charset="-128"/>
                </a:rPr>
                <a:t>0</a:t>
              </a:r>
              <a:r>
                <a:rPr lang="en-IN" sz="1200" dirty="0" smtClean="0">
                  <a:latin typeface="Arial Unicode MS" pitchFamily="34" charset="-128"/>
                  <a:ea typeface="Arial Unicode MS" pitchFamily="34" charset="-128"/>
                  <a:cs typeface="Arial Unicode MS" pitchFamily="34" charset="-128"/>
                </a:rPr>
                <a:t> west), Hellespont 42</a:t>
              </a:r>
              <a:r>
                <a:rPr lang="en-IN" sz="1200" baseline="30000" dirty="0" smtClean="0">
                  <a:latin typeface="Arial Unicode MS" pitchFamily="34" charset="-128"/>
                  <a:ea typeface="Arial Unicode MS" pitchFamily="34" charset="-128"/>
                  <a:cs typeface="Arial Unicode MS" pitchFamily="34" charset="-128"/>
                </a:rPr>
                <a:t>0</a:t>
              </a:r>
              <a:r>
                <a:rPr lang="en-IN" sz="1200" dirty="0" smtClean="0">
                  <a:latin typeface="Arial Unicode MS" pitchFamily="34" charset="-128"/>
                  <a:ea typeface="Arial Unicode MS" pitchFamily="34" charset="-128"/>
                  <a:cs typeface="Arial Unicode MS" pitchFamily="34" charset="-128"/>
                </a:rPr>
                <a:t> west, Lourdes (</a:t>
              </a:r>
              <a:r>
                <a:rPr lang="en-IN" sz="1200" i="1" dirty="0" err="1" smtClean="0">
                  <a:latin typeface="Arial Unicode MS" pitchFamily="34" charset="-128"/>
                  <a:ea typeface="Arial Unicode MS" pitchFamily="34" charset="-128"/>
                  <a:cs typeface="Arial Unicode MS" pitchFamily="34" charset="-128"/>
                </a:rPr>
                <a:t>Rudre</a:t>
              </a:r>
              <a:r>
                <a:rPr lang="en-IN" sz="1200" i="1" dirty="0" err="1" smtClean="0">
                  <a:latin typeface="Arial Unicode MS"/>
                  <a:ea typeface="Arial Unicode MS"/>
                  <a:cs typeface="Arial Unicode MS"/>
                </a:rPr>
                <a:t>śa</a:t>
              </a:r>
              <a:r>
                <a:rPr lang="en-IN" sz="1200" dirty="0" smtClean="0">
                  <a:latin typeface="Arial Unicode MS"/>
                  <a:ea typeface="Arial Unicode MS"/>
                  <a:cs typeface="Arial Unicode MS"/>
                </a:rPr>
                <a:t>-east border of </a:t>
              </a:r>
            </a:p>
            <a:p>
              <a:r>
                <a:rPr lang="en-IN" sz="1200" dirty="0" smtClean="0">
                  <a:latin typeface="Arial Unicode MS"/>
                  <a:ea typeface="Arial Unicode MS"/>
                  <a:cs typeface="Arial Unicode MS"/>
                </a:rPr>
                <a:t>France))</a:t>
              </a:r>
              <a:r>
                <a:rPr lang="en-IN" sz="1200" dirty="0" smtClean="0">
                  <a:latin typeface="Arial Unicode MS" pitchFamily="34" charset="-128"/>
                  <a:ea typeface="Arial Unicode MS" pitchFamily="34" charset="-128"/>
                  <a:cs typeface="Arial Unicode MS" pitchFamily="34" charset="-128"/>
                </a:rPr>
                <a:t> 72</a:t>
              </a:r>
              <a:r>
                <a:rPr lang="en-IN" sz="1200" baseline="30000" dirty="0" smtClean="0">
                  <a:latin typeface="Arial Unicode MS" pitchFamily="34" charset="-128"/>
                  <a:ea typeface="Arial Unicode MS" pitchFamily="34" charset="-128"/>
                  <a:cs typeface="Arial Unicode MS" pitchFamily="34" charset="-128"/>
                </a:rPr>
                <a:t>0</a:t>
              </a:r>
              <a:r>
                <a:rPr lang="en-IN" sz="1200" dirty="0" smtClean="0">
                  <a:latin typeface="Arial Unicode MS" pitchFamily="34" charset="-128"/>
                  <a:ea typeface="Arial Unicode MS" pitchFamily="34" charset="-128"/>
                  <a:cs typeface="Arial Unicode MS" pitchFamily="34" charset="-128"/>
                </a:rPr>
                <a:t> west, </a:t>
              </a:r>
              <a:r>
                <a:rPr lang="en-US" sz="1200" dirty="0" smtClean="0">
                  <a:latin typeface="Arial Unicode MS" pitchFamily="34" charset="-128"/>
                  <a:ea typeface="Arial Unicode MS" pitchFamily="34" charset="-128"/>
                  <a:cs typeface="Arial Unicode MS" pitchFamily="34" charset="-128"/>
                </a:rPr>
                <a:t>Kyoto (old capital of Japan) </a:t>
              </a:r>
              <a:r>
                <a:rPr lang="en-IN" sz="1200" dirty="0" smtClean="0">
                  <a:latin typeface="Arial Unicode MS" pitchFamily="34" charset="-128"/>
                  <a:ea typeface="Arial Unicode MS" pitchFamily="34" charset="-128"/>
                  <a:cs typeface="Arial Unicode MS" pitchFamily="34" charset="-128"/>
                </a:rPr>
                <a:t>60</a:t>
              </a:r>
              <a:r>
                <a:rPr lang="en-IN" sz="1200" baseline="30000" dirty="0" smtClean="0">
                  <a:latin typeface="Arial Unicode MS" pitchFamily="34" charset="-128"/>
                  <a:ea typeface="Arial Unicode MS" pitchFamily="34" charset="-128"/>
                  <a:cs typeface="Arial Unicode MS" pitchFamily="34" charset="-128"/>
                </a:rPr>
                <a:t>0</a:t>
              </a:r>
              <a:r>
                <a:rPr lang="en-IN" sz="1200" dirty="0" smtClean="0">
                  <a:latin typeface="Arial Unicode MS" pitchFamily="34" charset="-128"/>
                  <a:ea typeface="Arial Unicode MS" pitchFamily="34" charset="-128"/>
                  <a:cs typeface="Arial Unicode MS" pitchFamily="34" charset="-128"/>
                </a:rPr>
                <a:t> east, Inca capital in Peru 150</a:t>
              </a:r>
              <a:r>
                <a:rPr lang="en-IN" sz="1200" baseline="30000" dirty="0" smtClean="0">
                  <a:latin typeface="Arial Unicode MS" pitchFamily="34" charset="-128"/>
                  <a:ea typeface="Arial Unicode MS" pitchFamily="34" charset="-128"/>
                  <a:cs typeface="Arial Unicode MS" pitchFamily="34" charset="-128"/>
                </a:rPr>
                <a:t>0</a:t>
              </a:r>
              <a:r>
                <a:rPr lang="en-IN" sz="1200" dirty="0" smtClean="0">
                  <a:latin typeface="Arial Unicode MS" pitchFamily="34" charset="-128"/>
                  <a:ea typeface="Arial Unicode MS" pitchFamily="34" charset="-128"/>
                  <a:cs typeface="Arial Unicode MS" pitchFamily="34" charset="-128"/>
                </a:rPr>
                <a:t> west. In India itself, </a:t>
              </a:r>
              <a:r>
                <a:rPr lang="en-IN" sz="1200" i="1" dirty="0" err="1" smtClean="0">
                  <a:latin typeface="Arial Unicode MS" pitchFamily="34" charset="-128"/>
                  <a:ea typeface="Arial Unicode MS" pitchFamily="34" charset="-128"/>
                  <a:cs typeface="Arial Unicode MS" pitchFamily="34" charset="-128"/>
                </a:rPr>
                <a:t>K</a:t>
              </a:r>
              <a:r>
                <a:rPr lang="en-IN" sz="1200" i="1" dirty="0" err="1" smtClean="0">
                  <a:latin typeface="Arial Unicode MS"/>
                  <a:ea typeface="Arial Unicode MS"/>
                  <a:cs typeface="Arial Unicode MS"/>
                </a:rPr>
                <a:t>ā</a:t>
              </a:r>
              <a:r>
                <a:rPr lang="en-IN" sz="1200" i="1" dirty="0" err="1" smtClean="0">
                  <a:latin typeface="Arial Unicode MS" pitchFamily="34" charset="-128"/>
                  <a:ea typeface="Arial Unicode MS" pitchFamily="34" charset="-128"/>
                  <a:cs typeface="Arial Unicode MS" pitchFamily="34" charset="-128"/>
                </a:rPr>
                <a:t>lahast</a:t>
              </a:r>
              <a:r>
                <a:rPr lang="en-IN" sz="1200" i="1" dirty="0" err="1" smtClean="0">
                  <a:latin typeface="Arial Unicode MS"/>
                  <a:ea typeface="Arial Unicode MS"/>
                  <a:cs typeface="Arial Unicode MS"/>
                </a:rPr>
                <a:t>ī</a:t>
              </a:r>
              <a:endParaRPr lang="en-IN" sz="1200" i="1" dirty="0" smtClean="0">
                <a:latin typeface="Arial Unicode MS"/>
                <a:ea typeface="Arial Unicode MS"/>
                <a:cs typeface="Arial Unicode MS"/>
              </a:endParaRPr>
            </a:p>
            <a:p>
              <a:r>
                <a:rPr lang="en-IN" sz="1200" dirty="0" smtClean="0">
                  <a:latin typeface="Arial Unicode MS"/>
                  <a:ea typeface="Arial Unicode MS"/>
                  <a:cs typeface="Arial Unicode MS"/>
                </a:rPr>
                <a:t>(AP)</a:t>
              </a:r>
              <a:r>
                <a:rPr lang="en-IN" sz="1200" dirty="0" smtClean="0">
                  <a:latin typeface="Arial Unicode MS" pitchFamily="34" charset="-128"/>
                  <a:ea typeface="Arial Unicode MS" pitchFamily="34" charset="-128"/>
                  <a:cs typeface="Arial Unicode MS" pitchFamily="34" charset="-128"/>
                </a:rPr>
                <a:t> and </a:t>
              </a:r>
              <a:r>
                <a:rPr lang="en-IN" sz="1200" i="1" dirty="0" err="1" smtClean="0">
                  <a:latin typeface="Arial Unicode MS" pitchFamily="34" charset="-128"/>
                  <a:ea typeface="Arial Unicode MS" pitchFamily="34" charset="-128"/>
                  <a:cs typeface="Arial Unicode MS" pitchFamily="34" charset="-128"/>
                </a:rPr>
                <a:t>Lol</a:t>
              </a:r>
              <a:r>
                <a:rPr lang="en-IN" sz="1200" i="1" dirty="0" err="1" smtClean="0">
                  <a:latin typeface="Arial Unicode MS"/>
                  <a:ea typeface="Arial Unicode MS"/>
                  <a:cs typeface="Arial Unicode MS"/>
                </a:rPr>
                <a:t>ārka</a:t>
              </a:r>
              <a:r>
                <a:rPr lang="en-IN" sz="1200" dirty="0" smtClean="0">
                  <a:latin typeface="Arial Unicode MS" pitchFamily="34" charset="-128"/>
                  <a:ea typeface="Arial Unicode MS" pitchFamily="34" charset="-128"/>
                  <a:cs typeface="Arial Unicode MS" pitchFamily="34" charset="-128"/>
                </a:rPr>
                <a:t> (Varanasi) are 6</a:t>
              </a:r>
              <a:r>
                <a:rPr lang="en-IN" sz="1200" baseline="30000" dirty="0" smtClean="0">
                  <a:latin typeface="Arial Unicode MS" pitchFamily="34" charset="-128"/>
                  <a:ea typeface="Arial Unicode MS" pitchFamily="34" charset="-128"/>
                  <a:cs typeface="Arial Unicode MS" pitchFamily="34" charset="-128"/>
                </a:rPr>
                <a:t>0</a:t>
              </a:r>
              <a:r>
                <a:rPr lang="en-IN" sz="1200" dirty="0" smtClean="0">
                  <a:latin typeface="Arial Unicode MS" pitchFamily="34" charset="-128"/>
                  <a:ea typeface="Arial Unicode MS" pitchFamily="34" charset="-128"/>
                  <a:cs typeface="Arial Unicode MS" pitchFamily="34" charset="-128"/>
                </a:rPr>
                <a:t> east, </a:t>
              </a:r>
              <a:r>
                <a:rPr lang="en-IN" sz="1200" i="1" dirty="0" err="1" smtClean="0">
                  <a:latin typeface="Arial Unicode MS" pitchFamily="34" charset="-128"/>
                  <a:ea typeface="Arial Unicode MS" pitchFamily="34" charset="-128"/>
                  <a:cs typeface="Arial Unicode MS" pitchFamily="34" charset="-128"/>
                </a:rPr>
                <a:t>Pu</a:t>
              </a:r>
              <a:r>
                <a:rPr lang="en-IN" sz="1200" i="1" dirty="0" err="1" smtClean="0">
                  <a:latin typeface="Arial Unicode MS"/>
                  <a:ea typeface="Arial Unicode MS"/>
                  <a:cs typeface="Arial Unicode MS"/>
                </a:rPr>
                <a:t>ŋyārka</a:t>
              </a:r>
              <a:r>
                <a:rPr lang="en-IN" sz="1200" dirty="0" smtClean="0">
                  <a:latin typeface="Arial Unicode MS"/>
                  <a:ea typeface="Arial Unicode MS"/>
                  <a:cs typeface="Arial Unicode MS"/>
                </a:rPr>
                <a:t> (</a:t>
              </a:r>
              <a:r>
                <a:rPr lang="en-IN" sz="1200" i="1" dirty="0" err="1" smtClean="0">
                  <a:latin typeface="Arial Unicode MS"/>
                  <a:ea typeface="Arial Unicode MS"/>
                  <a:cs typeface="Arial Unicode MS"/>
                </a:rPr>
                <a:t>Punarakh</a:t>
              </a:r>
              <a:r>
                <a:rPr lang="en-IN" sz="1200" dirty="0" smtClean="0">
                  <a:latin typeface="Arial Unicode MS"/>
                  <a:ea typeface="Arial Unicode MS"/>
                  <a:cs typeface="Arial Unicode MS"/>
                </a:rPr>
                <a:t>) </a:t>
              </a:r>
              <a:r>
                <a:rPr lang="en-US" sz="1200" dirty="0" smtClean="0">
                  <a:latin typeface="Arial Unicode MS"/>
                  <a:ea typeface="Arial Unicode MS"/>
                  <a:cs typeface="Arial Unicode MS"/>
                </a:rPr>
                <a:t>near Patna </a:t>
              </a:r>
              <a:r>
                <a:rPr lang="en-IN" sz="1200" dirty="0" smtClean="0">
                  <a:latin typeface="Arial Unicode MS" pitchFamily="34" charset="-128"/>
                  <a:ea typeface="Arial Unicode MS" pitchFamily="34" charset="-128"/>
                  <a:cs typeface="Arial Unicode MS" pitchFamily="34" charset="-128"/>
                </a:rPr>
                <a:t>9</a:t>
              </a:r>
              <a:r>
                <a:rPr lang="en-IN" sz="1200" baseline="30000" dirty="0" smtClean="0">
                  <a:latin typeface="Arial Unicode MS" pitchFamily="34" charset="-128"/>
                  <a:ea typeface="Arial Unicode MS" pitchFamily="34" charset="-128"/>
                  <a:cs typeface="Arial Unicode MS" pitchFamily="34" charset="-128"/>
                </a:rPr>
                <a:t>0</a:t>
              </a:r>
              <a:r>
                <a:rPr lang="en-IN" sz="1200" dirty="0" smtClean="0">
                  <a:latin typeface="Arial Unicode MS" pitchFamily="34" charset="-128"/>
                  <a:ea typeface="Arial Unicode MS" pitchFamily="34" charset="-128"/>
                  <a:cs typeface="Arial Unicode MS" pitchFamily="34" charset="-128"/>
                </a:rPr>
                <a:t> east, </a:t>
              </a:r>
              <a:r>
                <a:rPr lang="en-IN" sz="1200" i="1" dirty="0" err="1" smtClean="0">
                  <a:latin typeface="Arial Unicode MS" pitchFamily="34" charset="-128"/>
                  <a:ea typeface="Arial Unicode MS" pitchFamily="34" charset="-128"/>
                  <a:cs typeface="Arial Unicode MS" pitchFamily="34" charset="-128"/>
                </a:rPr>
                <a:t>Ko</a:t>
              </a:r>
              <a:r>
                <a:rPr lang="en-IN" sz="1200" i="1" dirty="0" err="1" smtClean="0">
                  <a:latin typeface="Arial Unicode MS"/>
                  <a:ea typeface="Arial Unicode MS"/>
                  <a:cs typeface="Arial Unicode MS"/>
                </a:rPr>
                <a:t>ŋārka</a:t>
              </a:r>
              <a:r>
                <a:rPr lang="en-IN" sz="1200" dirty="0" smtClean="0">
                  <a:latin typeface="Arial Unicode MS"/>
                  <a:ea typeface="Arial Unicode MS"/>
                  <a:cs typeface="Arial Unicode MS"/>
                </a:rPr>
                <a:t> (Orissa) at 12</a:t>
              </a:r>
              <a:r>
                <a:rPr lang="en-IN" sz="1200" baseline="30000" dirty="0" smtClean="0">
                  <a:latin typeface="Arial Unicode MS" pitchFamily="34" charset="-128"/>
                  <a:ea typeface="Arial Unicode MS" pitchFamily="34" charset="-128"/>
                  <a:cs typeface="Arial Unicode MS" pitchFamily="34" charset="-128"/>
                </a:rPr>
                <a:t>0</a:t>
              </a:r>
              <a:r>
                <a:rPr lang="en-IN" sz="1200" dirty="0" smtClean="0">
                  <a:latin typeface="Arial Unicode MS" pitchFamily="34" charset="-128"/>
                  <a:ea typeface="Arial Unicode MS" pitchFamily="34" charset="-128"/>
                  <a:cs typeface="Arial Unicode MS" pitchFamily="34" charset="-128"/>
                </a:rPr>
                <a:t> east, </a:t>
              </a:r>
            </a:p>
            <a:p>
              <a:r>
                <a:rPr lang="en-IN" sz="1200" i="1" dirty="0" err="1" smtClean="0">
                  <a:latin typeface="Arial Unicode MS" pitchFamily="34" charset="-128"/>
                  <a:ea typeface="Arial Unicode MS" pitchFamily="34" charset="-128"/>
                  <a:cs typeface="Arial Unicode MS" pitchFamily="34" charset="-128"/>
                </a:rPr>
                <a:t>K</a:t>
              </a:r>
              <a:r>
                <a:rPr lang="en-IN" sz="1200" i="1" dirty="0" err="1" smtClean="0">
                  <a:latin typeface="Arial Unicode MS"/>
                  <a:ea typeface="Arial Unicode MS"/>
                  <a:cs typeface="Arial Unicode MS"/>
                </a:rPr>
                <a:t>ālapriya</a:t>
              </a:r>
              <a:r>
                <a:rPr lang="en-IN" sz="1200" dirty="0" smtClean="0">
                  <a:latin typeface="Arial Unicode MS"/>
                  <a:ea typeface="Arial Unicode MS"/>
                  <a:cs typeface="Arial Unicode MS"/>
                </a:rPr>
                <a:t> and </a:t>
              </a:r>
              <a:r>
                <a:rPr lang="en-IN" sz="1200" i="1" dirty="0" err="1" smtClean="0">
                  <a:latin typeface="Arial Unicode MS"/>
                  <a:ea typeface="Arial Unicode MS"/>
                  <a:cs typeface="Arial Unicode MS"/>
                </a:rPr>
                <a:t>Mūlasthāna</a:t>
              </a:r>
              <a:r>
                <a:rPr lang="en-IN" sz="1200" dirty="0" smtClean="0">
                  <a:latin typeface="Arial Unicode MS"/>
                  <a:ea typeface="Arial Unicode MS"/>
                  <a:cs typeface="Arial Unicode MS"/>
                </a:rPr>
                <a:t> at </a:t>
              </a:r>
              <a:r>
                <a:rPr lang="en-IN" sz="1200" dirty="0" smtClean="0">
                  <a:latin typeface="Arial Unicode MS" pitchFamily="34" charset="-128"/>
                  <a:ea typeface="Arial Unicode MS" pitchFamily="34" charset="-128"/>
                  <a:cs typeface="Arial Unicode MS" pitchFamily="34" charset="-128"/>
                </a:rPr>
                <a:t>0</a:t>
              </a:r>
              <a:r>
                <a:rPr lang="en-IN" sz="1200" baseline="30000" dirty="0" smtClean="0">
                  <a:latin typeface="Arial Unicode MS" pitchFamily="34" charset="-128"/>
                  <a:ea typeface="Arial Unicode MS" pitchFamily="34" charset="-128"/>
                  <a:cs typeface="Arial Unicode MS" pitchFamily="34" charset="-128"/>
                </a:rPr>
                <a:t>0</a:t>
              </a:r>
              <a:r>
                <a:rPr lang="en-IN" sz="1200" dirty="0" smtClean="0">
                  <a:latin typeface="Arial Unicode MS" pitchFamily="34" charset="-128"/>
                  <a:ea typeface="Arial Unicode MS" pitchFamily="34" charset="-128"/>
                  <a:cs typeface="Arial Unicode MS" pitchFamily="34" charset="-128"/>
                </a:rPr>
                <a:t> and 6</a:t>
              </a:r>
              <a:r>
                <a:rPr lang="en-IN" sz="1200" baseline="30000" dirty="0" smtClean="0">
                  <a:latin typeface="Arial Unicode MS" pitchFamily="34" charset="-128"/>
                  <a:ea typeface="Arial Unicode MS" pitchFamily="34" charset="-128"/>
                  <a:cs typeface="Arial Unicode MS" pitchFamily="34" charset="-128"/>
                </a:rPr>
                <a:t>0</a:t>
              </a:r>
              <a:r>
                <a:rPr lang="en-IN" sz="1200" dirty="0" smtClean="0">
                  <a:latin typeface="Arial Unicode MS" pitchFamily="34" charset="-128"/>
                  <a:ea typeface="Arial Unicode MS" pitchFamily="34" charset="-128"/>
                  <a:cs typeface="Arial Unicode MS" pitchFamily="34" charset="-128"/>
                </a:rPr>
                <a:t> west, </a:t>
              </a:r>
              <a:r>
                <a:rPr lang="en-IN" sz="1200" i="1" dirty="0" err="1" smtClean="0">
                  <a:latin typeface="Arial Unicode MS" pitchFamily="34" charset="-128"/>
                  <a:ea typeface="Arial Unicode MS" pitchFamily="34" charset="-128"/>
                  <a:cs typeface="Arial Unicode MS" pitchFamily="34" charset="-128"/>
                </a:rPr>
                <a:t>Pu</a:t>
              </a:r>
              <a:r>
                <a:rPr lang="en-IN" sz="1200" i="1" dirty="0" err="1" smtClean="0">
                  <a:latin typeface="Arial Unicode MS"/>
                  <a:ea typeface="Arial Unicode MS"/>
                  <a:cs typeface="Arial Unicode MS"/>
                </a:rPr>
                <a:t>şkara</a:t>
              </a:r>
              <a:r>
                <a:rPr lang="en-IN" sz="1200" dirty="0" smtClean="0">
                  <a:latin typeface="Arial Unicode MS"/>
                  <a:ea typeface="Arial Unicode MS"/>
                  <a:cs typeface="Arial Unicode MS"/>
                </a:rPr>
                <a:t> (Bukhara in Uzbekistan) at </a:t>
              </a:r>
              <a:r>
                <a:rPr lang="en-IN" sz="1200" dirty="0" smtClean="0">
                  <a:latin typeface="Arial Unicode MS" pitchFamily="34" charset="-128"/>
                  <a:ea typeface="Arial Unicode MS" pitchFamily="34" charset="-128"/>
                  <a:cs typeface="Arial Unicode MS" pitchFamily="34" charset="-128"/>
                </a:rPr>
                <a:t>12</a:t>
              </a:r>
              <a:r>
                <a:rPr lang="en-IN" sz="1200" baseline="30000" dirty="0" smtClean="0">
                  <a:latin typeface="Arial Unicode MS" pitchFamily="34" charset="-128"/>
                  <a:ea typeface="Arial Unicode MS" pitchFamily="34" charset="-128"/>
                  <a:cs typeface="Arial Unicode MS" pitchFamily="34" charset="-128"/>
                </a:rPr>
                <a:t>0</a:t>
              </a:r>
              <a:r>
                <a:rPr lang="en-IN" sz="1200" dirty="0" smtClean="0">
                  <a:latin typeface="Arial Unicode MS" pitchFamily="34" charset="-128"/>
                  <a:ea typeface="Arial Unicode MS" pitchFamily="34" charset="-128"/>
                  <a:cs typeface="Arial Unicode MS" pitchFamily="34" charset="-128"/>
                </a:rPr>
                <a:t> west (</a:t>
              </a:r>
              <a:r>
                <a:rPr lang="en-IN" sz="1200" i="1" dirty="0" err="1" smtClean="0">
                  <a:latin typeface="Arial Unicode MS" pitchFamily="34" charset="-128"/>
                  <a:ea typeface="Arial Unicode MS" pitchFamily="34" charset="-128"/>
                  <a:cs typeface="Arial Unicode MS" pitchFamily="34" charset="-128"/>
                </a:rPr>
                <a:t>Vi</a:t>
              </a:r>
              <a:r>
                <a:rPr lang="en-IN" sz="1200" i="1" dirty="0" err="1" smtClean="0">
                  <a:latin typeface="Arial Unicode MS"/>
                  <a:ea typeface="Arial Unicode MS"/>
                  <a:cs typeface="Arial Unicode MS"/>
                </a:rPr>
                <a:t>şŋu</a:t>
              </a:r>
              <a:r>
                <a:rPr lang="en-IN" sz="1200" i="1" dirty="0" smtClean="0">
                  <a:latin typeface="Arial Unicode MS"/>
                  <a:ea typeface="Arial Unicode MS"/>
                  <a:cs typeface="Arial Unicode MS"/>
                </a:rPr>
                <a:t> </a:t>
              </a:r>
              <a:r>
                <a:rPr lang="en-IN" sz="1200" i="1" dirty="0" err="1" smtClean="0">
                  <a:latin typeface="Arial Unicode MS"/>
                  <a:ea typeface="Arial Unicode MS"/>
                  <a:cs typeface="Arial Unicode MS"/>
                </a:rPr>
                <a:t>purāŋa</a:t>
              </a:r>
              <a:r>
                <a:rPr lang="en-IN" sz="1200" i="1" dirty="0" smtClean="0">
                  <a:latin typeface="Arial Unicode MS"/>
                  <a:ea typeface="Arial Unicode MS"/>
                  <a:cs typeface="Arial Unicode MS"/>
                </a:rPr>
                <a:t> </a:t>
              </a:r>
              <a:r>
                <a:rPr lang="en-IN" sz="1200" dirty="0" smtClean="0">
                  <a:latin typeface="Arial Unicode MS"/>
                  <a:ea typeface="Arial Unicode MS"/>
                  <a:cs typeface="Arial Unicode MS"/>
                </a:rPr>
                <a:t>2/8/26).</a:t>
              </a:r>
              <a:endParaRPr lang="en-IN" sz="1200" dirty="0" smtClean="0">
                <a:latin typeface="Arial Unicode MS" pitchFamily="34" charset="-128"/>
                <a:ea typeface="Arial Unicode MS" pitchFamily="34" charset="-128"/>
                <a:cs typeface="Arial Unicode MS" pitchFamily="34" charset="-128"/>
              </a:endParaRPr>
            </a:p>
            <a:p>
              <a:r>
                <a:rPr lang="en-US" sz="1200" dirty="0" smtClean="0">
                  <a:latin typeface="Arial Unicode MS" pitchFamily="34" charset="-128"/>
                  <a:ea typeface="Arial Unicode MS" pitchFamily="34" charset="-128"/>
                  <a:cs typeface="Arial Unicode MS" pitchFamily="34" charset="-128"/>
                </a:rPr>
                <a:t>Astronomical </a:t>
              </a:r>
              <a:r>
                <a:rPr lang="en-US" sz="1200" i="1" dirty="0" err="1" smtClean="0">
                  <a:latin typeface="Arial Unicode MS" pitchFamily="34" charset="-128"/>
                  <a:ea typeface="Arial Unicode MS" pitchFamily="34" charset="-128"/>
                  <a:cs typeface="Arial Unicode MS" pitchFamily="34" charset="-128"/>
                </a:rPr>
                <a:t>yugas</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also are of 12000 </a:t>
              </a:r>
              <a:r>
                <a:rPr lang="en-US" sz="1200" i="1" dirty="0" err="1" smtClean="0">
                  <a:latin typeface="Arial Unicode MS" pitchFamily="34" charset="-128"/>
                  <a:ea typeface="Arial Unicode MS" pitchFamily="34" charset="-128"/>
                  <a:cs typeface="Arial Unicode MS" pitchFamily="34" charset="-128"/>
                </a:rPr>
                <a:t>Divya</a:t>
              </a:r>
              <a:r>
                <a:rPr lang="en-US" sz="1200" dirty="0" smtClean="0">
                  <a:latin typeface="Arial Unicode MS" pitchFamily="34" charset="-128"/>
                  <a:ea typeface="Arial Unicode MS" pitchFamily="34" charset="-128"/>
                  <a:cs typeface="Arial Unicode MS" pitchFamily="34" charset="-128"/>
                </a:rPr>
                <a:t> years (of 360 years),</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Divya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year in history is solar year.</a:t>
              </a:r>
            </a:p>
            <a:p>
              <a:r>
                <a:rPr lang="en-US" sz="1200" dirty="0" smtClean="0">
                  <a:latin typeface="Arial Unicode MS" pitchFamily="34" charset="-128"/>
                  <a:ea typeface="Arial Unicode MS" pitchFamily="34" charset="-128"/>
                  <a:cs typeface="Arial Unicode MS" pitchFamily="34" charset="-128"/>
                </a:rPr>
                <a:t>Next </a:t>
              </a:r>
              <a:r>
                <a:rPr lang="en-US" sz="1200" i="1" dirty="0" err="1" smtClean="0">
                  <a:latin typeface="Arial Unicode MS" pitchFamily="34" charset="-128"/>
                  <a:ea typeface="Arial Unicode MS" pitchFamily="34" charset="-128"/>
                  <a:cs typeface="Arial Unicode MS" pitchFamily="34" charset="-128"/>
                </a:rPr>
                <a:t>Vy</a:t>
              </a:r>
              <a:r>
                <a:rPr lang="en-US" sz="1200" i="1" dirty="0" err="1" smtClean="0">
                  <a:latin typeface="Arial Unicode MS"/>
                  <a:ea typeface="Arial Unicode MS"/>
                  <a:cs typeface="Arial Unicode MS"/>
                </a:rPr>
                <a:t>āsa</a:t>
              </a:r>
              <a:r>
                <a:rPr lang="en-US" sz="1200" dirty="0" smtClean="0">
                  <a:latin typeface="Arial Unicode MS"/>
                  <a:ea typeface="Arial Unicode MS"/>
                  <a:cs typeface="Arial Unicode MS"/>
                </a:rPr>
                <a:t> after </a:t>
              </a:r>
              <a:r>
                <a:rPr lang="en-US" sz="1200" i="1" dirty="0" err="1" smtClean="0">
                  <a:latin typeface="Arial Unicode MS"/>
                  <a:ea typeface="Arial Unicode MS"/>
                  <a:cs typeface="Arial Unicode MS"/>
                </a:rPr>
                <a:t>Vaivasvata</a:t>
              </a:r>
              <a:r>
                <a:rPr lang="en-US" sz="1200" i="1" dirty="0" smtClean="0">
                  <a:latin typeface="Arial Unicode MS"/>
                  <a:ea typeface="Arial Unicode MS"/>
                  <a:cs typeface="Arial Unicode MS"/>
                </a:rPr>
                <a:t> Manu </a:t>
              </a:r>
              <a:r>
                <a:rPr lang="en-US" sz="1200" dirty="0" smtClean="0">
                  <a:latin typeface="Arial Unicode MS"/>
                  <a:ea typeface="Arial Unicode MS"/>
                  <a:cs typeface="Arial Unicode MS"/>
                </a:rPr>
                <a:t>was </a:t>
              </a:r>
              <a:r>
                <a:rPr lang="en-US" sz="1200" i="1" dirty="0" err="1" smtClean="0">
                  <a:latin typeface="Arial Unicode MS"/>
                  <a:ea typeface="Arial Unicode MS"/>
                  <a:cs typeface="Arial Unicode MS"/>
                </a:rPr>
                <a:t>Vaivasvata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Yama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a:t>
              </a:r>
              <a:r>
                <a:rPr lang="en-US" sz="1200" i="1" dirty="0" err="1" smtClean="0">
                  <a:latin typeface="Arial Unicode MS"/>
                  <a:ea typeface="Arial Unicode MS"/>
                  <a:cs typeface="Arial Unicode MS"/>
                </a:rPr>
                <a:t>Jamshed</a:t>
              </a:r>
              <a:r>
                <a:rPr lang="en-US" sz="1200" dirty="0" smtClean="0">
                  <a:latin typeface="Arial Unicode MS"/>
                  <a:ea typeface="Arial Unicode MS"/>
                  <a:cs typeface="Arial Unicode MS"/>
                </a:rPr>
                <a:t> of Zend-Avesta) in whose period glacial floods occurred for about 2000 years. They followed same system and are brothers in that sense. Political and social systems were destroyed. In addition, day length increased due to extra load of water at equator, which increases angular momentum. Due to that, calendar of </a:t>
              </a:r>
              <a:r>
                <a:rPr lang="en-US" sz="1200" i="1" dirty="0" err="1" smtClean="0">
                  <a:latin typeface="Arial Unicode MS"/>
                  <a:ea typeface="Arial Unicode MS"/>
                  <a:cs typeface="Arial Unicode MS"/>
                </a:rPr>
                <a:t>Vaivasvata</a:t>
              </a:r>
              <a:r>
                <a:rPr lang="en-US" sz="1200" i="1" dirty="0" smtClean="0">
                  <a:latin typeface="Arial Unicode MS"/>
                  <a:ea typeface="Arial Unicode MS"/>
                  <a:cs typeface="Arial Unicode MS"/>
                </a:rPr>
                <a:t> Manu </a:t>
              </a:r>
              <a:r>
                <a:rPr lang="en-US" sz="1200" dirty="0" smtClean="0">
                  <a:latin typeface="Arial Unicode MS"/>
                  <a:ea typeface="Arial Unicode MS"/>
                  <a:cs typeface="Arial Unicode MS"/>
                </a:rPr>
                <a:t>developed errors. It was corrected in international conference at </a:t>
              </a:r>
              <a:r>
                <a:rPr lang="en-US" sz="1200" i="1" dirty="0" err="1" smtClean="0">
                  <a:latin typeface="Arial Unicode MS"/>
                  <a:ea typeface="Arial Unicode MS"/>
                  <a:cs typeface="Arial Unicode MS"/>
                </a:rPr>
                <a:t>Romaka-pattana</a:t>
              </a:r>
              <a:r>
                <a:rPr lang="en-US" sz="1200" dirty="0" smtClean="0">
                  <a:latin typeface="Arial Unicode MS"/>
                  <a:ea typeface="Arial Unicode MS"/>
                  <a:cs typeface="Arial Unicode MS"/>
                </a:rPr>
                <a:t>, </a:t>
              </a:r>
              <a:r>
                <a:rPr lang="en-IN" sz="1200" dirty="0" smtClean="0">
                  <a:latin typeface="Arial Unicode MS" pitchFamily="34" charset="-128"/>
                  <a:ea typeface="Arial Unicode MS" pitchFamily="34" charset="-128"/>
                  <a:cs typeface="Arial Unicode MS" pitchFamily="34" charset="-128"/>
                </a:rPr>
                <a:t>90</a:t>
              </a:r>
              <a:r>
                <a:rPr lang="en-IN" sz="1200" baseline="30000" dirty="0" smtClean="0">
                  <a:latin typeface="Arial Unicode MS" pitchFamily="34" charset="-128"/>
                  <a:ea typeface="Arial Unicode MS" pitchFamily="34" charset="-128"/>
                  <a:cs typeface="Arial Unicode MS" pitchFamily="34" charset="-128"/>
                </a:rPr>
                <a:t>0</a:t>
              </a:r>
              <a:r>
                <a:rPr lang="en-IN" sz="1200" dirty="0" smtClean="0">
                  <a:latin typeface="Arial Unicode MS" pitchFamily="34" charset="-128"/>
                  <a:ea typeface="Arial Unicode MS" pitchFamily="34" charset="-128"/>
                  <a:cs typeface="Arial Unicode MS" pitchFamily="34" charset="-128"/>
                </a:rPr>
                <a:t> west, place of sun called Rabat (Morocco) or </a:t>
              </a:r>
              <a:r>
                <a:rPr lang="en-IN" sz="1200" dirty="0" err="1" smtClean="0">
                  <a:latin typeface="Arial Unicode MS" pitchFamily="34" charset="-128"/>
                  <a:ea typeface="Arial Unicode MS" pitchFamily="34" charset="-128"/>
                  <a:cs typeface="Arial Unicode MS" pitchFamily="34" charset="-128"/>
                </a:rPr>
                <a:t>Konakry</a:t>
              </a:r>
              <a:r>
                <a:rPr lang="en-IN" sz="1200" dirty="0" smtClean="0">
                  <a:latin typeface="Arial Unicode MS" pitchFamily="34" charset="-128"/>
                  <a:ea typeface="Arial Unicode MS" pitchFamily="34" charset="-128"/>
                  <a:cs typeface="Arial Unicode MS" pitchFamily="34" charset="-128"/>
                </a:rPr>
                <a:t> (New </a:t>
              </a:r>
              <a:r>
                <a:rPr lang="en-IN" sz="1200" dirty="0" err="1" smtClean="0">
                  <a:latin typeface="Arial Unicode MS" pitchFamily="34" charset="-128"/>
                  <a:ea typeface="Arial Unicode MS" pitchFamily="34" charset="-128"/>
                  <a:cs typeface="Arial Unicode MS" pitchFamily="34" charset="-128"/>
                </a:rPr>
                <a:t>Guinee</a:t>
              </a:r>
              <a:r>
                <a:rPr lang="en-IN" sz="1200" dirty="0" smtClean="0">
                  <a:latin typeface="Arial Unicode MS" pitchFamily="34" charset="-128"/>
                  <a:ea typeface="Arial Unicode MS" pitchFamily="34" charset="-128"/>
                  <a:cs typeface="Arial Unicode MS" pitchFamily="34" charset="-128"/>
                </a:rPr>
                <a:t>). It was presided by an astronomer of Maya (Mexico) called </a:t>
              </a:r>
              <a:r>
                <a:rPr lang="en-IN" sz="1200" i="1" dirty="0" smtClean="0">
                  <a:latin typeface="Arial Unicode MS" pitchFamily="34" charset="-128"/>
                  <a:ea typeface="Arial Unicode MS" pitchFamily="34" charset="-128"/>
                  <a:cs typeface="Arial Unicode MS" pitchFamily="34" charset="-128"/>
                </a:rPr>
                <a:t>Maya-</a:t>
              </a:r>
              <a:r>
                <a:rPr lang="en-IN" sz="1200" i="1" dirty="0" err="1" smtClean="0">
                  <a:latin typeface="Arial Unicode MS" pitchFamily="34" charset="-128"/>
                  <a:ea typeface="Arial Unicode MS" pitchFamily="34" charset="-128"/>
                  <a:cs typeface="Arial Unicode MS" pitchFamily="34" charset="-128"/>
                </a:rPr>
                <a:t>Asura</a:t>
              </a:r>
              <a:r>
                <a:rPr lang="en-IN" sz="1200" dirty="0" smtClean="0">
                  <a:latin typeface="Arial Unicode MS" pitchFamily="34" charset="-128"/>
                  <a:ea typeface="Arial Unicode MS" pitchFamily="34" charset="-128"/>
                  <a:cs typeface="Arial Unicode MS" pitchFamily="34" charset="-128"/>
                </a:rPr>
                <a:t>. That was held when </a:t>
              </a:r>
              <a:r>
                <a:rPr lang="en-IN" sz="1200" dirty="0" err="1" smtClean="0">
                  <a:latin typeface="Arial Unicode MS" pitchFamily="34" charset="-128"/>
                  <a:ea typeface="Arial Unicode MS" pitchFamily="34" charset="-128"/>
                  <a:cs typeface="Arial Unicode MS" pitchFamily="34" charset="-128"/>
                </a:rPr>
                <a:t>Alpa</a:t>
              </a:r>
              <a:r>
                <a:rPr lang="en-IN" sz="1200" dirty="0" smtClean="0">
                  <a:latin typeface="Arial Unicode MS" pitchFamily="34" charset="-128"/>
                  <a:ea typeface="Arial Unicode MS" pitchFamily="34" charset="-128"/>
                  <a:cs typeface="Arial Unicode MS" pitchFamily="34" charset="-128"/>
                </a:rPr>
                <a:t> </a:t>
              </a:r>
            </a:p>
            <a:p>
              <a:r>
                <a:rPr lang="en-IN" sz="1200" dirty="0" smtClean="0">
                  <a:latin typeface="Arial Unicode MS" pitchFamily="34" charset="-128"/>
                  <a:ea typeface="Arial Unicode MS" pitchFamily="34" charset="-128"/>
                  <a:cs typeface="Arial Unicode MS" pitchFamily="34" charset="-128"/>
                </a:rPr>
                <a:t>(131 years were left in </a:t>
              </a:r>
              <a:r>
                <a:rPr lang="en-IN" sz="1200" dirty="0" err="1" smtClean="0">
                  <a:latin typeface="Arial Unicode MS" pitchFamily="34" charset="-128"/>
                  <a:ea typeface="Arial Unicode MS" pitchFamily="34" charset="-128"/>
                  <a:cs typeface="Arial Unicode MS" pitchFamily="34" charset="-128"/>
                </a:rPr>
                <a:t>Satya</a:t>
              </a:r>
              <a:r>
                <a:rPr lang="en-IN" sz="1200" dirty="0" smtClean="0">
                  <a:latin typeface="Arial Unicode MS" pitchFamily="34" charset="-128"/>
                  <a:ea typeface="Arial Unicode MS" pitchFamily="34" charset="-128"/>
                  <a:cs typeface="Arial Unicode MS" pitchFamily="34" charset="-128"/>
                </a:rPr>
                <a:t> </a:t>
              </a:r>
              <a:r>
                <a:rPr lang="en-IN" sz="1200" dirty="0" err="1" smtClean="0">
                  <a:latin typeface="Arial Unicode MS" pitchFamily="34" charset="-128"/>
                  <a:ea typeface="Arial Unicode MS" pitchFamily="34" charset="-128"/>
                  <a:cs typeface="Arial Unicode MS" pitchFamily="34" charset="-128"/>
                </a:rPr>
                <a:t>yuga</a:t>
              </a:r>
              <a:r>
                <a:rPr lang="en-IN" sz="1200" dirty="0" smtClean="0">
                  <a:latin typeface="Arial Unicode MS" pitchFamily="34" charset="-128"/>
                  <a:ea typeface="Arial Unicode MS" pitchFamily="34" charset="-128"/>
                  <a:cs typeface="Arial Unicode MS" pitchFamily="34" charset="-128"/>
                </a:rPr>
                <a:t>, ending 4800 years after </a:t>
              </a:r>
              <a:r>
                <a:rPr lang="en-IN" sz="1200" i="1" dirty="0" err="1" smtClean="0">
                  <a:latin typeface="Arial Unicode MS" pitchFamily="34" charset="-128"/>
                  <a:ea typeface="Arial Unicode MS" pitchFamily="34" charset="-128"/>
                  <a:cs typeface="Arial Unicode MS" pitchFamily="34" charset="-128"/>
                </a:rPr>
                <a:t>Vaivasvata</a:t>
              </a:r>
              <a:r>
                <a:rPr lang="en-IN" sz="1200" i="1" dirty="0" smtClean="0">
                  <a:latin typeface="Arial Unicode MS" pitchFamily="34" charset="-128"/>
                  <a:ea typeface="Arial Unicode MS" pitchFamily="34" charset="-128"/>
                  <a:cs typeface="Arial Unicode MS" pitchFamily="34" charset="-128"/>
                </a:rPr>
                <a:t> Manu</a:t>
              </a:r>
              <a:r>
                <a:rPr lang="en-IN" sz="1200" dirty="0" smtClean="0">
                  <a:latin typeface="Arial Unicode MS" pitchFamily="34" charset="-128"/>
                  <a:ea typeface="Arial Unicode MS" pitchFamily="34" charset="-128"/>
                  <a:cs typeface="Arial Unicode MS" pitchFamily="34" charset="-128"/>
                </a:rPr>
                <a:t>, i.e. in 9233 BC. That was after revival in</a:t>
              </a:r>
              <a:r>
                <a:rPr lang="en-IN" sz="1200" i="1" dirty="0" smtClean="0">
                  <a:latin typeface="Arial Unicode MS" pitchFamily="34" charset="-128"/>
                  <a:ea typeface="Arial Unicode MS" pitchFamily="34" charset="-128"/>
                  <a:cs typeface="Arial Unicode MS" pitchFamily="34" charset="-128"/>
                </a:rPr>
                <a:t> </a:t>
              </a:r>
              <a:r>
                <a:rPr lang="en-IN" sz="1200" i="1" dirty="0" err="1" smtClean="0">
                  <a:latin typeface="Arial Unicode MS" pitchFamily="34" charset="-128"/>
                  <a:ea typeface="Arial Unicode MS" pitchFamily="34" charset="-128"/>
                  <a:cs typeface="Arial Unicode MS" pitchFamily="34" charset="-128"/>
                </a:rPr>
                <a:t>Matsya</a:t>
              </a:r>
              <a:r>
                <a:rPr lang="en-IN" sz="1200" i="1" dirty="0" smtClean="0">
                  <a:latin typeface="Arial Unicode MS" pitchFamily="34" charset="-128"/>
                  <a:ea typeface="Arial Unicode MS" pitchFamily="34" charset="-128"/>
                  <a:cs typeface="Arial Unicode MS" pitchFamily="34" charset="-128"/>
                </a:rPr>
                <a:t> </a:t>
              </a:r>
              <a:r>
                <a:rPr lang="en-IN" sz="1200" dirty="0" smtClean="0">
                  <a:latin typeface="Arial Unicode MS" pitchFamily="34" charset="-128"/>
                  <a:ea typeface="Arial Unicode MS" pitchFamily="34" charset="-128"/>
                  <a:cs typeface="Arial Unicode MS" pitchFamily="34" charset="-128"/>
                </a:rPr>
                <a:t>incarnation (9533 BC) when </a:t>
              </a:r>
              <a:r>
                <a:rPr lang="en-IN" sz="1200" i="1" dirty="0" err="1" smtClean="0">
                  <a:latin typeface="Arial Unicode MS" pitchFamily="34" charset="-128"/>
                  <a:ea typeface="Arial Unicode MS" pitchFamily="34" charset="-128"/>
                  <a:cs typeface="Arial Unicode MS" pitchFamily="34" charset="-128"/>
                </a:rPr>
                <a:t>Prabhava</a:t>
              </a:r>
              <a:r>
                <a:rPr lang="en-IN" sz="1200" dirty="0" smtClean="0">
                  <a:latin typeface="Arial Unicode MS" pitchFamily="34" charset="-128"/>
                  <a:ea typeface="Arial Unicode MS" pitchFamily="34" charset="-128"/>
                  <a:cs typeface="Arial Unicode MS" pitchFamily="34" charset="-128"/>
                </a:rPr>
                <a:t> </a:t>
              </a:r>
              <a:r>
                <a:rPr lang="en-IN" sz="1200" i="1" dirty="0" smtClean="0">
                  <a:latin typeface="Arial Unicode MS" pitchFamily="34" charset="-128"/>
                  <a:ea typeface="Arial Unicode MS" pitchFamily="34" charset="-128"/>
                  <a:cs typeface="Arial Unicode MS" pitchFamily="34" charset="-128"/>
                </a:rPr>
                <a:t>Guru</a:t>
              </a:r>
              <a:r>
                <a:rPr lang="en-IN" sz="1200" dirty="0" smtClean="0">
                  <a:latin typeface="Arial Unicode MS" pitchFamily="34" charset="-128"/>
                  <a:ea typeface="Arial Unicode MS" pitchFamily="34" charset="-128"/>
                  <a:cs typeface="Arial Unicode MS" pitchFamily="34" charset="-128"/>
                </a:rPr>
                <a:t> year started in both systems-</a:t>
              </a:r>
              <a:r>
                <a:rPr lang="en-IN" sz="1200" i="1" dirty="0" err="1" smtClean="0">
                  <a:latin typeface="Arial Unicode MS" pitchFamily="34" charset="-128"/>
                  <a:ea typeface="Arial Unicode MS" pitchFamily="34" charset="-128"/>
                  <a:cs typeface="Arial Unicode MS" pitchFamily="34" charset="-128"/>
                </a:rPr>
                <a:t>Pit</a:t>
              </a:r>
              <a:r>
                <a:rPr lang="en-IN" sz="1200" i="1" dirty="0" err="1" smtClean="0">
                  <a:latin typeface="Arial Unicode MS"/>
                  <a:ea typeface="Arial Unicode MS"/>
                  <a:cs typeface="Arial Unicode MS"/>
                </a:rPr>
                <a:t>āmaha</a:t>
              </a:r>
              <a:r>
                <a:rPr lang="en-IN" sz="1200" i="1" dirty="0" smtClean="0">
                  <a:latin typeface="Arial Unicode MS"/>
                  <a:ea typeface="Arial Unicode MS"/>
                  <a:cs typeface="Arial Unicode MS"/>
                </a:rPr>
                <a:t>, </a:t>
              </a:r>
              <a:r>
                <a:rPr lang="en-IN" sz="1200" i="1" dirty="0" err="1" smtClean="0">
                  <a:latin typeface="Arial Unicode MS"/>
                  <a:ea typeface="Arial Unicode MS"/>
                  <a:cs typeface="Arial Unicode MS"/>
                </a:rPr>
                <a:t>Sūrya</a:t>
              </a:r>
              <a:r>
                <a:rPr lang="en-IN" sz="1200" i="1" dirty="0" smtClean="0">
                  <a:latin typeface="Arial Unicode MS"/>
                  <a:ea typeface="Arial Unicode MS"/>
                  <a:cs typeface="Arial Unicode MS"/>
                </a:rPr>
                <a:t> </a:t>
              </a:r>
              <a:r>
                <a:rPr lang="en-IN" sz="1200" dirty="0" smtClean="0">
                  <a:latin typeface="Arial Unicode MS"/>
                  <a:ea typeface="Arial Unicode MS"/>
                  <a:cs typeface="Arial Unicode MS"/>
                </a:rPr>
                <a:t>(</a:t>
              </a:r>
              <a:r>
                <a:rPr lang="en-IN" sz="1200" i="1" dirty="0" err="1" smtClean="0">
                  <a:latin typeface="Arial Unicode MS"/>
                  <a:ea typeface="Arial Unicode MS"/>
                  <a:cs typeface="Arial Unicode MS"/>
                </a:rPr>
                <a:t>Vişŋu</a:t>
              </a:r>
              <a:r>
                <a:rPr lang="en-IN" sz="1200" i="1" dirty="0" smtClean="0">
                  <a:latin typeface="Arial Unicode MS"/>
                  <a:ea typeface="Arial Unicode MS"/>
                  <a:cs typeface="Arial Unicode MS"/>
                </a:rPr>
                <a:t> </a:t>
              </a:r>
              <a:r>
                <a:rPr lang="en-IN" sz="1200" i="1" dirty="0" err="1" smtClean="0">
                  <a:latin typeface="Arial Unicode MS"/>
                  <a:ea typeface="Arial Unicode MS"/>
                  <a:cs typeface="Arial Unicode MS"/>
                </a:rPr>
                <a:t>dharmottara</a:t>
              </a:r>
              <a:r>
                <a:rPr lang="en-IN" sz="1200" i="1" dirty="0" smtClean="0">
                  <a:latin typeface="Arial Unicode MS"/>
                  <a:ea typeface="Arial Unicode MS"/>
                  <a:cs typeface="Arial Unicode MS"/>
                </a:rPr>
                <a:t> </a:t>
              </a:r>
              <a:r>
                <a:rPr lang="en-IN" sz="1200" i="1" dirty="0" err="1" smtClean="0">
                  <a:latin typeface="Arial Unicode MS"/>
                  <a:ea typeface="Arial Unicode MS"/>
                  <a:cs typeface="Arial Unicode MS"/>
                </a:rPr>
                <a:t>purāŋa</a:t>
              </a:r>
              <a:r>
                <a:rPr lang="en-IN" sz="1200" dirty="0" smtClean="0">
                  <a:latin typeface="Arial Unicode MS"/>
                  <a:ea typeface="Arial Unicode MS"/>
                  <a:cs typeface="Arial Unicode MS"/>
                </a:rPr>
                <a:t>, chapter 68). After that eleventh</a:t>
              </a:r>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Vyāsa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Ŗşabhadeva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had established new world order.</a:t>
              </a:r>
            </a:p>
            <a:p>
              <a:r>
                <a:rPr lang="en-US" sz="1200" i="1" dirty="0" err="1" smtClean="0">
                  <a:latin typeface="Arial Unicode MS"/>
                  <a:ea typeface="Arial Unicode MS"/>
                  <a:cs typeface="Arial Unicode MS"/>
                </a:rPr>
                <a:t>Vaivasvata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manu</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was 16000 years or 43 </a:t>
              </a:r>
              <a:r>
                <a:rPr lang="en-US" sz="1200" i="1" dirty="0" err="1" smtClean="0">
                  <a:latin typeface="Arial Unicode MS"/>
                  <a:ea typeface="Arial Unicode MS"/>
                  <a:cs typeface="Arial Unicode MS"/>
                </a:rPr>
                <a:t>yugas</a:t>
              </a:r>
              <a:r>
                <a:rPr lang="en-US" sz="1200" dirty="0" smtClean="0">
                  <a:latin typeface="Arial Unicode MS"/>
                  <a:ea typeface="Arial Unicode MS"/>
                  <a:cs typeface="Arial Unicode MS"/>
                </a:rPr>
                <a:t> after </a:t>
              </a:r>
              <a:r>
                <a:rPr lang="en-US" sz="1200" i="1" dirty="0" err="1" smtClean="0">
                  <a:latin typeface="Arial Unicode MS"/>
                  <a:ea typeface="Arial Unicode MS"/>
                  <a:cs typeface="Arial Unicode MS"/>
                </a:rPr>
                <a:t>Svāyambhuva</a:t>
              </a:r>
              <a:r>
                <a:rPr lang="en-US" sz="1200" i="1" dirty="0" smtClean="0">
                  <a:latin typeface="Arial Unicode MS"/>
                  <a:ea typeface="Arial Unicode MS"/>
                  <a:cs typeface="Arial Unicode MS"/>
                </a:rPr>
                <a:t> Manu </a:t>
              </a:r>
              <a:r>
                <a:rPr lang="en-US" sz="1200" dirty="0" smtClean="0">
                  <a:latin typeface="Arial Unicode MS"/>
                  <a:ea typeface="Arial Unicode MS"/>
                  <a:cs typeface="Arial Unicode MS"/>
                </a:rPr>
                <a:t>and after 28 </a:t>
              </a:r>
              <a:r>
                <a:rPr lang="en-US" sz="1200" i="1" dirty="0" err="1" smtClean="0">
                  <a:latin typeface="Arial Unicode MS"/>
                  <a:ea typeface="Arial Unicode MS"/>
                  <a:cs typeface="Arial Unicode MS"/>
                </a:rPr>
                <a:t>yuga</a:t>
              </a:r>
              <a:r>
                <a:rPr lang="en-US" sz="1200" dirty="0" smtClean="0">
                  <a:latin typeface="Arial Unicode MS"/>
                  <a:ea typeface="Arial Unicode MS"/>
                  <a:cs typeface="Arial Unicode MS"/>
                </a:rPr>
                <a:t>=10600 years after him was system of </a:t>
              </a:r>
              <a:r>
                <a:rPr lang="en-US" sz="1200" i="1" dirty="0" err="1" smtClean="0">
                  <a:latin typeface="Arial Unicode MS"/>
                  <a:ea typeface="Arial Unicode MS"/>
                  <a:cs typeface="Arial Unicode MS"/>
                </a:rPr>
                <a:t>Parāśara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a:t>
              </a:r>
              <a:r>
                <a:rPr lang="en-US" sz="1200" i="1" dirty="0" err="1" smtClean="0">
                  <a:latin typeface="Arial Unicode MS"/>
                  <a:ea typeface="Arial Unicode MS"/>
                  <a:cs typeface="Arial Unicode MS"/>
                </a:rPr>
                <a:t>Matsya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purāŋa</a:t>
              </a:r>
              <a:r>
                <a:rPr lang="en-US" sz="1200" dirty="0" smtClean="0">
                  <a:latin typeface="Arial Unicode MS"/>
                  <a:ea typeface="Arial Unicode MS"/>
                  <a:cs typeface="Arial Unicode MS"/>
                </a:rPr>
                <a:t>, chapter 173).</a:t>
              </a:r>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62000" y="152400"/>
            <a:ext cx="8222123" cy="6045577"/>
            <a:chOff x="762000" y="152400"/>
            <a:chExt cx="8222123" cy="6045577"/>
          </a:xfrm>
        </p:grpSpPr>
        <p:sp>
          <p:nvSpPr>
            <p:cNvPr id="2" name="TextBox 1"/>
            <p:cNvSpPr txBox="1"/>
            <p:nvPr/>
          </p:nvSpPr>
          <p:spPr>
            <a:xfrm>
              <a:off x="3048000" y="152400"/>
              <a:ext cx="1973617" cy="307777"/>
            </a:xfrm>
            <a:prstGeom prst="rect">
              <a:avLst/>
            </a:prstGeom>
            <a:noFill/>
          </p:spPr>
          <p:txBody>
            <a:bodyPr wrap="none" rtlCol="0">
              <a:spAutoFit/>
            </a:bodyPr>
            <a:lstStyle/>
            <a:p>
              <a:r>
                <a:rPr lang="en-US" sz="1400" b="1" i="1" dirty="0" err="1" smtClean="0">
                  <a:latin typeface="Arial Unicode MS" pitchFamily="34" charset="-128"/>
                  <a:ea typeface="Arial Unicode MS" pitchFamily="34" charset="-128"/>
                  <a:cs typeface="Arial Unicode MS" pitchFamily="34" charset="-128"/>
                </a:rPr>
                <a:t>Mah</a:t>
              </a:r>
              <a:r>
                <a:rPr lang="en-US" sz="1400" b="1" i="1" dirty="0" err="1" smtClean="0">
                  <a:latin typeface="Arial Unicode MS"/>
                  <a:ea typeface="Arial Unicode MS"/>
                  <a:cs typeface="Arial Unicode MS"/>
                </a:rPr>
                <a:t>ābhārata</a:t>
              </a:r>
              <a:r>
                <a:rPr lang="en-US" sz="1400" b="1" i="1" dirty="0" smtClean="0">
                  <a:latin typeface="Arial Unicode MS"/>
                  <a:ea typeface="Arial Unicode MS"/>
                  <a:cs typeface="Arial Unicode MS"/>
                </a:rPr>
                <a:t> </a:t>
              </a:r>
              <a:r>
                <a:rPr lang="en-US" sz="1400" b="1" dirty="0" smtClean="0">
                  <a:latin typeface="Arial Unicode MS"/>
                  <a:ea typeface="Arial Unicode MS"/>
                  <a:cs typeface="Arial Unicode MS"/>
                </a:rPr>
                <a:t>calendar</a:t>
              </a:r>
              <a:endParaRPr lang="en-IN" sz="1400" b="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762000" y="381000"/>
              <a:ext cx="8222123" cy="5816977"/>
            </a:xfrm>
            <a:prstGeom prst="rect">
              <a:avLst/>
            </a:prstGeom>
            <a:noFill/>
          </p:spPr>
          <p:txBody>
            <a:bodyPr wrap="none" rtlCol="0">
              <a:spAutoFit/>
            </a:bodyPr>
            <a:lstStyle/>
            <a:p>
              <a:r>
                <a:rPr lang="en-US" sz="1200" i="1" dirty="0" smtClean="0">
                  <a:latin typeface="Arial Unicode MS" pitchFamily="34" charset="-128"/>
                  <a:ea typeface="Arial Unicode MS" pitchFamily="34" charset="-128"/>
                  <a:cs typeface="Arial Unicode MS" pitchFamily="34" charset="-128"/>
                </a:rPr>
                <a:t>Āryabha</a:t>
              </a:r>
              <a:r>
                <a:rPr lang="en-US" sz="1200" i="1" dirty="0" smtClean="0">
                  <a:latin typeface="Arial Unicode MS"/>
                  <a:ea typeface="Arial Unicode MS"/>
                  <a:cs typeface="Arial Unicode MS"/>
                </a:rPr>
                <a:t>ţa</a:t>
              </a:r>
              <a:r>
                <a:rPr lang="en-US" sz="1200" dirty="0" smtClean="0">
                  <a:latin typeface="Arial Unicode MS"/>
                  <a:ea typeface="Arial Unicode MS"/>
                  <a:cs typeface="Arial Unicode MS"/>
                </a:rPr>
                <a:t>-2 in his </a:t>
              </a:r>
              <a:r>
                <a:rPr lang="en-US" sz="1200" i="1" dirty="0" err="1" smtClean="0">
                  <a:latin typeface="Arial Unicode MS"/>
                  <a:ea typeface="Arial Unicode MS"/>
                  <a:cs typeface="Arial Unicode MS"/>
                </a:rPr>
                <a:t>Mahā-siddhānta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 (2/1-2) has stated that 2 systems were current at </a:t>
              </a:r>
              <a:r>
                <a:rPr lang="en-US" sz="1200" i="1" dirty="0" err="1" smtClean="0">
                  <a:latin typeface="Arial Unicode MS"/>
                  <a:ea typeface="Arial Unicode MS"/>
                  <a:cs typeface="Arial Unicode MS"/>
                </a:rPr>
                <a:t>Mahābhārata</a:t>
              </a:r>
              <a:r>
                <a:rPr lang="en-US" sz="1200" dirty="0" smtClean="0">
                  <a:latin typeface="Arial Unicode MS"/>
                  <a:ea typeface="Arial Unicode MS"/>
                  <a:cs typeface="Arial Unicode MS"/>
                </a:rPr>
                <a:t> time-</a:t>
              </a:r>
              <a:r>
                <a:rPr lang="en-US" sz="1200" i="1" dirty="0" err="1" smtClean="0">
                  <a:latin typeface="Arial Unicode MS"/>
                  <a:ea typeface="Arial Unicode MS"/>
                  <a:cs typeface="Arial Unicode MS"/>
                </a:rPr>
                <a:t>Ārya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mata</a:t>
              </a:r>
              <a:r>
                <a:rPr lang="en-US" sz="1200" i="1" dirty="0" smtClean="0">
                  <a:latin typeface="Arial Unicode MS"/>
                  <a:ea typeface="Arial Unicode MS"/>
                  <a:cs typeface="Arial Unicode MS"/>
                </a:rPr>
                <a:t> </a:t>
              </a:r>
            </a:p>
            <a:p>
              <a:r>
                <a:rPr lang="en-US" sz="1200" dirty="0" smtClean="0">
                  <a:latin typeface="Arial Unicode MS"/>
                  <a:ea typeface="Arial Unicode MS"/>
                  <a:cs typeface="Arial Unicode MS"/>
                </a:rPr>
                <a:t>and </a:t>
              </a:r>
              <a:r>
                <a:rPr lang="en-US" sz="1200" i="1" dirty="0" err="1" smtClean="0">
                  <a:latin typeface="Arial Unicode MS"/>
                  <a:ea typeface="Arial Unicode MS"/>
                  <a:cs typeface="Arial Unicode MS"/>
                </a:rPr>
                <a:t>Parāśara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mata</a:t>
              </a:r>
              <a:r>
                <a:rPr lang="en-US" sz="1200" dirty="0" smtClean="0">
                  <a:latin typeface="Arial Unicode MS"/>
                  <a:ea typeface="Arial Unicode MS"/>
                  <a:cs typeface="Arial Unicode MS"/>
                </a:rPr>
                <a:t>. View of </a:t>
              </a:r>
              <a:r>
                <a:rPr lang="en-US" sz="1200" i="1" dirty="0" err="1" smtClean="0">
                  <a:latin typeface="Arial Unicode MS"/>
                  <a:ea typeface="Arial Unicode MS"/>
                  <a:cs typeface="Arial Unicode MS"/>
                </a:rPr>
                <a:t>Parāśara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was more popular. These were slightly after start of </a:t>
              </a:r>
              <a:r>
                <a:rPr lang="en-US" sz="1200" i="1" dirty="0" smtClean="0">
                  <a:latin typeface="Arial Unicode MS"/>
                  <a:ea typeface="Arial Unicode MS"/>
                  <a:cs typeface="Arial Unicode MS"/>
                </a:rPr>
                <a:t>kali-</a:t>
              </a:r>
              <a:r>
                <a:rPr lang="en-US" sz="1200" i="1" dirty="0" err="1" smtClean="0">
                  <a:latin typeface="Arial Unicode MS"/>
                  <a:ea typeface="Arial Unicode MS"/>
                  <a:cs typeface="Arial Unicode MS"/>
                </a:rPr>
                <a:t>yuga</a:t>
              </a:r>
              <a:r>
                <a:rPr lang="en-US" sz="1200" dirty="0" smtClean="0">
                  <a:latin typeface="Arial Unicode MS"/>
                  <a:ea typeface="Arial Unicode MS"/>
                  <a:cs typeface="Arial Unicode MS"/>
                </a:rPr>
                <a:t>-</a:t>
              </a:r>
            </a:p>
            <a:p>
              <a:r>
                <a:rPr lang="hi-IN" sz="1200" dirty="0" smtClean="0">
                  <a:latin typeface="Arial Unicode MS"/>
                  <a:ea typeface="Arial Unicode MS"/>
                  <a:cs typeface="Arial Unicode MS"/>
                </a:rPr>
                <a:t>तत्रादौ</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पराशरमतकथने</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कारणमाह</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कलिसंज्ञे</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युगपादे</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पाराशर्य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मतं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प्रशस्तमतः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वक्ष्ये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तदहं</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तन्मम</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मततुल्ये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मध्यमानत्र</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॥१॥</a:t>
              </a:r>
              <a:r>
                <a:rPr lang="en-US" sz="1200" dirty="0" smtClean="0">
                  <a:latin typeface="Arial Unicode MS"/>
                  <a:ea typeface="Arial Unicode MS"/>
                  <a:cs typeface="Arial Unicode MS"/>
                </a:rPr>
                <a:t> </a:t>
              </a:r>
            </a:p>
            <a:p>
              <a:r>
                <a:rPr lang="hi-IN" sz="1200" dirty="0" smtClean="0">
                  <a:latin typeface="Arial Unicode MS"/>
                  <a:ea typeface="Arial Unicode MS"/>
                  <a:cs typeface="Arial Unicode MS"/>
                </a:rPr>
                <a:t>इदानीं</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सिद्धान्तद्वयस्य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समयमाह</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एतत्सिद्धान्तद्वयमीषद्याते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कलौ</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युगे</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जातम्</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स्वस्थाने</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दृक्</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तुल्या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अनेन</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खेटाः</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स्फुटाः</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कार्याः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॥२॥</a:t>
              </a:r>
              <a:r>
                <a:rPr lang="en-US" sz="1200" dirty="0" smtClean="0">
                  <a:latin typeface="Arial Unicode MS"/>
                  <a:ea typeface="Arial Unicode MS"/>
                  <a:cs typeface="Arial Unicode MS"/>
                </a:rPr>
                <a:t>.</a:t>
              </a:r>
            </a:p>
            <a:p>
              <a:r>
                <a:rPr lang="en-US" sz="1200" i="1" dirty="0" smtClean="0">
                  <a:latin typeface="Arial Unicode MS" pitchFamily="34" charset="-128"/>
                  <a:ea typeface="Arial Unicode MS" pitchFamily="34" charset="-128"/>
                  <a:cs typeface="Arial Unicode MS" pitchFamily="34" charset="-128"/>
                </a:rPr>
                <a:t>Āryabha</a:t>
              </a:r>
              <a:r>
                <a:rPr lang="en-US" sz="1200" i="1" dirty="0" smtClean="0">
                  <a:latin typeface="Arial Unicode MS"/>
                  <a:ea typeface="Arial Unicode MS"/>
                  <a:cs typeface="Arial Unicode MS"/>
                </a:rPr>
                <a:t>ţa</a:t>
              </a:r>
              <a:r>
                <a:rPr lang="en-US" sz="1200" dirty="0" smtClean="0">
                  <a:latin typeface="Arial Unicode MS"/>
                  <a:ea typeface="Arial Unicode MS"/>
                  <a:cs typeface="Arial Unicode MS"/>
                </a:rPr>
                <a:t>-1 himself tells in </a:t>
              </a:r>
              <a:r>
                <a:rPr lang="en-US" sz="1200" i="1" dirty="0" err="1" smtClean="0">
                  <a:latin typeface="Arial Unicode MS" pitchFamily="34" charset="-128"/>
                  <a:ea typeface="Arial Unicode MS" pitchFamily="34" charset="-128"/>
                  <a:cs typeface="Arial Unicode MS" pitchFamily="34" charset="-128"/>
                </a:rPr>
                <a:t>Āryabha</a:t>
              </a:r>
              <a:r>
                <a:rPr lang="en-US" sz="1200" i="1" dirty="0" err="1" smtClean="0">
                  <a:latin typeface="Arial Unicode MS"/>
                  <a:ea typeface="Arial Unicode MS"/>
                  <a:cs typeface="Arial Unicode MS"/>
                </a:rPr>
                <a:t>ţīya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that he was 23 years of age when 6 cycles of 60 years passed in </a:t>
              </a:r>
              <a:r>
                <a:rPr lang="en-US" sz="1200" i="1" dirty="0" smtClean="0">
                  <a:latin typeface="Arial Unicode MS"/>
                  <a:ea typeface="Arial Unicode MS"/>
                  <a:cs typeface="Arial Unicode MS"/>
                </a:rPr>
                <a:t>kali </a:t>
              </a:r>
              <a:r>
                <a:rPr lang="en-US" sz="1200" i="1" dirty="0" err="1" smtClean="0">
                  <a:latin typeface="Arial Unicode MS"/>
                  <a:ea typeface="Arial Unicode MS"/>
                  <a:cs typeface="Arial Unicode MS"/>
                </a:rPr>
                <a:t>yuga</a:t>
              </a:r>
              <a:r>
                <a:rPr lang="en-US" sz="1200" i="1" dirty="0" smtClean="0">
                  <a:latin typeface="Arial Unicode MS"/>
                  <a:ea typeface="Arial Unicode MS"/>
                  <a:cs typeface="Arial Unicode MS"/>
                </a:rPr>
                <a:t>-</a:t>
              </a:r>
            </a:p>
            <a:p>
              <a:r>
                <a:rPr lang="hi-IN" sz="1200" dirty="0" smtClean="0">
                  <a:latin typeface="Arial Unicode MS"/>
                  <a:ea typeface="Arial Unicode MS"/>
                  <a:cs typeface="Arial Unicode MS"/>
                </a:rPr>
                <a:t>षष्ट्यब्दानां</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षड्भिर्यदा</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व्यीतास्त्रयश्चयुगपादाः।</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त्र्यधिका</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विंशतिरब्दास्तदेह</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मम</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जन्मनोऽतीताः॥३</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१०॥</a:t>
              </a:r>
              <a:endParaRPr lang="en-US" sz="1200" dirty="0" smtClean="0">
                <a:latin typeface="Arial Unicode MS"/>
                <a:ea typeface="Arial Unicode MS"/>
                <a:cs typeface="Arial Unicode MS"/>
              </a:endParaRPr>
            </a:p>
            <a:p>
              <a:r>
                <a:rPr lang="en-US" sz="1200" dirty="0" smtClean="0">
                  <a:latin typeface="Arial Unicode MS"/>
                  <a:ea typeface="Arial Unicode MS"/>
                  <a:cs typeface="Arial Unicode MS"/>
                </a:rPr>
                <a:t>Thus was 23 years in</a:t>
              </a:r>
              <a:r>
                <a:rPr lang="en-US" sz="1200" i="1" dirty="0" smtClean="0">
                  <a:latin typeface="Arial Unicode MS"/>
                  <a:ea typeface="Arial Unicode MS"/>
                  <a:cs typeface="Arial Unicode MS"/>
                </a:rPr>
                <a:t> kali </a:t>
              </a:r>
              <a:r>
                <a:rPr lang="en-US" sz="1200" dirty="0" smtClean="0">
                  <a:latin typeface="Arial Unicode MS"/>
                  <a:ea typeface="Arial Unicode MS"/>
                  <a:cs typeface="Arial Unicode MS"/>
                </a:rPr>
                <a:t>360 = 2742 BC, i.e. born in 327 </a:t>
              </a:r>
              <a:r>
                <a:rPr lang="en-US" sz="1200" i="1" dirty="0" smtClean="0">
                  <a:latin typeface="Arial Unicode MS"/>
                  <a:ea typeface="Arial Unicode MS"/>
                  <a:cs typeface="Arial Unicode MS"/>
                </a:rPr>
                <a:t>Kali</a:t>
              </a:r>
              <a:r>
                <a:rPr lang="en-US" sz="1200" dirty="0" smtClean="0">
                  <a:latin typeface="Arial Unicode MS"/>
                  <a:ea typeface="Arial Unicode MS"/>
                  <a:cs typeface="Arial Unicode MS"/>
                </a:rPr>
                <a:t> =2765 BC.</a:t>
              </a:r>
            </a:p>
            <a:p>
              <a:r>
                <a:rPr lang="en-US" sz="1200" dirty="0" smtClean="0">
                  <a:latin typeface="Arial Unicode MS"/>
                  <a:ea typeface="Arial Unicode MS"/>
                  <a:cs typeface="Arial Unicode MS"/>
                </a:rPr>
                <a:t>This was in all old manuscripts, but such antiquity was not acceptable to British who forged it to 60 cycles of 60 years. </a:t>
              </a:r>
            </a:p>
            <a:p>
              <a:r>
                <a:rPr lang="en-US" sz="1200" dirty="0" smtClean="0">
                  <a:latin typeface="Arial Unicode MS"/>
                  <a:ea typeface="Arial Unicode MS"/>
                  <a:cs typeface="Arial Unicode MS"/>
                </a:rPr>
                <a:t>Original verse was  changed to </a:t>
              </a:r>
              <a:r>
                <a:rPr lang="hi-IN" sz="1200" dirty="0" smtClean="0">
                  <a:latin typeface="Arial Unicode MS"/>
                  <a:ea typeface="Arial Unicode MS"/>
                  <a:cs typeface="Arial Unicode MS"/>
                </a:rPr>
                <a:t>षष्ट्यब्दानां</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षष्टिर्यदा</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व्यीतास्त्रयश्चयुगपादाः।</a:t>
              </a:r>
              <a:endParaRPr lang="en-US" sz="1200" dirty="0" smtClean="0">
                <a:latin typeface="Arial Unicode MS"/>
                <a:ea typeface="Arial Unicode MS"/>
                <a:cs typeface="Arial Unicode MS"/>
              </a:endParaRPr>
            </a:p>
            <a:p>
              <a:r>
                <a:rPr lang="en-US" sz="1200" dirty="0" smtClean="0">
                  <a:latin typeface="Arial Unicode MS"/>
                  <a:ea typeface="Arial Unicode MS"/>
                  <a:cs typeface="Arial Unicode MS"/>
                </a:rPr>
                <a:t>He has not mentioned start of Kali itself, as it was near to is time and no other calendar had started. He has </a:t>
              </a:r>
            </a:p>
            <a:p>
              <a:r>
                <a:rPr lang="en-US" sz="1200" dirty="0" smtClean="0">
                  <a:latin typeface="Arial Unicode MS"/>
                  <a:ea typeface="Arial Unicode MS"/>
                  <a:cs typeface="Arial Unicode MS"/>
                </a:rPr>
                <a:t>mentioned ‘prior to </a:t>
              </a:r>
              <a:r>
                <a:rPr lang="en-US" sz="1200" i="1" dirty="0" err="1" smtClean="0">
                  <a:latin typeface="Arial Unicode MS"/>
                  <a:ea typeface="Arial Unicode MS"/>
                  <a:cs typeface="Arial Unicode MS"/>
                </a:rPr>
                <a:t>Bhārata</a:t>
              </a:r>
              <a:r>
                <a:rPr lang="en-US" sz="1200" dirty="0" smtClean="0">
                  <a:latin typeface="Arial Unicode MS"/>
                  <a:ea typeface="Arial Unicode MS"/>
                  <a:cs typeface="Arial Unicode MS"/>
                </a:rPr>
                <a:t>’ interpreted as prior to leaving kingship by </a:t>
              </a:r>
              <a:r>
                <a:rPr lang="en-US" sz="1200" i="1" dirty="0" err="1" smtClean="0">
                  <a:latin typeface="Arial Unicode MS"/>
                  <a:ea typeface="Arial Unicode MS"/>
                  <a:cs typeface="Arial Unicode MS"/>
                </a:rPr>
                <a:t>Yudhişţhira</a:t>
              </a:r>
              <a:r>
                <a:rPr lang="en-US" sz="1200" dirty="0" smtClean="0">
                  <a:latin typeface="Arial Unicode MS"/>
                  <a:ea typeface="Arial Unicode MS"/>
                  <a:cs typeface="Arial Unicode MS"/>
                </a:rPr>
                <a:t> of </a:t>
              </a:r>
              <a:r>
                <a:rPr lang="en-US" sz="1200" i="1" dirty="0" err="1" smtClean="0">
                  <a:latin typeface="Arial Unicode MS"/>
                  <a:ea typeface="Arial Unicode MS"/>
                  <a:cs typeface="Arial Unicode MS"/>
                </a:rPr>
                <a:t>Bharata</a:t>
              </a:r>
              <a:r>
                <a:rPr lang="en-US" sz="1200" dirty="0" smtClean="0">
                  <a:latin typeface="Arial Unicode MS"/>
                  <a:ea typeface="Arial Unicode MS"/>
                  <a:cs typeface="Arial Unicode MS"/>
                </a:rPr>
                <a:t> family, at start of </a:t>
              </a:r>
              <a:r>
                <a:rPr lang="en-US" sz="1200" i="1" dirty="0" smtClean="0">
                  <a:latin typeface="Arial Unicode MS"/>
                  <a:ea typeface="Arial Unicode MS"/>
                  <a:cs typeface="Arial Unicode MS"/>
                </a:rPr>
                <a:t>Kali.</a:t>
              </a:r>
            </a:p>
            <a:p>
              <a:r>
                <a:rPr lang="hi-IN" sz="1200" dirty="0" smtClean="0">
                  <a:latin typeface="Arial Unicode MS"/>
                  <a:ea typeface="Arial Unicode MS"/>
                  <a:cs typeface="Arial Unicode MS"/>
                </a:rPr>
                <a:t>काहो</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मनवो</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ढ</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मनुयुगाः</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श्ख</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गतास्ते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च</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छ्ना</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च</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a:t>
              </a:r>
              <a:r>
                <a:rPr lang="en-US" sz="1200" dirty="0" smtClean="0">
                  <a:latin typeface="Arial Unicode MS"/>
                  <a:ea typeface="Arial Unicode MS"/>
                  <a:cs typeface="Arial Unicode MS"/>
                </a:rPr>
                <a:t> </a:t>
              </a:r>
            </a:p>
            <a:p>
              <a:r>
                <a:rPr lang="hi-IN" sz="1200" dirty="0" smtClean="0">
                  <a:latin typeface="Arial Unicode MS"/>
                  <a:ea typeface="Arial Unicode MS"/>
                  <a:cs typeface="Arial Unicode MS"/>
                </a:rPr>
                <a:t>कल्पादेर्युगपादा</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ग</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च</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गुरुदिवसाच्च</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भारतात्पूर्वम्</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॥१</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५॥</a:t>
              </a:r>
              <a:endParaRPr lang="en-US" sz="1200" dirty="0" smtClean="0">
                <a:latin typeface="Arial Unicode MS"/>
                <a:ea typeface="Arial Unicode MS"/>
                <a:cs typeface="Arial Unicode MS"/>
              </a:endParaRPr>
            </a:p>
            <a:p>
              <a:r>
                <a:rPr lang="en-US" sz="1200" dirty="0" smtClean="0">
                  <a:latin typeface="Arial Unicode MS"/>
                  <a:ea typeface="Arial Unicode MS"/>
                  <a:cs typeface="Arial Unicode MS"/>
                </a:rPr>
                <a:t>Period of </a:t>
              </a:r>
              <a:r>
                <a:rPr lang="en-US" sz="1200" i="1" dirty="0" err="1" smtClean="0">
                  <a:latin typeface="Arial Unicode MS" pitchFamily="34" charset="-128"/>
                  <a:ea typeface="Arial Unicode MS" pitchFamily="34" charset="-128"/>
                  <a:cs typeface="Arial Unicode MS" pitchFamily="34" charset="-128"/>
                </a:rPr>
                <a:t>Āryabha</a:t>
              </a:r>
              <a:r>
                <a:rPr lang="en-US" sz="1200" i="1" dirty="0" err="1" smtClean="0">
                  <a:latin typeface="Arial Unicode MS"/>
                  <a:ea typeface="Arial Unicode MS"/>
                  <a:cs typeface="Arial Unicode MS"/>
                </a:rPr>
                <a:t>ţa</a:t>
              </a:r>
              <a:r>
                <a:rPr lang="en-US" sz="1200" dirty="0" smtClean="0">
                  <a:latin typeface="Arial Unicode MS"/>
                  <a:ea typeface="Arial Unicode MS"/>
                  <a:cs typeface="Arial Unicode MS"/>
                </a:rPr>
                <a:t> in 327-400 Kali is proved by the following-</a:t>
              </a:r>
            </a:p>
            <a:p>
              <a:pPr marL="228600" indent="-228600">
                <a:buAutoNum type="arabicParenBoth"/>
              </a:pPr>
              <a:r>
                <a:rPr lang="en-US" sz="1200" i="1" dirty="0" err="1" smtClean="0">
                  <a:latin typeface="Arial Unicode MS"/>
                  <a:ea typeface="Arial Unicode MS"/>
                  <a:cs typeface="Arial Unicode MS"/>
                </a:rPr>
                <a:t>Pāţaliputra</a:t>
              </a:r>
              <a:r>
                <a:rPr lang="en-US" sz="1200" dirty="0" smtClean="0">
                  <a:latin typeface="Arial Unicode MS"/>
                  <a:ea typeface="Arial Unicode MS"/>
                  <a:cs typeface="Arial Unicode MS"/>
                </a:rPr>
                <a:t> was not existing, only the school called </a:t>
              </a:r>
              <a:r>
                <a:rPr lang="en-US" sz="1200" i="1" dirty="0" err="1" smtClean="0">
                  <a:latin typeface="Arial Unicode MS"/>
                  <a:ea typeface="Arial Unicode MS"/>
                  <a:cs typeface="Arial Unicode MS"/>
                </a:rPr>
                <a:t>Kusumapura</a:t>
              </a:r>
              <a:r>
                <a:rPr lang="en-US" sz="1200" dirty="0" smtClean="0">
                  <a:latin typeface="Arial Unicode MS"/>
                  <a:ea typeface="Arial Unicode MS"/>
                  <a:cs typeface="Arial Unicode MS"/>
                </a:rPr>
                <a:t> (like kindergarten=garden of flowers) existed. </a:t>
              </a:r>
            </a:p>
            <a:p>
              <a:pPr marL="228600" indent="-228600"/>
              <a:r>
                <a:rPr lang="en-US" sz="1200" dirty="0" smtClean="0">
                  <a:latin typeface="Arial Unicode MS"/>
                  <a:ea typeface="Arial Unicode MS"/>
                  <a:cs typeface="Arial Unicode MS"/>
                </a:rPr>
                <a:t>Place of observatory was </a:t>
              </a:r>
              <a:r>
                <a:rPr lang="en-US" sz="1200" i="1" dirty="0" err="1" smtClean="0">
                  <a:latin typeface="Arial Unicode MS"/>
                  <a:ea typeface="Arial Unicode MS"/>
                  <a:cs typeface="Arial Unicode MS"/>
                </a:rPr>
                <a:t>Khagola</a:t>
              </a:r>
              <a:r>
                <a:rPr lang="en-US" sz="1200" dirty="0" smtClean="0">
                  <a:latin typeface="Arial Unicode MS"/>
                  <a:ea typeface="Arial Unicode MS"/>
                  <a:cs typeface="Arial Unicode MS"/>
                </a:rPr>
                <a:t>, which is still a town near Patna.</a:t>
              </a:r>
            </a:p>
            <a:p>
              <a:r>
                <a:rPr lang="hi-IN" sz="1200" dirty="0" smtClean="0">
                  <a:latin typeface="Arial Unicode MS"/>
                  <a:ea typeface="Arial Unicode MS"/>
                  <a:cs typeface="Arial Unicode MS"/>
                </a:rPr>
                <a:t>आर्यभटस्त्विह</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निगदति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कुसुमपुरेऽभ्यर्चितं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ज्ञानम्</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॥२</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१॥</a:t>
              </a:r>
              <a:endParaRPr lang="en-US" sz="1200" dirty="0" smtClean="0">
                <a:latin typeface="Arial Unicode MS"/>
                <a:ea typeface="Arial Unicode MS"/>
                <a:cs typeface="Arial Unicode MS"/>
              </a:endParaRPr>
            </a:p>
            <a:p>
              <a:r>
                <a:rPr lang="en-US" sz="1200" dirty="0" smtClean="0">
                  <a:latin typeface="Arial Unicode MS"/>
                  <a:ea typeface="Arial Unicode MS"/>
                  <a:cs typeface="Arial Unicode MS"/>
                </a:rPr>
                <a:t>(2) He has not referred to any other </a:t>
              </a:r>
              <a:r>
                <a:rPr lang="en-US" sz="1200" i="1" dirty="0" err="1" smtClean="0">
                  <a:latin typeface="Arial Unicode MS"/>
                  <a:ea typeface="Arial Unicode MS"/>
                  <a:cs typeface="Arial Unicode MS"/>
                </a:rPr>
                <a:t>śaka</a:t>
              </a:r>
              <a:r>
                <a:rPr lang="en-US" sz="1200" dirty="0" smtClean="0">
                  <a:latin typeface="Arial Unicode MS"/>
                  <a:ea typeface="Arial Unicode MS"/>
                  <a:cs typeface="Arial Unicode MS"/>
                </a:rPr>
                <a:t> except Kali, as none had started between kali and him.</a:t>
              </a:r>
            </a:p>
            <a:p>
              <a:r>
                <a:rPr lang="en-US" sz="1200" dirty="0" smtClean="0">
                  <a:latin typeface="Arial Unicode MS"/>
                  <a:ea typeface="Arial Unicode MS"/>
                  <a:cs typeface="Arial Unicode MS"/>
                </a:rPr>
                <a:t>(3) He has been quoted by </a:t>
              </a:r>
              <a:r>
                <a:rPr lang="en-US" sz="1200" i="1" dirty="0" err="1" smtClean="0">
                  <a:latin typeface="Arial Unicode MS"/>
                  <a:ea typeface="Arial Unicode MS"/>
                  <a:cs typeface="Arial Unicode MS"/>
                </a:rPr>
                <a:t>Varāhamihira</a:t>
              </a:r>
              <a:r>
                <a:rPr lang="en-US" sz="1200" dirty="0" smtClean="0">
                  <a:latin typeface="Arial Unicode MS"/>
                  <a:ea typeface="Arial Unicode MS"/>
                  <a:cs typeface="Arial Unicode MS"/>
                </a:rPr>
                <a:t> in </a:t>
              </a:r>
              <a:r>
                <a:rPr lang="en-US" sz="1200" i="1" dirty="0" err="1" smtClean="0">
                  <a:latin typeface="Arial Unicode MS"/>
                  <a:ea typeface="Arial Unicode MS"/>
                  <a:cs typeface="Arial Unicode MS"/>
                </a:rPr>
                <a:t>Pañcha-siddhāntikā</a:t>
              </a:r>
              <a:r>
                <a:rPr lang="en-US" sz="1200" dirty="0" smtClean="0">
                  <a:latin typeface="Arial Unicode MS"/>
                  <a:ea typeface="Arial Unicode MS"/>
                  <a:cs typeface="Arial Unicode MS"/>
                </a:rPr>
                <a:t> twice who was born on 6-3-95 BC (</a:t>
              </a:r>
              <a:r>
                <a:rPr lang="en-US" sz="1200" i="1" dirty="0" err="1" smtClean="0">
                  <a:latin typeface="Arial Unicode MS"/>
                  <a:ea typeface="Arial Unicode MS"/>
                  <a:cs typeface="Arial Unicode MS"/>
                </a:rPr>
                <a:t>Yudhişţhira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śaka</a:t>
              </a:r>
              <a:endParaRPr lang="en-US" sz="1200" i="1" dirty="0" smtClean="0">
                <a:latin typeface="Arial Unicode MS"/>
                <a:ea typeface="Arial Unicode MS"/>
                <a:cs typeface="Arial Unicode MS"/>
              </a:endParaRPr>
            </a:p>
            <a:p>
              <a:r>
                <a:rPr lang="en-US" sz="1200" dirty="0" smtClean="0">
                  <a:latin typeface="Arial Unicode MS"/>
                  <a:ea typeface="Arial Unicode MS"/>
                  <a:cs typeface="Arial Unicode MS"/>
                </a:rPr>
                <a:t>3042 </a:t>
              </a:r>
              <a:r>
                <a:rPr lang="en-US" sz="1200" i="1" dirty="0" err="1" smtClean="0">
                  <a:latin typeface="Arial Unicode MS"/>
                  <a:ea typeface="Arial Unicode MS"/>
                  <a:cs typeface="Arial Unicode MS"/>
                </a:rPr>
                <a:t>Chaitra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śukla</a:t>
              </a:r>
              <a:r>
                <a:rPr lang="en-US" sz="1200" dirty="0" smtClean="0">
                  <a:latin typeface="Arial Unicode MS"/>
                  <a:ea typeface="Arial Unicode MS"/>
                  <a:cs typeface="Arial Unicode MS"/>
                </a:rPr>
                <a:t> 8). He is ancient source followed by </a:t>
              </a:r>
              <a:r>
                <a:rPr lang="en-US" sz="1200" i="1" dirty="0" err="1" smtClean="0">
                  <a:latin typeface="Arial Unicode MS"/>
                  <a:ea typeface="Arial Unicode MS"/>
                  <a:cs typeface="Arial Unicode MS"/>
                </a:rPr>
                <a:t>Lāţa</a:t>
              </a:r>
              <a:r>
                <a:rPr lang="en-US" sz="1200" dirty="0" smtClean="0">
                  <a:latin typeface="Arial Unicode MS"/>
                  <a:ea typeface="Arial Unicode MS"/>
                  <a:cs typeface="Arial Unicode MS"/>
                </a:rPr>
                <a:t> etc.</a:t>
              </a:r>
            </a:p>
            <a:p>
              <a:r>
                <a:rPr lang="en-US" sz="1200" dirty="0" smtClean="0">
                  <a:latin typeface="Arial Unicode MS"/>
                  <a:ea typeface="Arial Unicode MS"/>
                  <a:cs typeface="Arial Unicode MS"/>
                </a:rPr>
                <a:t>(4) </a:t>
              </a:r>
              <a:r>
                <a:rPr lang="en-US" sz="1200" i="1" dirty="0" err="1" smtClean="0">
                  <a:latin typeface="Arial Unicode MS" pitchFamily="34" charset="-128"/>
                  <a:ea typeface="Arial Unicode MS" pitchFamily="34" charset="-128"/>
                  <a:cs typeface="Arial Unicode MS" pitchFamily="34" charset="-128"/>
                </a:rPr>
                <a:t>Āryabha</a:t>
              </a:r>
              <a:r>
                <a:rPr lang="en-US" sz="1200" i="1" dirty="0" err="1" smtClean="0">
                  <a:latin typeface="Arial Unicode MS"/>
                  <a:ea typeface="Arial Unicode MS"/>
                  <a:cs typeface="Arial Unicode MS"/>
                </a:rPr>
                <a:t>ţa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was follower of </a:t>
              </a:r>
              <a:r>
                <a:rPr lang="en-US" sz="1200" i="1" dirty="0" err="1" smtClean="0">
                  <a:latin typeface="Arial Unicode MS"/>
                  <a:ea typeface="Arial Unicode MS"/>
                  <a:cs typeface="Arial Unicode MS"/>
                </a:rPr>
                <a:t>Pitāmaha-siddhānta</a:t>
              </a:r>
              <a:r>
                <a:rPr lang="en-US" sz="1200" dirty="0" smtClean="0">
                  <a:latin typeface="Arial Unicode MS"/>
                  <a:ea typeface="Arial Unicode MS"/>
                  <a:cs typeface="Arial Unicode MS"/>
                </a:rPr>
                <a:t> (opening and last 2 verses) which was the oldest.</a:t>
              </a:r>
            </a:p>
            <a:p>
              <a:r>
                <a:rPr lang="en-US" sz="1200" dirty="0" smtClean="0">
                  <a:latin typeface="Arial Unicode MS"/>
                  <a:ea typeface="Arial Unicode MS"/>
                  <a:cs typeface="Arial Unicode MS"/>
                </a:rPr>
                <a:t>(5) Number system of </a:t>
              </a:r>
              <a:r>
                <a:rPr lang="en-US" sz="1200" i="1" dirty="0" err="1" smtClean="0">
                  <a:latin typeface="Arial Unicode MS" pitchFamily="34" charset="-128"/>
                  <a:ea typeface="Arial Unicode MS" pitchFamily="34" charset="-128"/>
                  <a:cs typeface="Arial Unicode MS" pitchFamily="34" charset="-128"/>
                </a:rPr>
                <a:t>Āryabha</a:t>
              </a:r>
              <a:r>
                <a:rPr lang="en-US" sz="1200" i="1" dirty="0" err="1" smtClean="0">
                  <a:latin typeface="Arial Unicode MS"/>
                  <a:ea typeface="Arial Unicode MS"/>
                  <a:cs typeface="Arial Unicode MS"/>
                </a:rPr>
                <a:t>ţa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is not followed by any of text which were written much later. His 18 digit number </a:t>
              </a:r>
            </a:p>
            <a:p>
              <a:r>
                <a:rPr lang="en-US" sz="1200" dirty="0" smtClean="0">
                  <a:latin typeface="Arial Unicode MS"/>
                  <a:ea typeface="Arial Unicode MS"/>
                  <a:cs typeface="Arial Unicode MS"/>
                </a:rPr>
                <a:t>system is also used in Mayan astronomy.</a:t>
              </a:r>
            </a:p>
            <a:p>
              <a:r>
                <a:rPr lang="en-US" sz="1200" dirty="0" smtClean="0">
                  <a:latin typeface="Arial Unicode MS"/>
                  <a:ea typeface="Arial Unicode MS"/>
                  <a:cs typeface="Arial Unicode MS"/>
                </a:rPr>
                <a:t>Difference of is not axial rotation of earth. Earth is taken as fixed merely for calculation and all observations. Real</a:t>
              </a:r>
            </a:p>
            <a:p>
              <a:r>
                <a:rPr lang="en-US" sz="1200" dirty="0" smtClean="0">
                  <a:latin typeface="Arial Unicode MS"/>
                  <a:ea typeface="Arial Unicode MS"/>
                  <a:cs typeface="Arial Unicode MS"/>
                </a:rPr>
                <a:t>difference is equal division of </a:t>
              </a:r>
              <a:r>
                <a:rPr lang="en-US" sz="1200" i="1" dirty="0" err="1" smtClean="0">
                  <a:latin typeface="Arial Unicode MS"/>
                  <a:ea typeface="Arial Unicode MS"/>
                  <a:cs typeface="Arial Unicode MS"/>
                </a:rPr>
                <a:t>Kalpa</a:t>
              </a:r>
              <a:r>
                <a:rPr lang="en-US" sz="1200" dirty="0" smtClean="0">
                  <a:latin typeface="Arial Unicode MS"/>
                  <a:ea typeface="Arial Unicode MS"/>
                  <a:cs typeface="Arial Unicode MS"/>
                </a:rPr>
                <a:t> in 14 </a:t>
              </a:r>
              <a:r>
                <a:rPr lang="en-US" sz="1200" i="1" dirty="0" err="1" smtClean="0">
                  <a:latin typeface="Arial Unicode MS"/>
                  <a:ea typeface="Arial Unicode MS"/>
                  <a:cs typeface="Arial Unicode MS"/>
                </a:rPr>
                <a:t>Manvantaras</a:t>
              </a:r>
              <a:r>
                <a:rPr lang="en-US" sz="1200" dirty="0" smtClean="0">
                  <a:latin typeface="Arial Unicode MS"/>
                  <a:ea typeface="Arial Unicode MS"/>
                  <a:cs typeface="Arial Unicode MS"/>
                </a:rPr>
                <a:t> and equal 4 parts of </a:t>
              </a:r>
              <a:r>
                <a:rPr lang="en-US" sz="1200" i="1" dirty="0" err="1" smtClean="0">
                  <a:latin typeface="Arial Unicode MS"/>
                  <a:ea typeface="Arial Unicode MS"/>
                  <a:cs typeface="Arial Unicode MS"/>
                </a:rPr>
                <a:t>yugas</a:t>
              </a:r>
              <a:r>
                <a:rPr lang="en-US" sz="1200" dirty="0" smtClean="0">
                  <a:latin typeface="Arial Unicode MS"/>
                  <a:ea typeface="Arial Unicode MS"/>
                  <a:cs typeface="Arial Unicode MS"/>
                </a:rPr>
                <a:t> also. </a:t>
              </a:r>
            </a:p>
            <a:p>
              <a:r>
                <a:rPr lang="en-US" sz="1200" i="1" dirty="0" err="1" smtClean="0">
                  <a:latin typeface="Arial Unicode MS"/>
                  <a:ea typeface="Arial Unicode MS"/>
                  <a:cs typeface="Arial Unicode MS"/>
                </a:rPr>
                <a:t>Mahābhārata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śānti</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parva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(301/46) mentions about lost (</a:t>
              </a:r>
              <a:r>
                <a:rPr lang="en-US" sz="1200" i="1" dirty="0" err="1" smtClean="0">
                  <a:latin typeface="Arial Unicode MS"/>
                  <a:ea typeface="Arial Unicode MS"/>
                  <a:cs typeface="Arial Unicode MS"/>
                </a:rPr>
                <a:t>kśaya</a:t>
              </a:r>
              <a:r>
                <a:rPr lang="en-US" sz="1200" dirty="0" smtClean="0">
                  <a:latin typeface="Arial Unicode MS"/>
                  <a:ea typeface="Arial Unicode MS"/>
                  <a:cs typeface="Arial Unicode MS"/>
                </a:rPr>
                <a:t>) years also which is not found in any of calendar </a:t>
              </a:r>
            </a:p>
            <a:p>
              <a:r>
                <a:rPr lang="en-US" sz="1200" dirty="0" smtClean="0">
                  <a:latin typeface="Arial Unicode MS"/>
                  <a:ea typeface="Arial Unicode MS"/>
                  <a:cs typeface="Arial Unicode MS"/>
                </a:rPr>
                <a:t>systems now. That occurs only in </a:t>
              </a:r>
              <a:r>
                <a:rPr lang="en-US" sz="1200" i="1" dirty="0" err="1" smtClean="0">
                  <a:latin typeface="Arial Unicode MS"/>
                  <a:ea typeface="Arial Unicode MS"/>
                  <a:cs typeface="Arial Unicode MS"/>
                </a:rPr>
                <a:t>Yājuşa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jyotişa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a:t>
              </a:r>
              <a:r>
                <a:rPr lang="en-US" sz="1200" i="1" dirty="0" err="1" smtClean="0">
                  <a:latin typeface="Arial Unicode MS"/>
                  <a:ea typeface="Arial Unicode MS"/>
                  <a:cs typeface="Arial Unicode MS"/>
                </a:rPr>
                <a:t>Vedānga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jyotişa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by P.V. </a:t>
              </a:r>
              <a:r>
                <a:rPr lang="en-US" sz="1200" dirty="0" err="1" smtClean="0">
                  <a:latin typeface="Arial Unicode MS"/>
                  <a:ea typeface="Arial Unicode MS"/>
                  <a:cs typeface="Arial Unicode MS"/>
                </a:rPr>
                <a:t>Holay</a:t>
              </a:r>
              <a:r>
                <a:rPr lang="en-US" sz="1200" dirty="0" smtClean="0">
                  <a:latin typeface="Arial Unicode MS"/>
                  <a:ea typeface="Arial Unicode MS"/>
                  <a:cs typeface="Arial Unicode MS"/>
                </a:rPr>
                <a:t>, Nagpur, 1985)</a:t>
              </a:r>
            </a:p>
            <a:p>
              <a:r>
                <a:rPr lang="en-US" sz="1200" i="1" dirty="0" err="1" smtClean="0">
                  <a:latin typeface="Arial Unicode MS"/>
                  <a:ea typeface="Arial Unicode MS"/>
                  <a:cs typeface="Arial Unicode MS"/>
                </a:rPr>
                <a:t>Parāśara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mata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was dominant because it was followed by</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Kuru</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kings. It is given in </a:t>
              </a:r>
              <a:r>
                <a:rPr lang="en-US" sz="1200" i="1" dirty="0" err="1" smtClean="0">
                  <a:latin typeface="Arial Unicode MS"/>
                  <a:ea typeface="Arial Unicode MS"/>
                  <a:cs typeface="Arial Unicode MS"/>
                </a:rPr>
                <a:t>Vişŋu</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purāŋa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(2/7-8) as teaching of </a:t>
              </a:r>
            </a:p>
            <a:p>
              <a:r>
                <a:rPr lang="en-US" sz="1200" i="1" dirty="0" err="1" smtClean="0">
                  <a:latin typeface="Arial Unicode MS"/>
                  <a:ea typeface="Arial Unicode MS"/>
                  <a:cs typeface="Arial Unicode MS"/>
                </a:rPr>
                <a:t>Maitreya</a:t>
              </a:r>
              <a:r>
                <a:rPr lang="en-US" sz="1200" dirty="0" smtClean="0">
                  <a:latin typeface="Arial Unicode MS"/>
                  <a:ea typeface="Arial Unicode MS"/>
                  <a:cs typeface="Arial Unicode MS"/>
                </a:rPr>
                <a:t> (follower of </a:t>
              </a:r>
              <a:r>
                <a:rPr lang="en-US" sz="1200" i="1" dirty="0" err="1" smtClean="0">
                  <a:latin typeface="Arial Unicode MS"/>
                  <a:ea typeface="Arial Unicode MS"/>
                  <a:cs typeface="Arial Unicode MS"/>
                </a:rPr>
                <a:t>Vivasvāna</a:t>
              </a:r>
              <a:r>
                <a:rPr lang="en-US" sz="1200" dirty="0" smtClean="0">
                  <a:latin typeface="Arial Unicode MS"/>
                  <a:ea typeface="Arial Unicode MS"/>
                  <a:cs typeface="Arial Unicode MS"/>
                </a:rPr>
                <a:t>) that system has been followed by </a:t>
              </a:r>
              <a:r>
                <a:rPr lang="en-US" sz="1200" i="1" dirty="0" err="1" smtClean="0">
                  <a:latin typeface="Arial Unicode MS"/>
                  <a:ea typeface="Arial Unicode MS"/>
                  <a:cs typeface="Arial Unicode MS"/>
                </a:rPr>
                <a:t>Brahmagupta</a:t>
              </a:r>
              <a:r>
                <a:rPr lang="en-US" sz="1200" dirty="0" smtClean="0">
                  <a:latin typeface="Arial Unicode MS"/>
                  <a:ea typeface="Arial Unicode MS"/>
                  <a:cs typeface="Arial Unicode MS"/>
                </a:rPr>
                <a:t> as claimed by him. That is essentially</a:t>
              </a:r>
            </a:p>
            <a:p>
              <a:r>
                <a:rPr lang="en-US" sz="1200" i="1" dirty="0" err="1" smtClean="0">
                  <a:latin typeface="Arial Unicode MS"/>
                  <a:ea typeface="Arial Unicode MS"/>
                  <a:cs typeface="Arial Unicode MS"/>
                </a:rPr>
                <a:t>Sūrya-siddhānta</a:t>
              </a:r>
              <a:r>
                <a:rPr lang="en-US" sz="1200" dirty="0" smtClean="0">
                  <a:latin typeface="Arial Unicode MS"/>
                  <a:ea typeface="Arial Unicode MS"/>
                  <a:cs typeface="Arial Unicode MS"/>
                </a:rPr>
                <a:t> method. </a:t>
              </a:r>
              <a:r>
                <a:rPr lang="en-US" sz="1200" i="1" dirty="0" smtClean="0">
                  <a:latin typeface="Arial Unicode MS"/>
                  <a:ea typeface="Arial Unicode MS"/>
                  <a:cs typeface="Arial Unicode MS"/>
                </a:rPr>
                <a:t>Magadha</a:t>
              </a:r>
              <a:r>
                <a:rPr lang="en-US" sz="1200" dirty="0" smtClean="0">
                  <a:latin typeface="Arial Unicode MS"/>
                  <a:ea typeface="Arial Unicode MS"/>
                  <a:cs typeface="Arial Unicode MS"/>
                </a:rPr>
                <a:t> was strong opponent and become dominant after </a:t>
              </a:r>
              <a:r>
                <a:rPr lang="en-US" sz="1200" i="1" dirty="0" smtClean="0">
                  <a:latin typeface="Arial Unicode MS"/>
                  <a:ea typeface="Arial Unicode MS"/>
                  <a:cs typeface="Arial Unicode MS"/>
                </a:rPr>
                <a:t>Kali</a:t>
              </a:r>
              <a:r>
                <a:rPr lang="en-US" sz="1200" dirty="0" smtClean="0">
                  <a:latin typeface="Arial Unicode MS"/>
                  <a:ea typeface="Arial Unicode MS"/>
                  <a:cs typeface="Arial Unicode MS"/>
                </a:rPr>
                <a:t> which appears to follow</a:t>
              </a:r>
            </a:p>
            <a:p>
              <a:r>
                <a:rPr lang="en-US" sz="1200" i="1" dirty="0" err="1" smtClean="0">
                  <a:latin typeface="Arial Unicode MS"/>
                  <a:ea typeface="Arial Unicode MS"/>
                  <a:cs typeface="Arial Unicode MS"/>
                </a:rPr>
                <a:t>Ārya-mata</a:t>
              </a:r>
              <a:r>
                <a:rPr lang="en-US" sz="1200" dirty="0" smtClean="0">
                  <a:latin typeface="Arial Unicode MS"/>
                  <a:ea typeface="Arial Unicode MS"/>
                  <a:cs typeface="Arial Unicode MS"/>
                </a:rPr>
                <a:t>, which was honored there as written by </a:t>
              </a:r>
              <a:r>
                <a:rPr lang="en-US" sz="1200" i="1" dirty="0" err="1" smtClean="0">
                  <a:latin typeface="Arial Unicode MS" pitchFamily="34" charset="-128"/>
                  <a:ea typeface="Arial Unicode MS" pitchFamily="34" charset="-128"/>
                  <a:cs typeface="Arial Unicode MS" pitchFamily="34" charset="-128"/>
                </a:rPr>
                <a:t>Āryabha</a:t>
              </a:r>
              <a:r>
                <a:rPr lang="en-US" sz="1200" i="1" dirty="0" err="1" smtClean="0">
                  <a:latin typeface="Arial Unicode MS"/>
                  <a:ea typeface="Arial Unicode MS"/>
                  <a:cs typeface="Arial Unicode MS"/>
                </a:rPr>
                <a:t>ţa</a:t>
              </a:r>
              <a:r>
                <a:rPr lang="en-US" sz="1200" i="1" dirty="0" smtClean="0">
                  <a:latin typeface="Arial Unicode MS"/>
                  <a:ea typeface="Arial Unicode MS"/>
                  <a:cs typeface="Arial Unicode MS"/>
                </a:rPr>
                <a:t>.</a:t>
              </a:r>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33400" y="228600"/>
            <a:ext cx="8141972" cy="6491109"/>
            <a:chOff x="533400" y="228600"/>
            <a:chExt cx="8141972" cy="6491109"/>
          </a:xfrm>
        </p:grpSpPr>
        <p:sp>
          <p:nvSpPr>
            <p:cNvPr id="2" name="TextBox 1"/>
            <p:cNvSpPr txBox="1"/>
            <p:nvPr/>
          </p:nvSpPr>
          <p:spPr>
            <a:xfrm>
              <a:off x="3581400" y="228600"/>
              <a:ext cx="1398140" cy="307777"/>
            </a:xfrm>
            <a:prstGeom prst="rect">
              <a:avLst/>
            </a:prstGeom>
            <a:noFill/>
          </p:spPr>
          <p:txBody>
            <a:bodyPr wrap="none" rtlCol="0">
              <a:spAutoFit/>
            </a:bodyPr>
            <a:lstStyle/>
            <a:p>
              <a:r>
                <a:rPr lang="en-US" sz="1400" b="1" dirty="0" smtClean="0">
                  <a:latin typeface="Arial Unicode MS" pitchFamily="34" charset="-128"/>
                  <a:ea typeface="Arial Unicode MS" pitchFamily="34" charset="-128"/>
                  <a:cs typeface="Arial Unicode MS" pitchFamily="34" charset="-128"/>
                </a:rPr>
                <a:t>Main </a:t>
              </a:r>
              <a:r>
                <a:rPr lang="en-US" sz="1400" b="1" dirty="0" err="1" smtClean="0">
                  <a:latin typeface="Arial Unicode MS" pitchFamily="34" charset="-128"/>
                  <a:ea typeface="Arial Unicode MS" pitchFamily="34" charset="-128"/>
                  <a:cs typeface="Arial Unicode MS" pitchFamily="34" charset="-128"/>
                </a:rPr>
                <a:t>calenders</a:t>
              </a:r>
              <a:endParaRPr lang="en-IN" sz="1400" b="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533400" y="533400"/>
              <a:ext cx="8141972" cy="6186309"/>
            </a:xfrm>
            <a:prstGeom prst="rect">
              <a:avLst/>
            </a:prstGeom>
            <a:noFill/>
          </p:spPr>
          <p:txBody>
            <a:bodyPr wrap="none" rtlCol="0">
              <a:spAutoFit/>
            </a:bodyPr>
            <a:lstStyle/>
            <a:p>
              <a:pPr marL="228600" indent="-228600">
                <a:buAutoNum type="arabicPeriod"/>
              </a:pPr>
              <a:r>
                <a:rPr lang="en-US" sz="1200" i="1" dirty="0" err="1" smtClean="0">
                  <a:latin typeface="Arial Unicode MS" pitchFamily="34" charset="-128"/>
                  <a:ea typeface="Arial Unicode MS" pitchFamily="34" charset="-128"/>
                  <a:cs typeface="Arial Unicode MS" pitchFamily="34" charset="-128"/>
                </a:rPr>
                <a:t>Sv</a:t>
              </a:r>
              <a:r>
                <a:rPr lang="en-US" sz="1200" i="1" dirty="0" err="1" smtClean="0">
                  <a:latin typeface="Arial Unicode MS"/>
                  <a:ea typeface="Arial Unicode MS"/>
                  <a:cs typeface="Arial Unicode MS"/>
                </a:rPr>
                <a:t>āyambhuva</a:t>
              </a:r>
              <a:r>
                <a:rPr lang="en-US" sz="1200" i="1" dirty="0" smtClean="0">
                  <a:latin typeface="Arial Unicode MS"/>
                  <a:ea typeface="Arial Unicode MS"/>
                  <a:cs typeface="Arial Unicode MS"/>
                </a:rPr>
                <a:t> Manu</a:t>
              </a:r>
              <a:r>
                <a:rPr lang="en-US" sz="1200" dirty="0" smtClean="0">
                  <a:latin typeface="Arial Unicode MS"/>
                  <a:ea typeface="Arial Unicode MS"/>
                  <a:cs typeface="Arial Unicode MS"/>
                </a:rPr>
                <a:t> -29102 BC- (26000 years or 71 </a:t>
              </a:r>
              <a:r>
                <a:rPr lang="en-US" sz="1200" i="1" dirty="0" err="1" smtClean="0">
                  <a:latin typeface="Arial Unicode MS"/>
                  <a:ea typeface="Arial Unicode MS"/>
                  <a:cs typeface="Arial Unicode MS"/>
                </a:rPr>
                <a:t>yugas</a:t>
              </a:r>
              <a:r>
                <a:rPr lang="en-US" sz="1200" dirty="0" smtClean="0">
                  <a:latin typeface="Arial Unicode MS"/>
                  <a:ea typeface="Arial Unicode MS"/>
                  <a:cs typeface="Arial Unicode MS"/>
                </a:rPr>
                <a:t> before </a:t>
              </a:r>
              <a:r>
                <a:rPr lang="en-US" sz="1200" i="1" dirty="0" smtClean="0">
                  <a:latin typeface="Arial Unicode MS"/>
                  <a:ea typeface="Arial Unicode MS"/>
                  <a:cs typeface="Arial Unicode MS"/>
                </a:rPr>
                <a:t>kali-</a:t>
              </a:r>
              <a:r>
                <a:rPr lang="en-US" sz="1200" i="1" dirty="0" err="1" smtClean="0">
                  <a:latin typeface="Arial Unicode MS"/>
                  <a:ea typeface="Arial Unicode MS"/>
                  <a:cs typeface="Arial Unicode MS"/>
                </a:rPr>
                <a:t>Brahmāŋɖa</a:t>
              </a:r>
              <a:r>
                <a:rPr lang="en-US" sz="1200" i="1" dirty="0" smtClean="0">
                  <a:latin typeface="Arial Unicode MS"/>
                  <a:ea typeface="Arial Unicode MS"/>
                  <a:cs typeface="Arial Unicode MS"/>
                </a:rPr>
                <a:t> purāŋa</a:t>
              </a:r>
              <a:r>
                <a:rPr lang="en-US" sz="1200" dirty="0" smtClean="0">
                  <a:latin typeface="Arial Unicode MS"/>
                  <a:ea typeface="Arial Unicode MS"/>
                  <a:cs typeface="Arial Unicode MS"/>
                </a:rPr>
                <a:t>-1/2/9/36-37</a:t>
              </a:r>
            </a:p>
            <a:p>
              <a:pPr marL="228600" indent="-228600"/>
              <a:r>
                <a:rPr lang="en-US" sz="1200" dirty="0" smtClean="0">
                  <a:latin typeface="Arial Unicode MS"/>
                  <a:ea typeface="Arial Unicode MS"/>
                  <a:cs typeface="Arial Unicode MS"/>
                </a:rPr>
                <a:t>        43 </a:t>
              </a:r>
              <a:r>
                <a:rPr lang="en-US" sz="1200" i="1" dirty="0" err="1" smtClean="0">
                  <a:latin typeface="Arial Unicode MS"/>
                  <a:ea typeface="Arial Unicode MS"/>
                  <a:cs typeface="Arial Unicode MS"/>
                </a:rPr>
                <a:t>yugas</a:t>
              </a:r>
              <a:r>
                <a:rPr lang="en-US" sz="1200" dirty="0" smtClean="0">
                  <a:latin typeface="Arial Unicode MS"/>
                  <a:ea typeface="Arial Unicode MS"/>
                  <a:cs typeface="Arial Unicode MS"/>
                </a:rPr>
                <a:t> of 360 years each before </a:t>
              </a:r>
              <a:r>
                <a:rPr lang="en-US" sz="1200" i="1" dirty="0" err="1" smtClean="0">
                  <a:latin typeface="Arial Unicode MS"/>
                  <a:ea typeface="Arial Unicode MS"/>
                  <a:cs typeface="Arial Unicode MS"/>
                </a:rPr>
                <a:t>Vaivasvata</a:t>
              </a:r>
              <a:r>
                <a:rPr lang="en-US" sz="1200" i="1" dirty="0" smtClean="0">
                  <a:latin typeface="Arial Unicode MS"/>
                  <a:ea typeface="Arial Unicode MS"/>
                  <a:cs typeface="Arial Unicode MS"/>
                </a:rPr>
                <a:t> Manu</a:t>
              </a:r>
              <a:r>
                <a:rPr lang="en-US" sz="1200" dirty="0" smtClean="0">
                  <a:latin typeface="Arial Unicode MS"/>
                  <a:ea typeface="Arial Unicode MS"/>
                  <a:cs typeface="Arial Unicode MS"/>
                </a:rPr>
                <a:t>, 71 </a:t>
              </a:r>
              <a:r>
                <a:rPr lang="en-US" sz="1200" i="1" dirty="0" err="1" smtClean="0">
                  <a:latin typeface="Arial Unicode MS"/>
                  <a:ea typeface="Arial Unicode MS"/>
                  <a:cs typeface="Arial Unicode MS"/>
                </a:rPr>
                <a:t>yugas</a:t>
              </a:r>
              <a:r>
                <a:rPr lang="en-US" sz="1200" dirty="0" smtClean="0">
                  <a:latin typeface="Arial Unicode MS"/>
                  <a:ea typeface="Arial Unicode MS"/>
                  <a:cs typeface="Arial Unicode MS"/>
                </a:rPr>
                <a:t> before </a:t>
              </a:r>
              <a:r>
                <a:rPr lang="en-US" sz="1200" i="1" dirty="0" smtClean="0">
                  <a:latin typeface="Arial Unicode MS"/>
                  <a:ea typeface="Arial Unicode MS"/>
                  <a:cs typeface="Arial Unicode MS"/>
                </a:rPr>
                <a:t>Kali-</a:t>
              </a:r>
              <a:r>
                <a:rPr lang="en-US" sz="1200" i="1" dirty="0" err="1" smtClean="0">
                  <a:latin typeface="Arial Unicode MS"/>
                  <a:ea typeface="Arial Unicode MS"/>
                  <a:cs typeface="Arial Unicode MS"/>
                </a:rPr>
                <a:t>Matsya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purāŋa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273/76,77) </a:t>
              </a:r>
            </a:p>
            <a:p>
              <a:pPr marL="228600" indent="-228600"/>
              <a:r>
                <a:rPr lang="en-US" sz="1200" dirty="0" smtClean="0">
                  <a:latin typeface="Arial Unicode MS"/>
                  <a:ea typeface="Arial Unicode MS"/>
                  <a:cs typeface="Arial Unicode MS"/>
                </a:rPr>
                <a:t>2. </a:t>
              </a:r>
              <a:r>
                <a:rPr lang="en-US" sz="1200" i="1" dirty="0" err="1" smtClean="0">
                  <a:latin typeface="Arial Unicode MS"/>
                  <a:ea typeface="Arial Unicode MS"/>
                  <a:cs typeface="Arial Unicode MS"/>
                </a:rPr>
                <a:t>Dhruva</a:t>
              </a:r>
              <a:r>
                <a:rPr lang="en-US" sz="1200" dirty="0" smtClean="0">
                  <a:latin typeface="Arial Unicode MS"/>
                  <a:ea typeface="Arial Unicode MS"/>
                  <a:cs typeface="Arial Unicode MS"/>
                </a:rPr>
                <a:t> death- 27,376 BC-</a:t>
              </a:r>
              <a:r>
                <a:rPr lang="en-US" sz="1200" i="1" dirty="0" err="1" smtClean="0">
                  <a:latin typeface="Arial Unicode MS"/>
                  <a:ea typeface="Arial Unicode MS"/>
                  <a:cs typeface="Arial Unicode MS"/>
                </a:rPr>
                <a:t>Dhruva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samvatsara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starts with him as per </a:t>
              </a:r>
              <a:r>
                <a:rPr lang="en-US" sz="1200" i="1" dirty="0" err="1" smtClean="0">
                  <a:latin typeface="Arial Unicode MS"/>
                  <a:ea typeface="Arial Unicode MS"/>
                  <a:cs typeface="Arial Unicode MS"/>
                </a:rPr>
                <a:t>Bhāgavata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purāŋa</a:t>
              </a:r>
              <a:r>
                <a:rPr lang="en-US" sz="1200" dirty="0" smtClean="0">
                  <a:latin typeface="Arial Unicode MS"/>
                  <a:ea typeface="Arial Unicode MS"/>
                  <a:cs typeface="Arial Unicode MS"/>
                </a:rPr>
                <a:t>. 3 </a:t>
              </a:r>
              <a:r>
                <a:rPr lang="en-US" sz="1200" i="1" dirty="0" err="1" smtClean="0">
                  <a:latin typeface="Arial Unicode MS"/>
                  <a:ea typeface="Arial Unicode MS"/>
                  <a:cs typeface="Arial Unicode MS"/>
                </a:rPr>
                <a:t>Dhruva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samvatsara</a:t>
              </a:r>
              <a:endParaRPr lang="en-US" sz="1200" i="1" dirty="0" smtClean="0">
                <a:latin typeface="Arial Unicode MS"/>
                <a:ea typeface="Arial Unicode MS"/>
                <a:cs typeface="Arial Unicode MS"/>
              </a:endParaRPr>
            </a:p>
            <a:p>
              <a:pPr marL="228600" indent="-228600"/>
              <a:r>
                <a:rPr lang="en-US" sz="1200" dirty="0" smtClean="0">
                  <a:latin typeface="Arial Unicode MS"/>
                  <a:ea typeface="Arial Unicode MS"/>
                  <a:cs typeface="Arial Unicode MS"/>
                </a:rPr>
                <a:t>of 8100 years each passed till tart of</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Laukika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era in 3076 BC.</a:t>
              </a:r>
            </a:p>
            <a:p>
              <a:pPr marL="228600" indent="-228600"/>
              <a:r>
                <a:rPr lang="en-US" sz="1200" dirty="0" smtClean="0">
                  <a:latin typeface="Arial Unicode MS"/>
                  <a:ea typeface="Arial Unicode MS"/>
                  <a:cs typeface="Arial Unicode MS"/>
                </a:rPr>
                <a:t>3. </a:t>
              </a:r>
              <a:r>
                <a:rPr lang="en-US" sz="1200" i="1" dirty="0" smtClean="0">
                  <a:latin typeface="Arial Unicode MS"/>
                  <a:ea typeface="Arial Unicode MS"/>
                  <a:cs typeface="Arial Unicode MS"/>
                </a:rPr>
                <a:t>Kaśyapa</a:t>
              </a:r>
              <a:r>
                <a:rPr lang="en-US" sz="1200" dirty="0" smtClean="0">
                  <a:latin typeface="Arial Unicode MS"/>
                  <a:ea typeface="Arial Unicode MS"/>
                  <a:cs typeface="Arial Unicode MS"/>
                </a:rPr>
                <a:t>-17500 BC approx., King </a:t>
              </a:r>
              <a:r>
                <a:rPr lang="en-US" sz="1200" i="1" dirty="0" smtClean="0">
                  <a:latin typeface="Arial Unicode MS"/>
                  <a:ea typeface="Arial Unicode MS"/>
                  <a:cs typeface="Arial Unicode MS"/>
                </a:rPr>
                <a:t>P</a:t>
              </a:r>
              <a:r>
                <a:rPr lang="lv-LV" sz="1200" i="1" dirty="0" smtClean="0">
                  <a:latin typeface="Arial Unicode MS"/>
                  <a:ea typeface="Arial Unicode MS"/>
                  <a:cs typeface="Arial Unicode MS"/>
                </a:rPr>
                <a:t>ŗ</a:t>
              </a:r>
              <a:r>
                <a:rPr lang="en-US" sz="1200" i="1" dirty="0" smtClean="0">
                  <a:latin typeface="Arial Unicode MS"/>
                  <a:ea typeface="Arial Unicode MS"/>
                  <a:cs typeface="Arial Unicode MS"/>
                </a:rPr>
                <a:t>thu</a:t>
              </a:r>
              <a:r>
                <a:rPr lang="en-US" sz="1200" dirty="0" smtClean="0">
                  <a:latin typeface="Arial Unicode MS"/>
                  <a:ea typeface="Arial Unicode MS"/>
                  <a:cs typeface="Arial Unicode MS"/>
                </a:rPr>
                <a:t>-17050 BC-Approx.</a:t>
              </a:r>
            </a:p>
            <a:p>
              <a:pPr marL="228600" indent="-228600"/>
              <a:r>
                <a:rPr lang="en-US" sz="1200" dirty="0" smtClean="0">
                  <a:latin typeface="Arial Unicode MS"/>
                  <a:ea typeface="Arial Unicode MS"/>
                  <a:cs typeface="Arial Unicode MS"/>
                </a:rPr>
                <a:t>4 </a:t>
              </a:r>
              <a:r>
                <a:rPr lang="en-US" sz="1200" i="1" dirty="0" smtClean="0">
                  <a:latin typeface="Arial Unicode MS"/>
                  <a:ea typeface="Arial Unicode MS"/>
                  <a:cs typeface="Arial Unicode MS"/>
                </a:rPr>
                <a:t>Kārttikeya</a:t>
              </a:r>
              <a:r>
                <a:rPr lang="en-US" sz="1200" dirty="0" smtClean="0">
                  <a:latin typeface="Arial Unicode MS"/>
                  <a:ea typeface="Arial Unicode MS"/>
                  <a:cs typeface="Arial Unicode MS"/>
                </a:rPr>
                <a:t>-15,800 BC-Approx.</a:t>
              </a:r>
            </a:p>
            <a:p>
              <a:pPr marL="228600" indent="-228600"/>
              <a:r>
                <a:rPr lang="en-US" sz="1200" dirty="0" smtClean="0">
                  <a:latin typeface="Arial Unicode MS"/>
                  <a:ea typeface="Arial Unicode MS"/>
                  <a:cs typeface="Arial Unicode MS"/>
                </a:rPr>
                <a:t>5. </a:t>
              </a:r>
              <a:r>
                <a:rPr lang="en-US" sz="1200" i="1" dirty="0" err="1" smtClean="0">
                  <a:latin typeface="Arial Unicode MS"/>
                  <a:ea typeface="Arial Unicode MS"/>
                  <a:cs typeface="Arial Unicode MS"/>
                </a:rPr>
                <a:t>Vaivasvata</a:t>
              </a:r>
              <a:r>
                <a:rPr lang="en-US" sz="1200" i="1" dirty="0" smtClean="0">
                  <a:latin typeface="Arial Unicode MS"/>
                  <a:ea typeface="Arial Unicode MS"/>
                  <a:cs typeface="Arial Unicode MS"/>
                </a:rPr>
                <a:t> Manu </a:t>
              </a:r>
              <a:r>
                <a:rPr lang="en-US" sz="1200" dirty="0" smtClean="0">
                  <a:latin typeface="Arial Unicode MS"/>
                  <a:ea typeface="Arial Unicode MS"/>
                  <a:cs typeface="Arial Unicode MS"/>
                </a:rPr>
                <a:t>-13,902 BC.</a:t>
              </a:r>
            </a:p>
            <a:p>
              <a:pPr marL="228600" indent="-228600"/>
              <a:r>
                <a:rPr lang="en-US" sz="1200" dirty="0" smtClean="0">
                  <a:latin typeface="Arial Unicode MS"/>
                  <a:ea typeface="Arial Unicode MS"/>
                  <a:cs typeface="Arial Unicode MS"/>
                </a:rPr>
                <a:t>6. </a:t>
              </a:r>
              <a:r>
                <a:rPr lang="en-US" sz="1200" i="1" dirty="0" smtClean="0">
                  <a:latin typeface="Arial Unicode MS"/>
                  <a:ea typeface="Arial Unicode MS"/>
                  <a:cs typeface="Arial Unicode MS"/>
                </a:rPr>
                <a:t>Maya</a:t>
              </a:r>
              <a:r>
                <a:rPr lang="en-US" sz="1200" dirty="0" smtClean="0">
                  <a:latin typeface="Arial Unicode MS"/>
                  <a:ea typeface="Arial Unicode MS"/>
                  <a:cs typeface="Arial Unicode MS"/>
                </a:rPr>
                <a:t> Calender-9,233 BC at </a:t>
              </a:r>
              <a:r>
                <a:rPr lang="en-US" sz="1200" i="1" dirty="0" err="1" smtClean="0">
                  <a:latin typeface="Arial Unicode MS"/>
                  <a:ea typeface="Arial Unicode MS"/>
                  <a:cs typeface="Arial Unicode MS"/>
                </a:rPr>
                <a:t>Romaka</a:t>
              </a:r>
              <a:r>
                <a:rPr lang="en-US" sz="1200" i="1" dirty="0" smtClean="0">
                  <a:latin typeface="Arial Unicode MS"/>
                  <a:ea typeface="Arial Unicode MS"/>
                  <a:cs typeface="Arial Unicode MS"/>
                </a:rPr>
                <a:t> Pattana</a:t>
              </a:r>
              <a:r>
                <a:rPr lang="en-US" sz="1200" dirty="0" smtClean="0">
                  <a:latin typeface="Arial Unicode MS"/>
                  <a:ea typeface="Arial Unicode MS"/>
                  <a:cs typeface="Arial Unicode MS"/>
                </a:rPr>
                <a:t>-90 deg. West of Ujjain.</a:t>
              </a:r>
            </a:p>
            <a:p>
              <a:pPr marL="228600" indent="-228600"/>
              <a:r>
                <a:rPr lang="en-US" sz="1200" dirty="0" smtClean="0">
                  <a:latin typeface="Arial Unicode MS"/>
                  <a:ea typeface="Arial Unicode MS"/>
                  <a:cs typeface="Arial Unicode MS"/>
                </a:rPr>
                <a:t>7. </a:t>
              </a:r>
              <a:r>
                <a:rPr lang="en-US" sz="1200" i="1" dirty="0" smtClean="0">
                  <a:latin typeface="Arial Unicode MS"/>
                  <a:ea typeface="Arial Unicode MS"/>
                  <a:cs typeface="Arial Unicode MS"/>
                </a:rPr>
                <a:t>Ikśvāku</a:t>
              </a:r>
              <a:r>
                <a:rPr lang="en-US" sz="1200" dirty="0" smtClean="0">
                  <a:latin typeface="Arial Unicode MS"/>
                  <a:ea typeface="Arial Unicode MS"/>
                  <a:cs typeface="Arial Unicode MS"/>
                </a:rPr>
                <a:t>-1-11-8576 BC –Tamil tradition-</a:t>
              </a:r>
              <a:r>
                <a:rPr lang="en-US" sz="1200" i="1" dirty="0" err="1" smtClean="0">
                  <a:latin typeface="Arial Unicode MS"/>
                  <a:ea typeface="Arial Unicode MS"/>
                  <a:cs typeface="Arial Unicode MS"/>
                </a:rPr>
                <a:t>Makara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sankrānti</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day.</a:t>
              </a:r>
            </a:p>
            <a:p>
              <a:pPr marL="228600" indent="-228600"/>
              <a:r>
                <a:rPr lang="en-US" sz="1200" dirty="0" smtClean="0">
                  <a:latin typeface="Arial Unicode MS"/>
                  <a:ea typeface="Arial Unicode MS"/>
                  <a:cs typeface="Arial Unicode MS"/>
                </a:rPr>
                <a:t>8. </a:t>
              </a:r>
              <a:r>
                <a:rPr lang="en-US" sz="1200" i="1" dirty="0" err="1" smtClean="0">
                  <a:latin typeface="Arial Unicode MS"/>
                  <a:ea typeface="Arial Unicode MS"/>
                  <a:cs typeface="Arial Unicode MS"/>
                </a:rPr>
                <a:t>Paraśurāma-Kalamba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samvat</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a:t>
              </a:r>
              <a:r>
                <a:rPr lang="en-US" sz="1200" i="1" dirty="0" err="1" smtClean="0">
                  <a:latin typeface="Arial Unicode MS"/>
                  <a:ea typeface="Arial Unicode MS"/>
                  <a:cs typeface="Arial Unicode MS"/>
                </a:rPr>
                <a:t>Kadamba</a:t>
              </a:r>
              <a:r>
                <a:rPr lang="en-US" sz="1200" dirty="0" smtClean="0">
                  <a:latin typeface="Arial Unicode MS"/>
                  <a:ea typeface="Arial Unicode MS"/>
                  <a:cs typeface="Arial Unicode MS"/>
                </a:rPr>
                <a:t> is north pole of ecliptic,</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kalamba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is down point and means anchor of </a:t>
              </a:r>
            </a:p>
            <a:p>
              <a:pPr marL="228600" indent="-228600"/>
              <a:r>
                <a:rPr lang="en-US" sz="1200" dirty="0" smtClean="0">
                  <a:latin typeface="Arial Unicode MS"/>
                  <a:ea typeface="Arial Unicode MS"/>
                  <a:cs typeface="Arial Unicode MS"/>
                </a:rPr>
                <a:t>ship or port (e.g. Colombo). </a:t>
              </a:r>
              <a:r>
                <a:rPr lang="en-US" sz="1200" i="1" dirty="0" err="1" smtClean="0">
                  <a:latin typeface="Arial Unicode MS"/>
                  <a:ea typeface="Arial Unicode MS"/>
                  <a:cs typeface="Arial Unicode MS"/>
                </a:rPr>
                <a:t>Kollam</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samvat</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is current in Kerala only and started with 824 AD </a:t>
              </a:r>
              <a:r>
                <a:rPr lang="en-US" sz="1200" i="1" dirty="0" err="1" smtClean="0">
                  <a:latin typeface="Arial Unicode MS"/>
                  <a:ea typeface="Arial Unicode MS"/>
                  <a:cs typeface="Arial Unicode MS"/>
                </a:rPr>
                <a:t>Vişuva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smkrānti</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by</a:t>
              </a:r>
            </a:p>
            <a:p>
              <a:pPr marL="228600" indent="-228600"/>
              <a:r>
                <a:rPr lang="en-US" sz="1200" dirty="0" smtClean="0">
                  <a:latin typeface="Arial Unicode MS"/>
                  <a:ea typeface="Arial Unicode MS"/>
                  <a:cs typeface="Arial Unicode MS"/>
                </a:rPr>
                <a:t>omitting years in 1000’s. Thus </a:t>
              </a:r>
              <a:r>
                <a:rPr lang="en-US" sz="1200" i="1" dirty="0" err="1" smtClean="0">
                  <a:latin typeface="Arial Unicode MS"/>
                  <a:ea typeface="Arial Unicode MS"/>
                  <a:cs typeface="Arial Unicode MS"/>
                </a:rPr>
                <a:t>Kalamba</a:t>
              </a:r>
              <a:r>
                <a:rPr lang="en-US" sz="1200" dirty="0" smtClean="0">
                  <a:latin typeface="Arial Unicode MS"/>
                  <a:ea typeface="Arial Unicode MS"/>
                  <a:cs typeface="Arial Unicode MS"/>
                </a:rPr>
                <a:t> started after death of </a:t>
              </a:r>
              <a:r>
                <a:rPr lang="en-US" sz="1200" dirty="0" err="1" smtClean="0">
                  <a:latin typeface="Arial Unicode MS"/>
                  <a:ea typeface="Arial Unicode MS"/>
                  <a:cs typeface="Arial Unicode MS"/>
                </a:rPr>
                <a:t>Paraśurāma</a:t>
              </a:r>
              <a:r>
                <a:rPr lang="en-US" sz="1200" dirty="0" smtClean="0">
                  <a:latin typeface="Arial Unicode MS"/>
                  <a:ea typeface="Arial Unicode MS"/>
                  <a:cs typeface="Arial Unicode MS"/>
                </a:rPr>
                <a:t> in 6177 BC-(1) He was in 19th </a:t>
              </a:r>
              <a:r>
                <a:rPr lang="en-US" sz="1200" i="1" dirty="0" err="1" smtClean="0">
                  <a:latin typeface="Arial Unicode MS"/>
                  <a:ea typeface="Arial Unicode MS"/>
                  <a:cs typeface="Arial Unicode MS"/>
                </a:rPr>
                <a:t>Tretā</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(2) He was at least 9 generations before </a:t>
              </a:r>
              <a:r>
                <a:rPr lang="en-US" sz="1200" i="1" dirty="0" err="1" smtClean="0">
                  <a:latin typeface="Arial Unicode MS"/>
                  <a:ea typeface="Arial Unicode MS"/>
                  <a:cs typeface="Arial Unicode MS"/>
                </a:rPr>
                <a:t>Rāma</a:t>
              </a:r>
              <a:r>
                <a:rPr lang="en-US" sz="1200" dirty="0" smtClean="0">
                  <a:latin typeface="Arial Unicode MS"/>
                  <a:ea typeface="Arial Unicode MS"/>
                  <a:cs typeface="Arial Unicode MS"/>
                </a:rPr>
                <a:t> in time of king </a:t>
              </a:r>
              <a:r>
                <a:rPr lang="en-US" sz="1200" i="1" dirty="0" err="1" smtClean="0">
                  <a:latin typeface="Arial Unicode MS"/>
                  <a:ea typeface="Arial Unicode MS"/>
                  <a:cs typeface="Arial Unicode MS"/>
                </a:rPr>
                <a:t>Mūlaka</a:t>
              </a:r>
              <a:r>
                <a:rPr lang="en-US" sz="1200" dirty="0" smtClean="0">
                  <a:latin typeface="Arial Unicode MS"/>
                  <a:ea typeface="Arial Unicode MS"/>
                  <a:cs typeface="Arial Unicode MS"/>
                </a:rPr>
                <a:t>. (3) He had set up 21 republics-</a:t>
              </a:r>
              <a:r>
                <a:rPr lang="en-US" sz="1200" dirty="0" err="1" smtClean="0">
                  <a:latin typeface="Arial Unicode MS"/>
                  <a:ea typeface="Arial Unicode MS"/>
                  <a:cs typeface="Arial Unicode MS"/>
                </a:rPr>
                <a:t>Megasthens</a:t>
              </a:r>
              <a:endParaRPr lang="en-US" sz="1200" dirty="0" smtClean="0">
                <a:latin typeface="Arial Unicode MS"/>
                <a:ea typeface="Arial Unicode MS"/>
                <a:cs typeface="Arial Unicode MS"/>
              </a:endParaRPr>
            </a:p>
            <a:p>
              <a:pPr marL="228600" indent="-228600"/>
              <a:r>
                <a:rPr lang="en-US" sz="1200" dirty="0" smtClean="0">
                  <a:latin typeface="Arial Unicode MS"/>
                  <a:ea typeface="Arial Unicode MS"/>
                  <a:cs typeface="Arial Unicode MS"/>
                </a:rPr>
                <a:t>gives its period as 120 years. Birth of may be 120+35 years before that in 6332 BC.</a:t>
              </a:r>
            </a:p>
            <a:p>
              <a:pPr marL="228600" indent="-228600"/>
              <a:r>
                <a:rPr lang="en-US" sz="1200" dirty="0" smtClean="0">
                  <a:latin typeface="Arial Unicode MS"/>
                  <a:ea typeface="Arial Unicode MS"/>
                  <a:cs typeface="Arial Unicode MS"/>
                </a:rPr>
                <a:t>9. </a:t>
              </a:r>
              <a:r>
                <a:rPr lang="en-US" sz="1200" i="1" dirty="0" err="1" smtClean="0">
                  <a:latin typeface="Arial Unicode MS"/>
                  <a:ea typeface="Arial Unicode MS"/>
                  <a:cs typeface="Arial Unicode MS"/>
                </a:rPr>
                <a:t>Rāma</a:t>
              </a:r>
              <a:r>
                <a:rPr lang="en-US" sz="1200" dirty="0" smtClean="0">
                  <a:latin typeface="Arial Unicode MS"/>
                  <a:ea typeface="Arial Unicode MS"/>
                  <a:cs typeface="Arial Unicode MS"/>
                </a:rPr>
                <a:t> was born on 11-2-4433 BC as per planet position in </a:t>
              </a:r>
              <a:r>
                <a:rPr lang="en-US" sz="1200" i="1" dirty="0" err="1" smtClean="0">
                  <a:latin typeface="Arial Unicode MS"/>
                  <a:ea typeface="Arial Unicode MS"/>
                  <a:cs typeface="Arial Unicode MS"/>
                </a:rPr>
                <a:t>Vālmīki</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Rāmāyaŋa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Bāla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kāŋɖa</a:t>
              </a:r>
              <a:r>
                <a:rPr lang="en-US" sz="1200" dirty="0" smtClean="0">
                  <a:latin typeface="Arial Unicode MS"/>
                  <a:ea typeface="Arial Unicode MS"/>
                  <a:cs typeface="Arial Unicode MS"/>
                </a:rPr>
                <a:t>. But no era in his name.</a:t>
              </a:r>
            </a:p>
            <a:p>
              <a:pPr marL="228600" indent="-228600"/>
              <a:r>
                <a:rPr lang="en-US" sz="1200" dirty="0" smtClean="0">
                  <a:latin typeface="Arial Unicode MS"/>
                  <a:ea typeface="Arial Unicode MS"/>
                  <a:cs typeface="Arial Unicode MS"/>
                </a:rPr>
                <a:t>10. </a:t>
              </a:r>
              <a:r>
                <a:rPr lang="en-US" sz="1200" i="1" dirty="0" err="1" smtClean="0">
                  <a:latin typeface="Arial Unicode MS"/>
                  <a:ea typeface="Arial Unicode MS"/>
                  <a:cs typeface="Arial Unicode MS"/>
                </a:rPr>
                <a:t>Yudhişţhira</a:t>
              </a:r>
              <a:r>
                <a:rPr lang="en-US" sz="1200" dirty="0" smtClean="0">
                  <a:latin typeface="Arial Unicode MS"/>
                  <a:ea typeface="Arial Unicode MS"/>
                  <a:cs typeface="Arial Unicode MS"/>
                </a:rPr>
                <a:t> period may be using </a:t>
              </a:r>
              <a:r>
                <a:rPr lang="en-US" sz="1200" i="1" dirty="0" err="1" smtClean="0">
                  <a:latin typeface="Arial Unicode MS"/>
                  <a:ea typeface="Arial Unicode MS"/>
                  <a:cs typeface="Arial Unicode MS"/>
                </a:rPr>
                <a:t>Kalamba</a:t>
              </a:r>
              <a:r>
                <a:rPr lang="en-US" sz="1200" dirty="0" smtClean="0">
                  <a:latin typeface="Arial Unicode MS"/>
                  <a:ea typeface="Arial Unicode MS"/>
                  <a:cs typeface="Arial Unicode MS"/>
                </a:rPr>
                <a:t> era as </a:t>
              </a:r>
              <a:r>
                <a:rPr lang="en-US" sz="1200" i="1" dirty="0" err="1" smtClean="0">
                  <a:latin typeface="Arial Unicode MS"/>
                  <a:ea typeface="Arial Unicode MS"/>
                  <a:cs typeface="Arial Unicode MS"/>
                </a:rPr>
                <a:t>Paraśurāma</a:t>
              </a:r>
              <a:r>
                <a:rPr lang="en-US" sz="1200" dirty="0" smtClean="0">
                  <a:latin typeface="Arial Unicode MS"/>
                  <a:ea typeface="Arial Unicode MS"/>
                  <a:cs typeface="Arial Unicode MS"/>
                </a:rPr>
                <a:t> is frequently mentioned. 4 eras started in his time-</a:t>
              </a:r>
            </a:p>
            <a:p>
              <a:pPr marL="228600" indent="-228600"/>
              <a:r>
                <a:rPr lang="en-US" sz="1200" dirty="0" smtClean="0">
                  <a:latin typeface="Arial Unicode MS"/>
                  <a:ea typeface="Arial Unicode MS"/>
                  <a:cs typeface="Arial Unicode MS"/>
                </a:rPr>
                <a:t>  (a) </a:t>
              </a:r>
              <a:r>
                <a:rPr lang="en-US" sz="1200" i="1" dirty="0" err="1" smtClean="0">
                  <a:latin typeface="Arial Unicode MS"/>
                  <a:ea typeface="Arial Unicode MS"/>
                  <a:cs typeface="Arial Unicode MS"/>
                </a:rPr>
                <a:t>Yudhişţhira</a:t>
              </a:r>
              <a:r>
                <a:rPr lang="en-US" sz="1200" i="1" dirty="0" smtClean="0">
                  <a:latin typeface="Arial Unicode MS"/>
                  <a:ea typeface="Arial Unicode MS"/>
                  <a:cs typeface="Arial Unicode MS"/>
                </a:rPr>
                <a:t>-</a:t>
              </a:r>
              <a:r>
                <a:rPr lang="en-US" sz="1200" i="1" dirty="0" err="1" smtClean="0">
                  <a:latin typeface="Arial Unicode MS"/>
                  <a:ea typeface="Arial Unicode MS"/>
                  <a:cs typeface="Arial Unicode MS"/>
                </a:rPr>
                <a:t>śaka</a:t>
              </a:r>
              <a:r>
                <a:rPr lang="en-US" sz="1200" dirty="0" smtClean="0">
                  <a:latin typeface="Arial Unicode MS"/>
                  <a:ea typeface="Arial Unicode MS"/>
                  <a:cs typeface="Arial Unicode MS"/>
                </a:rPr>
                <a:t>-starts with his coronation on 17-12-3139 BC-5 days after </a:t>
              </a:r>
              <a:r>
                <a:rPr lang="en-US" sz="1200" i="1" dirty="0" err="1" smtClean="0">
                  <a:latin typeface="Arial Unicode MS"/>
                  <a:ea typeface="Arial Unicode MS"/>
                  <a:cs typeface="Arial Unicode MS"/>
                </a:rPr>
                <a:t>Bhīşma</a:t>
              </a:r>
              <a:r>
                <a:rPr lang="en-US" sz="1200" dirty="0" smtClean="0">
                  <a:latin typeface="Arial Unicode MS"/>
                  <a:ea typeface="Arial Unicode MS"/>
                  <a:cs typeface="Arial Unicode MS"/>
                </a:rPr>
                <a:t> expired on 22 December on </a:t>
              </a:r>
            </a:p>
            <a:p>
              <a:pPr marL="228600" indent="-228600"/>
              <a:r>
                <a:rPr lang="en-US" sz="1200" dirty="0" smtClean="0">
                  <a:latin typeface="Arial Unicode MS"/>
                  <a:ea typeface="Arial Unicode MS"/>
                  <a:cs typeface="Arial Unicode MS"/>
                </a:rPr>
                <a:t>      start on north motion of sun.</a:t>
              </a:r>
            </a:p>
            <a:p>
              <a:pPr marL="228600" indent="-228600"/>
              <a:r>
                <a:rPr lang="en-US" sz="1200" dirty="0" smtClean="0">
                  <a:latin typeface="Arial Unicode MS"/>
                  <a:ea typeface="Arial Unicode MS"/>
                  <a:cs typeface="Arial Unicode MS"/>
                </a:rPr>
                <a:t>  (b) Kali era started 36 years after that on 17/18-2-3102 BC Ujjain midnight when </a:t>
              </a:r>
              <a:r>
                <a:rPr lang="en-US" sz="1200" i="1" dirty="0" err="1" smtClean="0">
                  <a:latin typeface="Arial Unicode MS"/>
                  <a:ea typeface="Arial Unicode MS"/>
                  <a:cs typeface="Arial Unicode MS"/>
                </a:rPr>
                <a:t>ŚrīK</a:t>
              </a:r>
              <a:r>
                <a:rPr lang="lv-LV" sz="1200" i="1" dirty="0" smtClean="0">
                  <a:latin typeface="Arial Unicode MS"/>
                  <a:ea typeface="Arial Unicode MS"/>
                  <a:cs typeface="Arial Unicode MS"/>
                </a:rPr>
                <a:t>ŗşŋ</a:t>
              </a:r>
              <a:r>
                <a:rPr lang="en-US" sz="1200" i="1" dirty="0" smtClean="0">
                  <a:latin typeface="Arial Unicode MS"/>
                  <a:ea typeface="Arial Unicode MS"/>
                  <a:cs typeface="Arial Unicode MS"/>
                </a:rPr>
                <a:t>a </a:t>
              </a:r>
              <a:r>
                <a:rPr lang="en-US" sz="1200" dirty="0" smtClean="0">
                  <a:latin typeface="Arial Unicode MS"/>
                  <a:ea typeface="Arial Unicode MS"/>
                  <a:cs typeface="Arial Unicode MS"/>
                </a:rPr>
                <a:t>expired. 2-27-30 h/m/s </a:t>
              </a:r>
            </a:p>
            <a:p>
              <a:pPr marL="228600" indent="-228600"/>
              <a:r>
                <a:rPr lang="en-US" sz="1200" dirty="0" smtClean="0">
                  <a:latin typeface="Arial Unicode MS"/>
                  <a:ea typeface="Arial Unicode MS"/>
                  <a:cs typeface="Arial Unicode MS"/>
                </a:rPr>
                <a:t>       after that </a:t>
              </a:r>
              <a:r>
                <a:rPr lang="en-US" sz="1200" i="1" dirty="0" err="1" smtClean="0">
                  <a:latin typeface="Arial Unicode MS"/>
                  <a:ea typeface="Arial Unicode MS"/>
                  <a:cs typeface="Arial Unicode MS"/>
                </a:rPr>
                <a:t>Chaitra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śukla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1 started.</a:t>
              </a:r>
            </a:p>
            <a:p>
              <a:pPr marL="228600" indent="-228600"/>
              <a:r>
                <a:rPr lang="en-US" sz="1200" dirty="0" smtClean="0">
                  <a:latin typeface="Arial Unicode MS"/>
                  <a:ea typeface="Arial Unicode MS"/>
                  <a:cs typeface="Arial Unicode MS"/>
                </a:rPr>
                <a:t>    (c) 6 months 11 days (188 days) after that on 25-8-3102 BC, </a:t>
              </a:r>
              <a:r>
                <a:rPr lang="en-US" sz="1200" i="1" dirty="0" smtClean="0">
                  <a:latin typeface="Arial Unicode MS"/>
                  <a:ea typeface="Arial Unicode MS"/>
                  <a:cs typeface="Arial Unicode MS"/>
                </a:rPr>
                <a:t>Jaya </a:t>
              </a:r>
              <a:r>
                <a:rPr lang="en-US" sz="1200" i="1" dirty="0" err="1" smtClean="0">
                  <a:latin typeface="Arial Unicode MS"/>
                  <a:ea typeface="Arial Unicode MS"/>
                  <a:cs typeface="Arial Unicode MS"/>
                </a:rPr>
                <a:t>samvatsara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started when </a:t>
              </a:r>
              <a:r>
                <a:rPr lang="en-US" sz="1200" i="1" dirty="0" err="1" smtClean="0">
                  <a:latin typeface="Arial Unicode MS"/>
                  <a:ea typeface="Arial Unicode MS"/>
                  <a:cs typeface="Arial Unicode MS"/>
                </a:rPr>
                <a:t>Yudhişţhira</a:t>
              </a:r>
              <a:r>
                <a:rPr lang="en-US" sz="1200" dirty="0" smtClean="0">
                  <a:latin typeface="Arial Unicode MS"/>
                  <a:ea typeface="Arial Unicode MS"/>
                  <a:cs typeface="Arial Unicode MS"/>
                </a:rPr>
                <a:t> left for </a:t>
              </a:r>
            </a:p>
            <a:p>
              <a:pPr marL="228600" indent="-228600"/>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Abhyudaya</a:t>
              </a:r>
              <a:r>
                <a:rPr lang="en-US" sz="1200" dirty="0" smtClean="0">
                  <a:latin typeface="Arial Unicode MS"/>
                  <a:ea typeface="Arial Unicode MS"/>
                  <a:cs typeface="Arial Unicode MS"/>
                </a:rPr>
                <a:t>, so it is called </a:t>
              </a:r>
              <a:r>
                <a:rPr lang="en-US" sz="1200" i="1" dirty="0" err="1" smtClean="0">
                  <a:latin typeface="Arial Unicode MS"/>
                  <a:ea typeface="Arial Unicode MS"/>
                  <a:cs typeface="Arial Unicode MS"/>
                </a:rPr>
                <a:t>Jayābhyudaya-śaka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used by </a:t>
              </a:r>
              <a:r>
                <a:rPr lang="en-US" sz="1200" i="1" dirty="0" err="1" smtClean="0">
                  <a:latin typeface="Arial Unicode MS"/>
                  <a:ea typeface="Arial Unicode MS"/>
                  <a:cs typeface="Arial Unicode MS"/>
                </a:rPr>
                <a:t>Janamejaya</a:t>
              </a:r>
              <a:r>
                <a:rPr lang="en-US" sz="1200" dirty="0" smtClean="0">
                  <a:latin typeface="Arial Unicode MS"/>
                  <a:ea typeface="Arial Unicode MS"/>
                  <a:cs typeface="Arial Unicode MS"/>
                </a:rPr>
                <a:t> in 2 land grants of </a:t>
              </a:r>
              <a:r>
                <a:rPr lang="en-US" sz="1200" i="1" dirty="0" err="1" smtClean="0">
                  <a:latin typeface="Arial Unicode MS"/>
                  <a:ea typeface="Arial Unicode MS"/>
                  <a:cs typeface="Arial Unicode MS"/>
                </a:rPr>
                <a:t>Kedaranath</a:t>
              </a:r>
              <a:r>
                <a:rPr lang="en-US" sz="1200" dirty="0" smtClean="0">
                  <a:latin typeface="Arial Unicode MS"/>
                  <a:ea typeface="Arial Unicode MS"/>
                  <a:cs typeface="Arial Unicode MS"/>
                </a:rPr>
                <a:t> and Muni-</a:t>
              </a:r>
            </a:p>
            <a:p>
              <a:pPr marL="228600" indent="-228600"/>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Brindaraka</a:t>
              </a:r>
              <a:r>
                <a:rPr lang="en-US" sz="1200" dirty="0" smtClean="0">
                  <a:latin typeface="Arial Unicode MS"/>
                  <a:ea typeface="Arial Unicode MS"/>
                  <a:cs typeface="Arial Unicode MS"/>
                </a:rPr>
                <a:t> on Tungabhadra bank in 89 year on </a:t>
              </a:r>
              <a:r>
                <a:rPr lang="en-US" sz="1200" i="1" dirty="0" err="1" smtClean="0">
                  <a:latin typeface="Arial Unicode MS"/>
                  <a:ea typeface="Arial Unicode MS"/>
                  <a:cs typeface="Arial Unicode MS"/>
                </a:rPr>
                <a:t>Dipavali</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day.</a:t>
              </a:r>
            </a:p>
            <a:p>
              <a:pPr marL="228600" indent="-228600"/>
              <a:r>
                <a:rPr lang="en-US" sz="1200" dirty="0" smtClean="0">
                  <a:latin typeface="Arial Unicode MS"/>
                  <a:ea typeface="Arial Unicode MS"/>
                  <a:cs typeface="Arial Unicode MS"/>
                </a:rPr>
                <a:t>     (d) </a:t>
              </a:r>
              <a:r>
                <a:rPr lang="en-US" sz="1200" i="1" dirty="0" err="1" smtClean="0">
                  <a:latin typeface="Arial Unicode MS"/>
                  <a:ea typeface="Arial Unicode MS"/>
                  <a:cs typeface="Arial Unicode MS"/>
                </a:rPr>
                <a:t>Yudhişţhira</a:t>
              </a:r>
              <a:r>
                <a:rPr lang="en-US" sz="1200" dirty="0" smtClean="0">
                  <a:latin typeface="Arial Unicode MS"/>
                  <a:ea typeface="Arial Unicode MS"/>
                  <a:cs typeface="Arial Unicode MS"/>
                </a:rPr>
                <a:t> expired in kali year 25 when</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Laukika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era started in Kashmir in 3076 C on </a:t>
              </a:r>
              <a:r>
                <a:rPr lang="en-US" sz="1200" i="1" dirty="0" err="1" smtClean="0">
                  <a:latin typeface="Arial Unicode MS"/>
                  <a:ea typeface="Arial Unicode MS"/>
                  <a:cs typeface="Arial Unicode MS"/>
                </a:rPr>
                <a:t>Meşa-samkrānti</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11. </a:t>
              </a:r>
              <a:r>
                <a:rPr lang="en-US" sz="1200" i="1" dirty="0" err="1" smtClean="0">
                  <a:latin typeface="Arial Unicode MS"/>
                  <a:ea typeface="Arial Unicode MS"/>
                  <a:cs typeface="Arial Unicode MS"/>
                </a:rPr>
                <a:t>Bhaţābda</a:t>
              </a:r>
              <a:r>
                <a:rPr lang="en-US" sz="1200" dirty="0" smtClean="0">
                  <a:latin typeface="Arial Unicode MS"/>
                  <a:ea typeface="Arial Unicode MS"/>
                  <a:cs typeface="Arial Unicode MS"/>
                </a:rPr>
                <a:t> of </a:t>
              </a:r>
              <a:r>
                <a:rPr lang="en-US" sz="1200" i="1" dirty="0" err="1" smtClean="0">
                  <a:latin typeface="Arial Unicode MS"/>
                  <a:ea typeface="Arial Unicode MS"/>
                  <a:cs typeface="Arial Unicode MS"/>
                </a:rPr>
                <a:t>Āryabhaţa</a:t>
              </a:r>
              <a:r>
                <a:rPr lang="en-US" sz="1200" dirty="0" smtClean="0">
                  <a:latin typeface="Arial Unicode MS"/>
                  <a:ea typeface="Arial Unicode MS"/>
                  <a:cs typeface="Arial Unicode MS"/>
                </a:rPr>
                <a:t> is used by some in Kerala (birth in 327 Kali, or death ?). </a:t>
              </a:r>
              <a:r>
                <a:rPr lang="en-US" sz="1200" i="1" dirty="0" smtClean="0">
                  <a:latin typeface="Arial Unicode MS"/>
                  <a:ea typeface="Arial Unicode MS"/>
                  <a:cs typeface="Arial Unicode MS"/>
                </a:rPr>
                <a:t>Buddha </a:t>
              </a:r>
              <a:r>
                <a:rPr lang="en-US" sz="1200" i="1" dirty="0" err="1" smtClean="0">
                  <a:latin typeface="Arial Unicode MS"/>
                  <a:ea typeface="Arial Unicode MS"/>
                  <a:cs typeface="Arial Unicode MS"/>
                </a:rPr>
                <a:t>nirvāŋa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on </a:t>
              </a:r>
            </a:p>
            <a:p>
              <a:pPr marL="228600" indent="-228600"/>
              <a:r>
                <a:rPr lang="en-US" sz="1200" dirty="0" smtClean="0">
                  <a:latin typeface="Arial Unicode MS"/>
                  <a:ea typeface="Arial Unicode MS"/>
                  <a:cs typeface="Arial Unicode MS"/>
                </a:rPr>
                <a:t>     27-3-1807 BC. </a:t>
              </a:r>
              <a:r>
                <a:rPr lang="en-US" sz="1200" dirty="0" err="1" smtClean="0">
                  <a:latin typeface="Arial Unicode MS"/>
                  <a:ea typeface="Arial Unicode MS"/>
                  <a:cs typeface="Arial Unicode MS"/>
                </a:rPr>
                <a:t>Kuazad</a:t>
              </a:r>
              <a:r>
                <a:rPr lang="en-US" sz="1200" dirty="0" smtClean="0">
                  <a:latin typeface="Arial Unicode MS"/>
                  <a:ea typeface="Arial Unicode MS"/>
                  <a:cs typeface="Arial Unicode MS"/>
                </a:rPr>
                <a:t> era in Tamil started just before him-may be from his birth. </a:t>
              </a:r>
              <a:r>
                <a:rPr lang="en-US" sz="1200" i="1" dirty="0" err="1" smtClean="0">
                  <a:latin typeface="Arial Unicode MS"/>
                  <a:ea typeface="Arial Unicode MS"/>
                  <a:cs typeface="Arial Unicode MS"/>
                </a:rPr>
                <a:t>Mahāvīra</a:t>
              </a:r>
              <a:r>
                <a:rPr lang="en-US" sz="1200" dirty="0" smtClean="0">
                  <a:latin typeface="Arial Unicode MS"/>
                  <a:ea typeface="Arial Unicode MS"/>
                  <a:cs typeface="Arial Unicode MS"/>
                </a:rPr>
                <a:t> was born on </a:t>
              </a:r>
            </a:p>
            <a:p>
              <a:pPr marL="228600" indent="-228600"/>
              <a:r>
                <a:rPr lang="en-US" sz="1200" dirty="0" smtClean="0">
                  <a:latin typeface="Arial Unicode MS"/>
                  <a:ea typeface="Arial Unicode MS"/>
                  <a:cs typeface="Arial Unicode MS"/>
                </a:rPr>
                <a:t>    11-3-1905 BC, but </a:t>
              </a:r>
              <a:r>
                <a:rPr lang="en-US" sz="1200" i="1" dirty="0" err="1" smtClean="0">
                  <a:latin typeface="Arial Unicode MS"/>
                  <a:ea typeface="Arial Unicode MS"/>
                  <a:cs typeface="Arial Unicode MS"/>
                </a:rPr>
                <a:t>Vīra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samvat</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starts in 527 BC on death of </a:t>
              </a:r>
              <a:r>
                <a:rPr lang="en-US" sz="1200" i="1" dirty="0" err="1" smtClean="0">
                  <a:latin typeface="Arial Unicode MS"/>
                  <a:ea typeface="Arial Unicode MS"/>
                  <a:cs typeface="Arial Unicode MS"/>
                </a:rPr>
                <a:t>Kālakāchārya</a:t>
              </a:r>
              <a:r>
                <a:rPr lang="en-US" sz="1200" dirty="0" smtClean="0">
                  <a:latin typeface="Arial Unicode MS"/>
                  <a:ea typeface="Arial Unicode MS"/>
                  <a:cs typeface="Arial Unicode MS"/>
                </a:rPr>
                <a:t> of Ujjain, guru of </a:t>
              </a:r>
              <a:r>
                <a:rPr lang="en-US" sz="1200" i="1" dirty="0" err="1" smtClean="0">
                  <a:latin typeface="Arial Unicode MS"/>
                  <a:ea typeface="Arial Unicode MS"/>
                  <a:cs typeface="Arial Unicode MS"/>
                </a:rPr>
                <a:t>Kumārila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Bhaţţa</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12. </a:t>
              </a:r>
              <a:r>
                <a:rPr lang="en-US" sz="1200" i="1" dirty="0" err="1" smtClean="0">
                  <a:latin typeface="Arial Unicode MS"/>
                  <a:ea typeface="Arial Unicode MS"/>
                  <a:cs typeface="Arial Unicode MS"/>
                </a:rPr>
                <a:t>Śūdraka</a:t>
              </a:r>
              <a:r>
                <a:rPr lang="en-US" sz="1200" dirty="0" smtClean="0">
                  <a:latin typeface="Arial Unicode MS"/>
                  <a:ea typeface="Arial Unicode MS"/>
                  <a:cs typeface="Arial Unicode MS"/>
                </a:rPr>
                <a:t> or </a:t>
              </a:r>
              <a:r>
                <a:rPr lang="en-US" sz="1200" i="1" dirty="0" err="1" smtClean="0">
                  <a:latin typeface="Arial Unicode MS"/>
                  <a:ea typeface="Arial Unicode MS"/>
                  <a:cs typeface="Arial Unicode MS"/>
                </a:rPr>
                <a:t>Mālava-gaŋa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samvat</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in 756 BC. </a:t>
              </a:r>
              <a:r>
                <a:rPr lang="en-US" sz="1200" i="1" dirty="0" err="1" smtClean="0">
                  <a:latin typeface="Arial Unicode MS"/>
                  <a:ea typeface="Arial Unicode MS"/>
                  <a:cs typeface="Arial Unicode MS"/>
                </a:rPr>
                <a:t>Śākambharī</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śaka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in 612 BC (</a:t>
              </a:r>
              <a:r>
                <a:rPr lang="en-US" sz="1200" i="1" dirty="0" smtClean="0">
                  <a:latin typeface="Arial Unicode MS"/>
                  <a:ea typeface="Arial Unicode MS"/>
                  <a:cs typeface="Arial Unicode MS"/>
                </a:rPr>
                <a:t>B</a:t>
              </a:r>
              <a:r>
                <a:rPr lang="lv-LV" sz="1200" i="1" dirty="0" smtClean="0">
                  <a:latin typeface="Arial Unicode MS"/>
                  <a:ea typeface="Arial Unicode MS"/>
                  <a:cs typeface="Arial Unicode MS"/>
                </a:rPr>
                <a:t>ŗ</a:t>
              </a:r>
              <a:r>
                <a:rPr lang="en-US" sz="1200" i="1" dirty="0" smtClean="0">
                  <a:latin typeface="Arial Unicode MS"/>
                  <a:ea typeface="Arial Unicode MS"/>
                  <a:cs typeface="Arial Unicode MS"/>
                </a:rPr>
                <a:t>hat </a:t>
              </a:r>
              <a:r>
                <a:rPr lang="en-US" sz="1200" i="1" dirty="0" err="1" smtClean="0">
                  <a:latin typeface="Arial Unicode MS"/>
                  <a:ea typeface="Arial Unicode MS"/>
                  <a:cs typeface="Arial Unicode MS"/>
                </a:rPr>
                <a:t>samhit</a:t>
              </a:r>
              <a:r>
                <a:rPr lang="lv-LV" sz="1200" i="1" dirty="0" smtClean="0">
                  <a:latin typeface="Arial Unicode MS"/>
                  <a:ea typeface="Arial Unicode MS"/>
                  <a:cs typeface="Arial Unicode MS"/>
                </a:rPr>
                <a:t>ā</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13/3), </a:t>
              </a:r>
              <a:r>
                <a:rPr lang="en-US" sz="1200" i="1" dirty="0" err="1" smtClean="0">
                  <a:latin typeface="Arial Unicode MS"/>
                  <a:ea typeface="Arial Unicode MS"/>
                  <a:cs typeface="Arial Unicode MS"/>
                </a:rPr>
                <a:t>Śrī-Harşa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śaka</a:t>
              </a:r>
              <a:endParaRPr lang="en-US" sz="1200" i="1" dirty="0" smtClean="0">
                <a:latin typeface="Arial Unicode MS"/>
                <a:ea typeface="Arial Unicode MS"/>
                <a:cs typeface="Arial Unicode MS"/>
              </a:endParaRPr>
            </a:p>
            <a:p>
              <a:pPr marL="228600" indent="-228600"/>
              <a:r>
                <a:rPr lang="en-US" sz="1200" dirty="0" smtClean="0">
                  <a:latin typeface="Arial Unicode MS"/>
                  <a:ea typeface="Arial Unicode MS"/>
                  <a:cs typeface="Arial Unicode MS"/>
                </a:rPr>
                <a:t>      in 456 BC (</a:t>
              </a:r>
              <a:r>
                <a:rPr lang="en-US" sz="1200" dirty="0" err="1" smtClean="0">
                  <a:latin typeface="Arial Unicode MS"/>
                  <a:ea typeface="Arial Unicode MS"/>
                  <a:cs typeface="Arial Unicode MS"/>
                </a:rPr>
                <a:t>Albiruni</a:t>
              </a:r>
              <a:r>
                <a:rPr lang="en-US" sz="1200" dirty="0" smtClean="0">
                  <a:latin typeface="Arial Unicode MS"/>
                  <a:ea typeface="Arial Unicode MS"/>
                  <a:cs typeface="Arial Unicode MS"/>
                </a:rPr>
                <a:t>). This has been called 300 years of democracy by </a:t>
              </a:r>
              <a:r>
                <a:rPr lang="en-US" sz="1200" dirty="0" err="1" smtClean="0">
                  <a:latin typeface="Arial Unicode MS"/>
                  <a:ea typeface="Arial Unicode MS"/>
                  <a:cs typeface="Arial Unicode MS"/>
                </a:rPr>
                <a:t>Megasthenes</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13. </a:t>
              </a:r>
              <a:r>
                <a:rPr lang="en-US" sz="1200" i="1" dirty="0" err="1" smtClean="0">
                  <a:latin typeface="Arial Unicode MS"/>
                  <a:ea typeface="Arial Unicode MS"/>
                  <a:cs typeface="Arial Unicode MS"/>
                </a:rPr>
                <a:t>Vikrama</a:t>
              </a:r>
              <a:r>
                <a:rPr lang="en-US" sz="1200" i="1" dirty="0" smtClean="0">
                  <a:latin typeface="Arial Unicode MS"/>
                  <a:ea typeface="Arial Unicode MS"/>
                  <a:cs typeface="Arial Unicode MS"/>
                </a:rPr>
                <a:t>-</a:t>
              </a:r>
              <a:r>
                <a:rPr lang="en-US" sz="1200" i="1" dirty="0" err="1" smtClean="0">
                  <a:latin typeface="Arial Unicode MS"/>
                  <a:ea typeface="Arial Unicode MS"/>
                  <a:cs typeface="Arial Unicode MS"/>
                </a:rPr>
                <a:t>samvat</a:t>
              </a:r>
              <a:r>
                <a:rPr lang="en-US" sz="1200" dirty="0" smtClean="0">
                  <a:latin typeface="Arial Unicode MS"/>
                  <a:ea typeface="Arial Unicode MS"/>
                  <a:cs typeface="Arial Unicode MS"/>
                </a:rPr>
                <a:t>-By</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Paramāra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king </a:t>
              </a:r>
              <a:r>
                <a:rPr lang="en-US" sz="1200" i="1" dirty="0" err="1" smtClean="0">
                  <a:latin typeface="Arial Unicode MS"/>
                  <a:ea typeface="Arial Unicode MS"/>
                  <a:cs typeface="Arial Unicode MS"/>
                </a:rPr>
                <a:t>Vikramāditya</a:t>
              </a:r>
              <a:r>
                <a:rPr lang="en-US" sz="1200" dirty="0" smtClean="0">
                  <a:latin typeface="Arial Unicode MS"/>
                  <a:ea typeface="Arial Unicode MS"/>
                  <a:cs typeface="Arial Unicode MS"/>
                </a:rPr>
                <a:t> of Ujjain (82 BC-19 AD) on </a:t>
              </a:r>
              <a:r>
                <a:rPr lang="en-US" sz="1200" i="1" dirty="0" err="1" smtClean="0">
                  <a:latin typeface="Arial Unicode MS"/>
                  <a:ea typeface="Arial Unicode MS"/>
                  <a:cs typeface="Arial Unicode MS"/>
                </a:rPr>
                <a:t>Chatra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śukla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1, at </a:t>
              </a:r>
              <a:r>
                <a:rPr lang="en-US" sz="1200" i="1" dirty="0" err="1" smtClean="0">
                  <a:latin typeface="Arial Unicode MS"/>
                  <a:ea typeface="Arial Unicode MS"/>
                  <a:cs typeface="Arial Unicode MS"/>
                </a:rPr>
                <a:t>Paśupatinātha</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      and on </a:t>
              </a:r>
              <a:r>
                <a:rPr lang="en-US" sz="1200" i="1" dirty="0" err="1" smtClean="0">
                  <a:latin typeface="Arial Unicode MS"/>
                  <a:ea typeface="Arial Unicode MS"/>
                  <a:cs typeface="Arial Unicode MS"/>
                </a:rPr>
                <a:t>Kārttika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śukla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1, at </a:t>
              </a:r>
              <a:r>
                <a:rPr lang="en-US" sz="1200" i="1" dirty="0" err="1" smtClean="0">
                  <a:latin typeface="Arial Unicode MS"/>
                  <a:ea typeface="Arial Unicode MS"/>
                  <a:cs typeface="Arial Unicode MS"/>
                </a:rPr>
                <a:t>Somanātha</a:t>
              </a:r>
              <a:r>
                <a:rPr lang="en-US" sz="1200" dirty="0" smtClean="0">
                  <a:latin typeface="Arial Unicode MS"/>
                  <a:ea typeface="Arial Unicode MS"/>
                  <a:cs typeface="Arial Unicode MS"/>
                </a:rPr>
                <a:t>. Month started with dark half.</a:t>
              </a:r>
            </a:p>
            <a:p>
              <a:pPr marL="228600" indent="-228600"/>
              <a:r>
                <a:rPr lang="en-US" sz="1200" dirty="0" smtClean="0">
                  <a:latin typeface="Arial Unicode MS"/>
                  <a:ea typeface="Arial Unicode MS"/>
                  <a:cs typeface="Arial Unicode MS"/>
                </a:rPr>
                <a:t>14. </a:t>
              </a:r>
              <a:r>
                <a:rPr lang="en-US" sz="1200" i="1" dirty="0" err="1" smtClean="0">
                  <a:latin typeface="Arial Unicode MS"/>
                  <a:ea typeface="Arial Unicode MS"/>
                  <a:cs typeface="Arial Unicode MS"/>
                </a:rPr>
                <a:t>Śālivāhana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śaka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in 78 AD from </a:t>
              </a:r>
              <a:r>
                <a:rPr lang="en-US" sz="1200" i="1" dirty="0" err="1" smtClean="0">
                  <a:latin typeface="Arial Unicode MS"/>
                  <a:ea typeface="Arial Unicode MS"/>
                  <a:cs typeface="Arial Unicode MS"/>
                </a:rPr>
                <a:t>meşa-samkrānti</a:t>
              </a:r>
              <a:r>
                <a:rPr lang="en-US" sz="1200" dirty="0" smtClean="0">
                  <a:latin typeface="Arial Unicode MS"/>
                  <a:ea typeface="Arial Unicode MS"/>
                  <a:cs typeface="Arial Unicode MS"/>
                </a:rPr>
                <a:t>. He was grand son of </a:t>
              </a:r>
              <a:r>
                <a:rPr lang="en-US" sz="1200" i="1" dirty="0" err="1" smtClean="0">
                  <a:latin typeface="Arial Unicode MS"/>
                  <a:ea typeface="Arial Unicode MS"/>
                  <a:cs typeface="Arial Unicode MS"/>
                </a:rPr>
                <a:t>Vikramāditya</a:t>
              </a:r>
              <a:r>
                <a:rPr lang="en-US" sz="1200" dirty="0" smtClean="0">
                  <a:latin typeface="Arial Unicode MS"/>
                  <a:ea typeface="Arial Unicode MS"/>
                  <a:cs typeface="Arial Unicode MS"/>
                </a:rPr>
                <a:t>. </a:t>
              </a:r>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90600" y="228600"/>
            <a:ext cx="7606570" cy="6230243"/>
            <a:chOff x="990600" y="228600"/>
            <a:chExt cx="7606570" cy="6230243"/>
          </a:xfrm>
        </p:grpSpPr>
        <p:sp>
          <p:nvSpPr>
            <p:cNvPr id="2" name="TextBox 1"/>
            <p:cNvSpPr txBox="1"/>
            <p:nvPr/>
          </p:nvSpPr>
          <p:spPr>
            <a:xfrm>
              <a:off x="3352800" y="228600"/>
              <a:ext cx="1616148" cy="307777"/>
            </a:xfrm>
            <a:prstGeom prst="rect">
              <a:avLst/>
            </a:prstGeom>
            <a:noFill/>
          </p:spPr>
          <p:txBody>
            <a:bodyPr wrap="none" rtlCol="0">
              <a:spAutoFit/>
            </a:bodyPr>
            <a:lstStyle/>
            <a:p>
              <a:r>
                <a:rPr lang="en-US" sz="1400" b="1" dirty="0" smtClean="0">
                  <a:latin typeface="Arial Unicode MS" pitchFamily="34" charset="-128"/>
                  <a:ea typeface="Arial Unicode MS" pitchFamily="34" charset="-128"/>
                  <a:cs typeface="Arial Unicode MS" pitchFamily="34" charset="-128"/>
                </a:rPr>
                <a:t>Foreign calendars</a:t>
              </a:r>
              <a:endParaRPr lang="en-IN" sz="1400" b="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990600" y="457200"/>
              <a:ext cx="7606570" cy="6001643"/>
            </a:xfrm>
            <a:prstGeom prst="rect">
              <a:avLst/>
            </a:prstGeom>
            <a:noFill/>
          </p:spPr>
          <p:txBody>
            <a:bodyPr wrap="none" rtlCol="0">
              <a:spAutoFit/>
            </a:bodyPr>
            <a:lstStyle/>
            <a:p>
              <a:pPr marL="228600" indent="-228600">
                <a:buAutoNum type="arabicPeriod"/>
              </a:pPr>
              <a:r>
                <a:rPr lang="en-US" sz="1200" dirty="0" smtClean="0">
                  <a:latin typeface="Arial Unicode MS" pitchFamily="34" charset="-128"/>
                  <a:ea typeface="Arial Unicode MS" pitchFamily="34" charset="-128"/>
                  <a:cs typeface="Arial Unicode MS" pitchFamily="34" charset="-128"/>
                </a:rPr>
                <a:t>Enoch-Book of Enoch-</a:t>
              </a:r>
              <a:r>
                <a:rPr lang="en-US" sz="1200" dirty="0" err="1" smtClean="0">
                  <a:latin typeface="Arial Unicode MS" pitchFamily="34" charset="-128"/>
                  <a:ea typeface="Arial Unicode MS" pitchFamily="34" charset="-128"/>
                  <a:cs typeface="Arial Unicode MS" pitchFamily="34" charset="-128"/>
                </a:rPr>
                <a:t>Ethipoean</a:t>
              </a:r>
              <a:r>
                <a:rPr lang="en-US" sz="1200" dirty="0" smtClean="0">
                  <a:latin typeface="Arial Unicode MS" pitchFamily="34" charset="-128"/>
                  <a:ea typeface="Arial Unicode MS" pitchFamily="34" charset="-128"/>
                  <a:cs typeface="Arial Unicode MS" pitchFamily="34" charset="-128"/>
                </a:rPr>
                <a:t> version of Old testament of Bible, Book 3:Astronomy, chapters 72-81</a:t>
              </a:r>
            </a:p>
            <a:p>
              <a:pPr marL="228600" indent="-228600"/>
              <a:r>
                <a:rPr lang="en-US" sz="1200" dirty="0" smtClean="0">
                  <a:latin typeface="Arial Unicode MS" pitchFamily="34" charset="-128"/>
                  <a:ea typeface="Arial Unicode MS" pitchFamily="34" charset="-128"/>
                  <a:cs typeface="Arial Unicode MS" pitchFamily="34" charset="-128"/>
                </a:rPr>
                <a:t>Chap.72-motion in 6 portals-changes of day length in each portal-these are 3 lanes on each side of equator.</a:t>
              </a:r>
            </a:p>
            <a:p>
              <a:pPr marL="228600" indent="-228600"/>
              <a:r>
                <a:rPr lang="en-US" sz="1200" dirty="0" smtClean="0">
                  <a:latin typeface="Arial Unicode MS" pitchFamily="34" charset="-128"/>
                  <a:ea typeface="Arial Unicode MS" pitchFamily="34" charset="-128"/>
                  <a:cs typeface="Arial Unicode MS" pitchFamily="34" charset="-128"/>
                </a:rPr>
                <a:t>Chap 74-4 quarters of 91 days each-1 year of 364 days.</a:t>
              </a:r>
            </a:p>
            <a:p>
              <a:pPr marL="228600" indent="-228600"/>
              <a:r>
                <a:rPr lang="en-US" sz="1200" dirty="0" smtClean="0">
                  <a:latin typeface="Arial Unicode MS" pitchFamily="34" charset="-128"/>
                  <a:ea typeface="Arial Unicode MS" pitchFamily="34" charset="-128"/>
                  <a:cs typeface="Arial Unicode MS" pitchFamily="34" charset="-128"/>
                </a:rPr>
                <a:t>Last day appears to be year end leave, making 365 days in 1 year. Genesis 5/21-Enoch lived for 365 years.</a:t>
              </a:r>
            </a:p>
            <a:p>
              <a:pPr marL="228600" indent="-228600"/>
              <a:r>
                <a:rPr lang="en-US" sz="1200" dirty="0" smtClean="0">
                  <a:latin typeface="Arial Unicode MS" pitchFamily="34" charset="-128"/>
                  <a:ea typeface="Arial Unicode MS" pitchFamily="34" charset="-128"/>
                  <a:cs typeface="Arial Unicode MS" pitchFamily="34" charset="-128"/>
                </a:rPr>
                <a:t>2.Egypt-It had 12 months of 30 days each and 5 days added at end. Year started in month of Thoth, with </a:t>
              </a:r>
            </a:p>
            <a:p>
              <a:pPr marL="228600" indent="-228600"/>
              <a:r>
                <a:rPr lang="en-US" sz="1200" dirty="0" smtClean="0">
                  <a:latin typeface="Arial Unicode MS" pitchFamily="34" charset="-128"/>
                  <a:ea typeface="Arial Unicode MS" pitchFamily="34" charset="-128"/>
                  <a:cs typeface="Arial Unicode MS" pitchFamily="34" charset="-128"/>
                </a:rPr>
                <a:t>Heliacal rising of star Sirius (called Thoth). In cycle of 1460 years, 1 year was excess.</a:t>
              </a:r>
            </a:p>
            <a:p>
              <a:pPr marL="228600" indent="-228600"/>
              <a:r>
                <a:rPr lang="en-US" sz="1200" dirty="0" smtClean="0">
                  <a:latin typeface="Arial Unicode MS" pitchFamily="34" charset="-128"/>
                  <a:ea typeface="Arial Unicode MS" pitchFamily="34" charset="-128"/>
                  <a:cs typeface="Arial Unicode MS" pitchFamily="34" charset="-128"/>
                </a:rPr>
                <a:t>3. Sumerian-</a:t>
              </a:r>
              <a:r>
                <a:rPr lang="en-US" sz="1200" dirty="0" err="1" smtClean="0">
                  <a:latin typeface="Arial Unicode MS" pitchFamily="34" charset="-128"/>
                  <a:ea typeface="Arial Unicode MS" pitchFamily="34" charset="-128"/>
                  <a:cs typeface="Arial Unicode MS" pitchFamily="34" charset="-128"/>
                </a:rPr>
                <a:t>Luni</a:t>
              </a:r>
              <a:r>
                <a:rPr lang="en-US" sz="1200" dirty="0" smtClean="0">
                  <a:latin typeface="Arial Unicode MS" pitchFamily="34" charset="-128"/>
                  <a:ea typeface="Arial Unicode MS" pitchFamily="34" charset="-128"/>
                  <a:cs typeface="Arial Unicode MS" pitchFamily="34" charset="-128"/>
                </a:rPr>
                <a:t> solar calendar with year of 354, 355, 383, 384 days. Extra months were added I two ways-</a:t>
              </a:r>
            </a:p>
            <a:p>
              <a:pPr marL="228600" indent="-228600"/>
              <a:r>
                <a:rPr lang="en-US" sz="1200" dirty="0" smtClean="0">
                  <a:latin typeface="Arial Unicode MS" pitchFamily="34" charset="-128"/>
                  <a:ea typeface="Arial Unicode MS" pitchFamily="34" charset="-128"/>
                  <a:cs typeface="Arial Unicode MS" pitchFamily="34" charset="-128"/>
                </a:rPr>
                <a:t>Octateris-8 tropical year=2921.94 days, 99 lunar months=2923.53 days</a:t>
              </a:r>
            </a:p>
            <a:p>
              <a:pPr marL="228600" indent="-228600"/>
              <a:r>
                <a:rPr lang="en-US" sz="1200" dirty="0" smtClean="0">
                  <a:latin typeface="Arial Unicode MS" pitchFamily="34" charset="-128"/>
                  <a:ea typeface="Arial Unicode MS" pitchFamily="34" charset="-128"/>
                  <a:cs typeface="Arial Unicode MS" pitchFamily="34" charset="-128"/>
                </a:rPr>
                <a:t>From 383 BC-19 solar years =6939.60 days, 235 lunar months= 6939.69 days.</a:t>
              </a:r>
            </a:p>
            <a:p>
              <a:pPr marL="228600" indent="-228600"/>
              <a:r>
                <a:rPr lang="en-US" sz="1200" dirty="0" smtClean="0">
                  <a:latin typeface="Arial Unicode MS" pitchFamily="34" charset="-128"/>
                  <a:ea typeface="Arial Unicode MS" pitchFamily="34" charset="-128"/>
                  <a:cs typeface="Arial Unicode MS" pitchFamily="34" charset="-128"/>
                </a:rPr>
                <a:t>4. Jewish era-from 7/8-10-3761 BC (midnight between Sunday-Monday) at 11hr11 1/3 </a:t>
              </a:r>
              <a:r>
                <a:rPr lang="en-US" sz="1200" dirty="0" err="1" smtClean="0">
                  <a:latin typeface="Arial Unicode MS" pitchFamily="34" charset="-128"/>
                  <a:ea typeface="Arial Unicode MS" pitchFamily="34" charset="-128"/>
                  <a:cs typeface="Arial Unicode MS" pitchFamily="34" charset="-128"/>
                </a:rPr>
                <a:t>mts</a:t>
              </a:r>
              <a:r>
                <a:rPr lang="en-US" sz="1200" dirty="0" smtClean="0">
                  <a:latin typeface="Arial Unicode MS" pitchFamily="34" charset="-128"/>
                  <a:ea typeface="Arial Unicode MS" pitchFamily="34" charset="-128"/>
                  <a:cs typeface="Arial Unicode MS" pitchFamily="34" charset="-128"/>
                </a:rPr>
                <a:t>. In AD 71, Jew </a:t>
              </a:r>
            </a:p>
            <a:p>
              <a:pPr marL="228600" indent="-228600"/>
              <a:r>
                <a:rPr lang="en-US" sz="1200" dirty="0" smtClean="0">
                  <a:latin typeface="Arial Unicode MS" pitchFamily="34" charset="-128"/>
                  <a:ea typeface="Arial Unicode MS" pitchFamily="34" charset="-128"/>
                  <a:cs typeface="Arial Unicode MS" pitchFamily="34" charset="-128"/>
                </a:rPr>
                <a:t>State was destroyed in Anno Mundi 3831.</a:t>
              </a:r>
            </a:p>
            <a:p>
              <a:pPr marL="228600" indent="-228600"/>
              <a:r>
                <a:rPr lang="en-US" sz="1200" dirty="0" smtClean="0">
                  <a:latin typeface="Arial Unicode MS" pitchFamily="34" charset="-128"/>
                  <a:ea typeface="Arial Unicode MS" pitchFamily="34" charset="-128"/>
                  <a:cs typeface="Arial Unicode MS" pitchFamily="34" charset="-128"/>
                </a:rPr>
                <a:t> 5. Iranian-(a) Darius (520 BC)-12 solar months of 365 days. Month of 30 days added after 120 years.</a:t>
              </a:r>
            </a:p>
            <a:p>
              <a:pPr marL="228600" indent="-228600"/>
              <a:r>
                <a:rPr lang="en-US" sz="1200" dirty="0" smtClean="0">
                  <a:latin typeface="Arial Unicode MS" pitchFamily="34" charset="-128"/>
                  <a:ea typeface="Arial Unicode MS" pitchFamily="34" charset="-128"/>
                  <a:cs typeface="Arial Unicode MS" pitchFamily="34" charset="-128"/>
                </a:rPr>
                <a:t>   (b) </a:t>
              </a:r>
              <a:r>
                <a:rPr lang="en-US" sz="1200" dirty="0" err="1" smtClean="0">
                  <a:latin typeface="Arial Unicode MS" pitchFamily="34" charset="-128"/>
                  <a:ea typeface="Arial Unicode MS" pitchFamily="34" charset="-128"/>
                  <a:cs typeface="Arial Unicode MS" pitchFamily="34" charset="-128"/>
                </a:rPr>
                <a:t>Tarikh-i-Jelali</a:t>
              </a:r>
              <a:r>
                <a:rPr lang="en-US" sz="1200" dirty="0" smtClean="0">
                  <a:latin typeface="Arial Unicode MS" pitchFamily="34" charset="-128"/>
                  <a:ea typeface="Arial Unicode MS" pitchFamily="34" charset="-128"/>
                  <a:cs typeface="Arial Unicode MS" pitchFamily="34" charset="-128"/>
                </a:rPr>
                <a:t> by </a:t>
              </a:r>
              <a:r>
                <a:rPr lang="en-US" sz="1200" dirty="0" err="1" smtClean="0">
                  <a:latin typeface="Arial Unicode MS" pitchFamily="34" charset="-128"/>
                  <a:ea typeface="Arial Unicode MS" pitchFamily="34" charset="-128"/>
                  <a:cs typeface="Arial Unicode MS" pitchFamily="34" charset="-128"/>
                </a:rPr>
                <a:t>Seljuq</a:t>
              </a:r>
              <a:r>
                <a:rPr lang="en-US" sz="1200" dirty="0" smtClean="0">
                  <a:latin typeface="Arial Unicode MS" pitchFamily="34" charset="-128"/>
                  <a:ea typeface="Arial Unicode MS" pitchFamily="34" charset="-128"/>
                  <a:cs typeface="Arial Unicode MS" pitchFamily="34" charset="-128"/>
                </a:rPr>
                <a:t> Sultan </a:t>
              </a:r>
              <a:r>
                <a:rPr lang="en-US" sz="1200" dirty="0" err="1" smtClean="0">
                  <a:latin typeface="Arial Unicode MS" pitchFamily="34" charset="-128"/>
                  <a:ea typeface="Arial Unicode MS" pitchFamily="34" charset="-128"/>
                  <a:cs typeface="Arial Unicode MS" pitchFamily="34" charset="-128"/>
                </a:rPr>
                <a:t>Jelal</a:t>
              </a:r>
              <a:r>
                <a:rPr lang="en-US" sz="1200" dirty="0" smtClean="0">
                  <a:latin typeface="Arial Unicode MS" pitchFamily="34" charset="-128"/>
                  <a:ea typeface="Arial Unicode MS" pitchFamily="34" charset="-128"/>
                  <a:cs typeface="Arial Unicode MS" pitchFamily="34" charset="-128"/>
                </a:rPr>
                <a:t> </a:t>
              </a:r>
              <a:r>
                <a:rPr lang="en-US" sz="1200" dirty="0" err="1" smtClean="0">
                  <a:latin typeface="Arial Unicode MS" pitchFamily="34" charset="-128"/>
                  <a:ea typeface="Arial Unicode MS" pitchFamily="34" charset="-128"/>
                  <a:cs typeface="Arial Unicode MS" pitchFamily="34" charset="-128"/>
                </a:rPr>
                <a:t>Uddin</a:t>
              </a:r>
              <a:r>
                <a:rPr lang="en-US" sz="1200" dirty="0" smtClean="0">
                  <a:latin typeface="Arial Unicode MS" pitchFamily="34" charset="-128"/>
                  <a:ea typeface="Arial Unicode MS" pitchFamily="34" charset="-128"/>
                  <a:cs typeface="Arial Unicode MS" pitchFamily="34" charset="-128"/>
                </a:rPr>
                <a:t> </a:t>
              </a:r>
              <a:r>
                <a:rPr lang="en-US" sz="1200" dirty="0" err="1" smtClean="0">
                  <a:latin typeface="Arial Unicode MS" pitchFamily="34" charset="-128"/>
                  <a:ea typeface="Arial Unicode MS" pitchFamily="34" charset="-128"/>
                  <a:cs typeface="Arial Unicode MS" pitchFamily="34" charset="-128"/>
                </a:rPr>
                <a:t>Melik</a:t>
              </a:r>
              <a:r>
                <a:rPr lang="en-US" sz="1200" dirty="0" smtClean="0">
                  <a:latin typeface="Arial Unicode MS" pitchFamily="34" charset="-128"/>
                  <a:ea typeface="Arial Unicode MS" pitchFamily="34" charset="-128"/>
                  <a:cs typeface="Arial Unicode MS" pitchFamily="34" charset="-128"/>
                </a:rPr>
                <a:t> in1074-75-8 extra days in 33 years of 365 days.</a:t>
              </a:r>
            </a:p>
            <a:p>
              <a:pPr marL="228600" indent="-228600"/>
              <a:r>
                <a:rPr lang="en-US" sz="1200" dirty="0" smtClean="0">
                  <a:latin typeface="Arial Unicode MS" pitchFamily="34" charset="-128"/>
                  <a:ea typeface="Arial Unicode MS" pitchFamily="34" charset="-128"/>
                  <a:cs typeface="Arial Unicode MS" pitchFamily="34" charset="-128"/>
                </a:rPr>
                <a:t>   (c) Pahlavi-by </a:t>
              </a:r>
              <a:r>
                <a:rPr lang="en-US" sz="1200" dirty="0" err="1" smtClean="0">
                  <a:latin typeface="Arial Unicode MS" pitchFamily="34" charset="-128"/>
                  <a:ea typeface="Arial Unicode MS" pitchFamily="34" charset="-128"/>
                  <a:cs typeface="Arial Unicode MS" pitchFamily="34" charset="-128"/>
                </a:rPr>
                <a:t>Riza</a:t>
              </a:r>
              <a:r>
                <a:rPr lang="en-US" sz="1200" dirty="0" smtClean="0">
                  <a:latin typeface="Arial Unicode MS" pitchFamily="34" charset="-128"/>
                  <a:ea typeface="Arial Unicode MS" pitchFamily="34" charset="-128"/>
                  <a:cs typeface="Arial Unicode MS" pitchFamily="34" charset="-128"/>
                </a:rPr>
                <a:t> Shah Pahlavi in 1920-Solar calendar with old Persian names.</a:t>
              </a:r>
            </a:p>
            <a:p>
              <a:pPr marL="228600" indent="-228600"/>
              <a:r>
                <a:rPr lang="en-US" sz="1200" dirty="0" smtClean="0">
                  <a:latin typeface="Arial Unicode MS" pitchFamily="34" charset="-128"/>
                  <a:ea typeface="Arial Unicode MS" pitchFamily="34" charset="-128"/>
                  <a:cs typeface="Arial Unicode MS" pitchFamily="34" charset="-128"/>
                </a:rPr>
                <a:t>6. </a:t>
              </a:r>
              <a:r>
                <a:rPr lang="en-US" sz="1200" dirty="0" err="1" smtClean="0">
                  <a:latin typeface="Arial Unicode MS" pitchFamily="34" charset="-128"/>
                  <a:ea typeface="Arial Unicode MS" pitchFamily="34" charset="-128"/>
                  <a:cs typeface="Arial Unicode MS" pitchFamily="34" charset="-128"/>
                </a:rPr>
                <a:t>Nabu</a:t>
              </a:r>
              <a:r>
                <a:rPr lang="en-US" sz="1200" dirty="0" smtClean="0">
                  <a:latin typeface="Arial Unicode MS" pitchFamily="34" charset="-128"/>
                  <a:ea typeface="Arial Unicode MS" pitchFamily="34" charset="-128"/>
                  <a:cs typeface="Arial Unicode MS" pitchFamily="34" charset="-128"/>
                </a:rPr>
                <a:t> </a:t>
              </a:r>
              <a:r>
                <a:rPr lang="en-US" sz="1200" dirty="0" err="1" smtClean="0">
                  <a:latin typeface="Arial Unicode MS" pitchFamily="34" charset="-128"/>
                  <a:ea typeface="Arial Unicode MS" pitchFamily="34" charset="-128"/>
                  <a:cs typeface="Arial Unicode MS" pitchFamily="34" charset="-128"/>
                </a:rPr>
                <a:t>Nazir</a:t>
              </a:r>
              <a:r>
                <a:rPr lang="en-US" sz="1200" dirty="0" smtClean="0">
                  <a:latin typeface="Arial Unicode MS" pitchFamily="34" charset="-128"/>
                  <a:ea typeface="Arial Unicode MS" pitchFamily="34" charset="-128"/>
                  <a:cs typeface="Arial Unicode MS" pitchFamily="34" charset="-128"/>
                </a:rPr>
                <a:t> era of Babylon (Assyria) in 747 BC-Its rise was countered by </a:t>
              </a:r>
              <a:r>
                <a:rPr lang="en-US" sz="1200" dirty="0" err="1" smtClean="0">
                  <a:latin typeface="Arial Unicode MS"/>
                  <a:ea typeface="Arial Unicode MS"/>
                  <a:cs typeface="Arial Unicode MS"/>
                </a:rPr>
                <a:t>Śūdraka</a:t>
              </a:r>
              <a:r>
                <a:rPr lang="en-US" sz="1200" dirty="0" smtClean="0">
                  <a:latin typeface="Arial Unicode MS"/>
                  <a:ea typeface="Arial Unicode MS"/>
                  <a:cs typeface="Arial Unicode MS"/>
                </a:rPr>
                <a:t> in 756 BC.</a:t>
              </a:r>
            </a:p>
            <a:p>
              <a:pPr marL="228600" indent="-228600"/>
              <a:r>
                <a:rPr lang="en-US" sz="1200" dirty="0" smtClean="0">
                  <a:latin typeface="Arial Unicode MS"/>
                  <a:ea typeface="Arial Unicode MS"/>
                  <a:cs typeface="Arial Unicode MS"/>
                </a:rPr>
                <a:t>7. </a:t>
              </a:r>
              <a:r>
                <a:rPr lang="en-US" sz="1200" dirty="0" err="1" smtClean="0">
                  <a:latin typeface="Arial Unicode MS"/>
                  <a:ea typeface="Arial Unicode MS"/>
                  <a:cs typeface="Arial Unicode MS"/>
                </a:rPr>
                <a:t>Seleucideanin</a:t>
              </a:r>
              <a:r>
                <a:rPr lang="en-US" sz="1200" dirty="0" smtClean="0">
                  <a:latin typeface="Arial Unicode MS"/>
                  <a:ea typeface="Arial Unicode MS"/>
                  <a:cs typeface="Arial Unicode MS"/>
                </a:rPr>
                <a:t> 312 BC-</a:t>
              </a:r>
              <a:r>
                <a:rPr lang="en-US" sz="1200" dirty="0" err="1" smtClean="0">
                  <a:latin typeface="Arial Unicode MS"/>
                  <a:ea typeface="Arial Unicode MS"/>
                  <a:cs typeface="Arial Unicode MS"/>
                </a:rPr>
                <a:t>Luni</a:t>
              </a:r>
              <a:r>
                <a:rPr lang="en-US" sz="1200" dirty="0" smtClean="0">
                  <a:latin typeface="Arial Unicode MS"/>
                  <a:ea typeface="Arial Unicode MS"/>
                  <a:cs typeface="Arial Unicode MS"/>
                </a:rPr>
                <a:t> solar by Greek copying of Sumerians.</a:t>
              </a:r>
            </a:p>
            <a:p>
              <a:pPr marL="228600" indent="-228600"/>
              <a:r>
                <a:rPr lang="en-US" sz="1200" dirty="0" smtClean="0">
                  <a:latin typeface="Arial Unicode MS"/>
                  <a:ea typeface="Arial Unicode MS"/>
                  <a:cs typeface="Arial Unicode MS"/>
                </a:rPr>
                <a:t>8.Julian-calender of </a:t>
              </a:r>
              <a:r>
                <a:rPr lang="en-US" sz="1200" dirty="0" err="1" smtClean="0">
                  <a:latin typeface="Arial Unicode MS"/>
                  <a:ea typeface="Arial Unicode MS"/>
                  <a:cs typeface="Arial Unicode MS"/>
                </a:rPr>
                <a:t>norh</a:t>
              </a:r>
              <a:r>
                <a:rPr lang="en-US" sz="1200" dirty="0" smtClean="0">
                  <a:latin typeface="Arial Unicode MS"/>
                  <a:ea typeface="Arial Unicode MS"/>
                  <a:cs typeface="Arial Unicode MS"/>
                </a:rPr>
                <a:t> Europe was of 10 months of 304 days, as 2 months were frozen periods. </a:t>
              </a:r>
              <a:r>
                <a:rPr lang="en-US" sz="1200" dirty="0" err="1" smtClean="0">
                  <a:latin typeface="Arial Unicode MS"/>
                  <a:ea typeface="Arial Unicode MS"/>
                  <a:cs typeface="Arial Unicode MS"/>
                </a:rPr>
                <a:t>Numa</a:t>
              </a:r>
              <a:r>
                <a:rPr lang="en-US" sz="1200" dirty="0" smtClean="0">
                  <a:latin typeface="Arial Unicode MS"/>
                  <a:ea typeface="Arial Unicode MS"/>
                  <a:cs typeface="Arial Unicode MS"/>
                </a:rPr>
                <a:t> </a:t>
              </a:r>
            </a:p>
            <a:p>
              <a:pPr marL="228600" indent="-228600"/>
              <a:r>
                <a:rPr lang="en-US" sz="1200" dirty="0" err="1" smtClean="0">
                  <a:latin typeface="Arial Unicode MS"/>
                  <a:ea typeface="Arial Unicode MS"/>
                  <a:cs typeface="Arial Unicode MS"/>
                </a:rPr>
                <a:t>Pompi</a:t>
              </a:r>
              <a:r>
                <a:rPr lang="en-US" sz="1200" dirty="0" err="1" smtClean="0">
                  <a:latin typeface="Arial Unicode MS" pitchFamily="34" charset="-128"/>
                  <a:ea typeface="Arial Unicode MS" pitchFamily="34" charset="-128"/>
                  <a:cs typeface="Arial Unicode MS" pitchFamily="34" charset="-128"/>
                </a:rPr>
                <a:t>us</a:t>
              </a:r>
              <a:r>
                <a:rPr lang="en-US" sz="1200" dirty="0" smtClean="0">
                  <a:latin typeface="Arial Unicode MS" pitchFamily="34" charset="-128"/>
                  <a:ea typeface="Arial Unicode MS" pitchFamily="34" charset="-128"/>
                  <a:cs typeface="Arial Unicode MS" pitchFamily="34" charset="-128"/>
                </a:rPr>
                <a:t> added 2 months in 673 BC-making year of 355 days. January began the year-</a:t>
              </a:r>
              <a:r>
                <a:rPr lang="en-US" sz="1200" dirty="0" err="1" smtClean="0">
                  <a:latin typeface="Arial Unicode MS" pitchFamily="34" charset="-128"/>
                  <a:ea typeface="Arial Unicode MS" pitchFamily="34" charset="-128"/>
                  <a:cs typeface="Arial Unicode MS" pitchFamily="34" charset="-128"/>
                </a:rPr>
                <a:t>janus</a:t>
              </a:r>
              <a:r>
                <a:rPr lang="en-US" sz="1200" dirty="0" smtClean="0">
                  <a:latin typeface="Arial Unicode MS" pitchFamily="34" charset="-128"/>
                  <a:ea typeface="Arial Unicode MS" pitchFamily="34" charset="-128"/>
                  <a:cs typeface="Arial Unicode MS" pitchFamily="34" charset="-128"/>
                </a:rPr>
                <a:t> was double </a:t>
              </a:r>
            </a:p>
            <a:p>
              <a:pPr marL="228600" indent="-228600"/>
              <a:r>
                <a:rPr lang="en-US" sz="1200" dirty="0" smtClean="0">
                  <a:latin typeface="Arial Unicode MS" pitchFamily="34" charset="-128"/>
                  <a:ea typeface="Arial Unicode MS" pitchFamily="34" charset="-128"/>
                  <a:cs typeface="Arial Unicode MS" pitchFamily="34" charset="-128"/>
                </a:rPr>
                <a:t>faced like </a:t>
              </a:r>
              <a:r>
                <a:rPr lang="en-US" sz="1200" dirty="0" err="1" smtClean="0">
                  <a:latin typeface="Arial Unicode MS" pitchFamily="34" charset="-128"/>
                  <a:ea typeface="Arial Unicode MS" pitchFamily="34" charset="-128"/>
                  <a:cs typeface="Arial Unicode MS" pitchFamily="34" charset="-128"/>
                </a:rPr>
                <a:t>Punarvasu</a:t>
              </a:r>
              <a:r>
                <a:rPr lang="en-US" sz="1200" dirty="0" smtClean="0">
                  <a:latin typeface="Arial Unicode MS" pitchFamily="34" charset="-128"/>
                  <a:ea typeface="Arial Unicode MS" pitchFamily="34" charset="-128"/>
                  <a:cs typeface="Arial Unicode MS" pitchFamily="34" charset="-128"/>
                </a:rPr>
                <a:t>, ruled by </a:t>
              </a:r>
              <a:r>
                <a:rPr lang="en-US" sz="1200" dirty="0" err="1" smtClean="0">
                  <a:latin typeface="Arial Unicode MS" pitchFamily="34" charset="-128"/>
                  <a:ea typeface="Arial Unicode MS" pitchFamily="34" charset="-128"/>
                  <a:cs typeface="Arial Unicode MS" pitchFamily="34" charset="-128"/>
                </a:rPr>
                <a:t>Aditi-Aditirj</a:t>
              </a:r>
              <a:r>
                <a:rPr lang="en-US" sz="1200" dirty="0" err="1" smtClean="0">
                  <a:latin typeface="Arial Unicode MS"/>
                  <a:ea typeface="Arial Unicode MS"/>
                  <a:cs typeface="Arial Unicode MS"/>
                </a:rPr>
                <a:t>ātam</a:t>
              </a:r>
              <a:r>
                <a:rPr lang="en-US" sz="1200" dirty="0" smtClean="0">
                  <a:latin typeface="Arial Unicode MS"/>
                  <a:ea typeface="Arial Unicode MS"/>
                  <a:cs typeface="Arial Unicode MS"/>
                </a:rPr>
                <a:t> </a:t>
              </a:r>
              <a:r>
                <a:rPr lang="en-US" sz="1200" dirty="0" err="1" smtClean="0">
                  <a:latin typeface="Arial Unicode MS"/>
                  <a:ea typeface="Arial Unicode MS"/>
                  <a:cs typeface="Arial Unicode MS"/>
                </a:rPr>
                <a:t>Aditirjanitvam</a:t>
              </a:r>
              <a:r>
                <a:rPr lang="en-US" sz="1200" dirty="0" smtClean="0">
                  <a:latin typeface="Arial Unicode MS"/>
                  <a:ea typeface="Arial Unicode MS"/>
                  <a:cs typeface="Arial Unicode MS"/>
                </a:rPr>
                <a:t> (</a:t>
              </a:r>
              <a:r>
                <a:rPr lang="en-US" sz="1200" dirty="0" err="1" smtClean="0">
                  <a:latin typeface="Arial Unicode MS"/>
                  <a:ea typeface="Arial Unicode MS"/>
                  <a:cs typeface="Arial Unicode MS"/>
                </a:rPr>
                <a:t>śānti-pāţha</a:t>
              </a:r>
              <a:r>
                <a:rPr lang="en-US" sz="1200" dirty="0" smtClean="0">
                  <a:latin typeface="Arial Unicode MS"/>
                  <a:ea typeface="Arial Unicode MS"/>
                  <a:cs typeface="Arial Unicode MS"/>
                </a:rPr>
                <a:t>). 13th month </a:t>
              </a:r>
              <a:r>
                <a:rPr lang="en-US" sz="1200" dirty="0" err="1" smtClean="0">
                  <a:latin typeface="Arial Unicode MS"/>
                  <a:ea typeface="Arial Unicode MS"/>
                  <a:cs typeface="Arial Unicode MS"/>
                </a:rPr>
                <a:t>Mercedonius</a:t>
              </a:r>
              <a:r>
                <a:rPr lang="en-US" sz="1200" dirty="0" smtClean="0">
                  <a:latin typeface="Arial Unicode MS"/>
                  <a:ea typeface="Arial Unicode MS"/>
                  <a:cs typeface="Arial Unicode MS"/>
                </a:rPr>
                <a:t> of 22 or </a:t>
              </a:r>
            </a:p>
            <a:p>
              <a:pPr marL="228600" indent="-228600"/>
              <a:r>
                <a:rPr lang="en-US" sz="1200" dirty="0" smtClean="0">
                  <a:latin typeface="Arial Unicode MS"/>
                  <a:ea typeface="Arial Unicode MS"/>
                  <a:cs typeface="Arial Unicode MS"/>
                </a:rPr>
                <a:t>23 days was between </a:t>
              </a:r>
              <a:r>
                <a:rPr lang="en-US" sz="1200" dirty="0" err="1" smtClean="0">
                  <a:latin typeface="Arial Unicode MS"/>
                  <a:ea typeface="Arial Unicode MS"/>
                  <a:cs typeface="Arial Unicode MS"/>
                </a:rPr>
                <a:t>february</a:t>
              </a:r>
              <a:r>
                <a:rPr lang="en-US" sz="1200" dirty="0" smtClean="0">
                  <a:latin typeface="Arial Unicode MS"/>
                  <a:ea typeface="Arial Unicode MS"/>
                  <a:cs typeface="Arial Unicode MS"/>
                </a:rPr>
                <a:t>-march after 2 or 3 years. After contact with </a:t>
              </a:r>
              <a:r>
                <a:rPr lang="en-US" sz="1200" dirty="0" err="1" smtClean="0">
                  <a:latin typeface="Arial Unicode MS"/>
                  <a:ea typeface="Arial Unicode MS"/>
                  <a:cs typeface="Arial Unicode MS"/>
                </a:rPr>
                <a:t>Ezypt</a:t>
              </a:r>
              <a:r>
                <a:rPr lang="en-US" sz="1200" dirty="0" smtClean="0">
                  <a:latin typeface="Arial Unicode MS"/>
                  <a:ea typeface="Arial Unicode MS"/>
                  <a:cs typeface="Arial Unicode MS"/>
                </a:rPr>
                <a:t>, Julius Caesar introduced </a:t>
              </a:r>
            </a:p>
            <a:p>
              <a:pPr marL="228600" indent="-228600"/>
              <a:r>
                <a:rPr lang="en-US" sz="1200" dirty="0" smtClean="0">
                  <a:latin typeface="Arial Unicode MS"/>
                  <a:ea typeface="Arial Unicode MS"/>
                  <a:cs typeface="Arial Unicode MS"/>
                </a:rPr>
                <a:t>calendar in 46 BC. He directed new year to start with north motion of sun, but people started it after 7 days </a:t>
              </a:r>
            </a:p>
            <a:p>
              <a:pPr marL="228600" indent="-228600"/>
              <a:r>
                <a:rPr lang="en-US" sz="1200" dirty="0" smtClean="0">
                  <a:latin typeface="Arial Unicode MS"/>
                  <a:ea typeface="Arial Unicode MS"/>
                  <a:cs typeface="Arial Unicode MS"/>
                </a:rPr>
                <a:t>on 1-1-45 BC when </a:t>
              </a:r>
              <a:r>
                <a:rPr lang="en-US" sz="1200" dirty="0" err="1" smtClean="0">
                  <a:latin typeface="Arial Unicode MS"/>
                  <a:ea typeface="Arial Unicode MS"/>
                  <a:cs typeface="Arial Unicode MS"/>
                </a:rPr>
                <a:t>Pauşa</a:t>
              </a:r>
              <a:r>
                <a:rPr lang="en-US" sz="1200" dirty="0" smtClean="0">
                  <a:latin typeface="Arial Unicode MS"/>
                  <a:ea typeface="Arial Unicode MS"/>
                  <a:cs typeface="Arial Unicode MS"/>
                </a:rPr>
                <a:t> </a:t>
              </a:r>
              <a:r>
                <a:rPr lang="en-US" sz="1200" dirty="0" err="1" smtClean="0">
                  <a:latin typeface="Arial Unicode MS"/>
                  <a:ea typeface="Arial Unicode MS"/>
                  <a:cs typeface="Arial Unicode MS"/>
                </a:rPr>
                <a:t>mnth</a:t>
              </a:r>
              <a:r>
                <a:rPr lang="en-US" sz="1200" dirty="0" smtClean="0">
                  <a:latin typeface="Arial Unicode MS"/>
                  <a:ea typeface="Arial Unicode MS"/>
                  <a:cs typeface="Arial Unicode MS"/>
                </a:rPr>
                <a:t> of </a:t>
              </a:r>
              <a:r>
                <a:rPr lang="en-US" sz="1200" dirty="0" err="1" smtClean="0">
                  <a:latin typeface="Arial Unicode MS"/>
                  <a:ea typeface="Arial Unicode MS"/>
                  <a:cs typeface="Arial Unicode MS"/>
                </a:rPr>
                <a:t>Vikrama</a:t>
              </a:r>
              <a:r>
                <a:rPr lang="en-US" sz="1200" dirty="0" smtClean="0">
                  <a:latin typeface="Arial Unicode MS"/>
                  <a:ea typeface="Arial Unicode MS"/>
                  <a:cs typeface="Arial Unicode MS"/>
                </a:rPr>
                <a:t> </a:t>
              </a:r>
              <a:r>
                <a:rPr lang="en-US" sz="1200" dirty="0" err="1" smtClean="0">
                  <a:latin typeface="Arial Unicode MS"/>
                  <a:ea typeface="Arial Unicode MS"/>
                  <a:cs typeface="Arial Unicode MS"/>
                </a:rPr>
                <a:t>samvat</a:t>
              </a:r>
              <a:r>
                <a:rPr lang="en-US" sz="1200" dirty="0" smtClean="0">
                  <a:latin typeface="Arial Unicode MS"/>
                  <a:ea typeface="Arial Unicode MS"/>
                  <a:cs typeface="Arial Unicode MS"/>
                </a:rPr>
                <a:t> 11 started. That is only calendar in which month starts </a:t>
              </a:r>
            </a:p>
            <a:p>
              <a:pPr marL="228600" indent="-228600"/>
              <a:r>
                <a:rPr lang="en-US" sz="1200" dirty="0" smtClean="0">
                  <a:latin typeface="Arial Unicode MS"/>
                  <a:ea typeface="Arial Unicode MS"/>
                  <a:cs typeface="Arial Unicode MS"/>
                </a:rPr>
                <a:t>with dark half. Planned start of year fell on 25 December called Christmas (k</a:t>
              </a:r>
              <a:r>
                <a:rPr lang="lv-LV" sz="1200" dirty="0" smtClean="0">
                  <a:latin typeface="Arial Unicode MS"/>
                  <a:ea typeface="Arial Unicode MS"/>
                  <a:cs typeface="Arial Unicode MS"/>
                </a:rPr>
                <a:t>ŗşŋ</a:t>
              </a:r>
              <a:r>
                <a:rPr lang="en-US" sz="1200" dirty="0" smtClean="0">
                  <a:latin typeface="Arial Unicode MS"/>
                  <a:ea typeface="Arial Unicode MS"/>
                  <a:cs typeface="Arial Unicode MS"/>
                </a:rPr>
                <a:t>a-m</a:t>
              </a:r>
              <a:r>
                <a:rPr lang="lv-LV" sz="1200" dirty="0" smtClean="0">
                  <a:latin typeface="Arial Unicode MS"/>
                  <a:ea typeface="Arial Unicode MS"/>
                  <a:cs typeface="Arial Unicode MS"/>
                </a:rPr>
                <a:t>ā</a:t>
              </a:r>
              <a:r>
                <a:rPr lang="en-US" sz="1200" dirty="0" err="1" smtClean="0">
                  <a:latin typeface="Arial Unicode MS"/>
                  <a:ea typeface="Arial Unicode MS"/>
                  <a:cs typeface="Arial Unicode MS"/>
                </a:rPr>
                <a:t>sa</a:t>
              </a:r>
              <a:r>
                <a:rPr lang="en-US" sz="1200" dirty="0" smtClean="0">
                  <a:latin typeface="Arial Unicode MS"/>
                  <a:ea typeface="Arial Unicode MS"/>
                  <a:cs typeface="Arial Unicode MS"/>
                </a:rPr>
                <a:t>-longest nights).</a:t>
              </a:r>
            </a:p>
            <a:p>
              <a:pPr marL="228600" indent="-228600"/>
              <a:r>
                <a:rPr lang="en-US" sz="1200" dirty="0" smtClean="0">
                  <a:latin typeface="Arial Unicode MS"/>
                  <a:ea typeface="Arial Unicode MS"/>
                  <a:cs typeface="Arial Unicode MS"/>
                </a:rPr>
                <a:t>9. Islamic-It was originally a </a:t>
              </a:r>
              <a:r>
                <a:rPr lang="en-US" sz="1200" dirty="0" err="1" smtClean="0">
                  <a:latin typeface="Arial Unicode MS"/>
                  <a:ea typeface="Arial Unicode MS"/>
                  <a:cs typeface="Arial Unicode MS"/>
                </a:rPr>
                <a:t>luni</a:t>
              </a:r>
              <a:r>
                <a:rPr lang="en-US" sz="1200" dirty="0" smtClean="0">
                  <a:latin typeface="Arial Unicode MS"/>
                  <a:ea typeface="Arial Unicode MS"/>
                  <a:cs typeface="Arial Unicode MS"/>
                </a:rPr>
                <a:t>-solar calendar started on 19-3-622 AD with start of </a:t>
              </a:r>
              <a:r>
                <a:rPr lang="en-US" sz="1200" dirty="0" err="1" smtClean="0">
                  <a:latin typeface="Arial Unicode MS"/>
                  <a:ea typeface="Arial Unicode MS"/>
                  <a:cs typeface="Arial Unicode MS"/>
                </a:rPr>
                <a:t>Vikrama</a:t>
              </a:r>
              <a:r>
                <a:rPr lang="en-US" sz="1200" dirty="0" smtClean="0">
                  <a:latin typeface="Arial Unicode MS"/>
                  <a:ea typeface="Arial Unicode MS"/>
                  <a:cs typeface="Arial Unicode MS"/>
                </a:rPr>
                <a:t> </a:t>
              </a:r>
              <a:r>
                <a:rPr lang="en-US" sz="1200" dirty="0" err="1" smtClean="0">
                  <a:latin typeface="Arial Unicode MS"/>
                  <a:ea typeface="Arial Unicode MS"/>
                  <a:cs typeface="Arial Unicode MS"/>
                </a:rPr>
                <a:t>samvat</a:t>
              </a:r>
              <a:r>
                <a:rPr lang="en-US" sz="1200" dirty="0" smtClean="0">
                  <a:latin typeface="Arial Unicode MS"/>
                  <a:ea typeface="Arial Unicode MS"/>
                  <a:cs typeface="Arial Unicode MS"/>
                </a:rPr>
                <a:t> and </a:t>
              </a:r>
            </a:p>
            <a:p>
              <a:pPr marL="228600" indent="-228600"/>
              <a:r>
                <a:rPr lang="en-US" sz="1200" dirty="0" smtClean="0">
                  <a:latin typeface="Arial Unicode MS"/>
                  <a:ea typeface="Arial Unicode MS"/>
                  <a:cs typeface="Arial Unicode MS"/>
                </a:rPr>
                <a:t>intercalary months were added at end by astronomer family called </a:t>
              </a:r>
              <a:r>
                <a:rPr lang="en-US" sz="1200" dirty="0" err="1" smtClean="0">
                  <a:latin typeface="Arial Unicode MS"/>
                  <a:ea typeface="Arial Unicode MS"/>
                  <a:cs typeface="Arial Unicode MS"/>
                </a:rPr>
                <a:t>Qalamma</a:t>
              </a:r>
              <a:r>
                <a:rPr lang="en-US" sz="1200" dirty="0" smtClean="0">
                  <a:latin typeface="Arial Unicode MS"/>
                  <a:ea typeface="Arial Unicode MS"/>
                  <a:cs typeface="Arial Unicode MS"/>
                </a:rPr>
                <a:t> when needed to make it equal </a:t>
              </a:r>
            </a:p>
            <a:p>
              <a:pPr marL="228600" indent="-228600"/>
              <a:r>
                <a:rPr lang="en-US" sz="1200" dirty="0" smtClean="0">
                  <a:latin typeface="Arial Unicode MS"/>
                  <a:ea typeface="Arial Unicode MS"/>
                  <a:cs typeface="Arial Unicode MS"/>
                </a:rPr>
                <a:t>to solar year. Accordingly, Hajj was decided. Till death of Prophet Mohammad in 632 AD, 3 extra months </a:t>
              </a:r>
            </a:p>
            <a:p>
              <a:pPr marL="228600" indent="-228600"/>
              <a:r>
                <a:rPr lang="en-US" sz="1200" dirty="0" smtClean="0">
                  <a:latin typeface="Arial Unicode MS"/>
                  <a:ea typeface="Arial Unicode MS"/>
                  <a:cs typeface="Arial Unicode MS"/>
                </a:rPr>
                <a:t>were added. Thereafter, the system stopped as there was nobody to enforce it. Month names are in 6 </a:t>
              </a:r>
            </a:p>
            <a:p>
              <a:pPr marL="228600" indent="-228600"/>
              <a:r>
                <a:rPr lang="en-US" sz="1200" dirty="0" smtClean="0">
                  <a:latin typeface="Arial Unicode MS"/>
                  <a:ea typeface="Arial Unicode MS"/>
                  <a:cs typeface="Arial Unicode MS"/>
                </a:rPr>
                <a:t>pairs like 6 Vedic seasons of 2 months each. Now it is assumed that </a:t>
              </a:r>
              <a:r>
                <a:rPr lang="en-US" sz="1200" dirty="0" err="1" smtClean="0">
                  <a:latin typeface="Arial Unicode MS"/>
                  <a:ea typeface="Arial Unicode MS"/>
                  <a:cs typeface="Arial Unicode MS"/>
                </a:rPr>
                <a:t>Hezira</a:t>
              </a:r>
              <a:r>
                <a:rPr lang="en-US" sz="1200" dirty="0" smtClean="0">
                  <a:latin typeface="Arial Unicode MS"/>
                  <a:ea typeface="Arial Unicode MS"/>
                  <a:cs typeface="Arial Unicode MS"/>
                </a:rPr>
                <a:t> was started on 16-7-622 AD by </a:t>
              </a:r>
            </a:p>
            <a:p>
              <a:pPr marL="228600" indent="-228600"/>
              <a:r>
                <a:rPr lang="en-US" sz="1200" dirty="0" smtClean="0">
                  <a:latin typeface="Arial Unicode MS"/>
                  <a:ea typeface="Arial Unicode MS"/>
                  <a:cs typeface="Arial Unicode MS"/>
                </a:rPr>
                <a:t>forgetting 3 extra months in beginning.</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10. Gregorian- In 1752, Julian calendar was revised in Britain with 1 leap year in 4 years as before but not in </a:t>
              </a:r>
            </a:p>
            <a:p>
              <a:pPr marL="228600" indent="-228600"/>
              <a:r>
                <a:rPr lang="en-US" sz="1200" dirty="0" smtClean="0">
                  <a:latin typeface="Arial Unicode MS" pitchFamily="34" charset="-128"/>
                  <a:ea typeface="Arial Unicode MS" pitchFamily="34" charset="-128"/>
                  <a:cs typeface="Arial Unicode MS" pitchFamily="34" charset="-128"/>
                </a:rPr>
                <a:t>Century years unless divisible by 400. 11 days were omitted by making 3rd September as 14th. </a:t>
              </a:r>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838200" y="609600"/>
            <a:ext cx="7604967" cy="4242852"/>
            <a:chOff x="990600" y="152400"/>
            <a:chExt cx="7604967" cy="4242852"/>
          </a:xfrm>
        </p:grpSpPr>
        <p:sp>
          <p:nvSpPr>
            <p:cNvPr id="2" name="TextBox 1"/>
            <p:cNvSpPr txBox="1"/>
            <p:nvPr/>
          </p:nvSpPr>
          <p:spPr>
            <a:xfrm>
              <a:off x="3505200" y="152400"/>
              <a:ext cx="1497526" cy="307777"/>
            </a:xfrm>
            <a:prstGeom prst="rect">
              <a:avLst/>
            </a:prstGeom>
            <a:noFill/>
          </p:spPr>
          <p:txBody>
            <a:bodyPr wrap="none" rtlCol="0">
              <a:spAutoFit/>
            </a:bodyPr>
            <a:lstStyle/>
            <a:p>
              <a:r>
                <a:rPr lang="en-US" sz="1400" b="1" dirty="0" smtClean="0">
                  <a:latin typeface="Arial Unicode MS" pitchFamily="34" charset="-128"/>
                  <a:ea typeface="Arial Unicode MS" pitchFamily="34" charset="-128"/>
                  <a:cs typeface="Arial Unicode MS" pitchFamily="34" charset="-128"/>
                </a:rPr>
                <a:t>Other Calendars</a:t>
              </a:r>
              <a:endParaRPr lang="en-IN" sz="1400" b="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990600" y="609600"/>
              <a:ext cx="7604967" cy="3785652"/>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1.</a:t>
              </a:r>
              <a:r>
                <a:rPr lang="en-US" sz="1200" i="1" dirty="0" smtClean="0">
                  <a:latin typeface="Arial Unicode MS" pitchFamily="34" charset="-128"/>
                  <a:ea typeface="Arial Unicode MS" pitchFamily="34" charset="-128"/>
                  <a:cs typeface="Arial Unicode MS" pitchFamily="34" charset="-128"/>
                </a:rPr>
                <a:t>Anka</a:t>
              </a:r>
              <a:r>
                <a:rPr lang="en-US" sz="1200" dirty="0" smtClean="0">
                  <a:latin typeface="Arial Unicode MS" pitchFamily="34" charset="-128"/>
                  <a:ea typeface="Arial Unicode MS" pitchFamily="34" charset="-128"/>
                  <a:cs typeface="Arial Unicode MS" pitchFamily="34" charset="-128"/>
                </a:rPr>
                <a:t> system-This is used to count years from rule of kings, now used only in Orissa. Years are not counted</a:t>
              </a:r>
            </a:p>
            <a:p>
              <a:r>
                <a:rPr lang="en-US" sz="1200" dirty="0" smtClean="0">
                  <a:latin typeface="Arial Unicode MS" pitchFamily="34" charset="-128"/>
                  <a:ea typeface="Arial Unicode MS" pitchFamily="34" charset="-128"/>
                  <a:cs typeface="Arial Unicode MS" pitchFamily="34" charset="-128"/>
                </a:rPr>
                <a:t>from coronation but from </a:t>
              </a:r>
              <a:r>
                <a:rPr lang="en-US" sz="1200" i="1" dirty="0" err="1" smtClean="0">
                  <a:latin typeface="Arial Unicode MS" pitchFamily="34" charset="-128"/>
                  <a:ea typeface="Arial Unicode MS" pitchFamily="34" charset="-128"/>
                  <a:cs typeface="Arial Unicode MS" pitchFamily="34" charset="-128"/>
                </a:rPr>
                <a:t>V</a:t>
              </a:r>
              <a:r>
                <a:rPr lang="en-US" sz="1200" i="1" dirty="0" err="1" smtClean="0">
                  <a:latin typeface="Arial Unicode MS"/>
                  <a:ea typeface="Arial Unicode MS"/>
                  <a:cs typeface="Arial Unicode MS"/>
                </a:rPr>
                <a:t>āmana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dwādaśī</a:t>
              </a:r>
              <a:r>
                <a:rPr lang="en-US" sz="1200" dirty="0" smtClean="0">
                  <a:latin typeface="Arial Unicode MS"/>
                  <a:ea typeface="Arial Unicode MS"/>
                  <a:cs typeface="Arial Unicode MS"/>
                </a:rPr>
                <a:t>, when </a:t>
              </a:r>
              <a:r>
                <a:rPr lang="en-US" sz="1200" i="1" dirty="0" err="1" smtClean="0">
                  <a:latin typeface="Arial Unicode MS"/>
                  <a:ea typeface="Arial Unicode MS"/>
                  <a:cs typeface="Arial Unicode MS"/>
                </a:rPr>
                <a:t>Indra</a:t>
              </a:r>
              <a:r>
                <a:rPr lang="en-US" sz="1200" dirty="0" smtClean="0">
                  <a:latin typeface="Arial Unicode MS"/>
                  <a:ea typeface="Arial Unicode MS"/>
                  <a:cs typeface="Arial Unicode MS"/>
                </a:rPr>
                <a:t> became king of 3 </a:t>
              </a:r>
              <a:r>
                <a:rPr lang="en-US" sz="1200" i="1" dirty="0" err="1" smtClean="0">
                  <a:latin typeface="Arial Unicode MS"/>
                  <a:ea typeface="Arial Unicode MS"/>
                  <a:cs typeface="Arial Unicode MS"/>
                </a:rPr>
                <a:t>lokas</a:t>
              </a:r>
              <a:r>
                <a:rPr lang="en-US" sz="1200" dirty="0" smtClean="0">
                  <a:latin typeface="Arial Unicode MS"/>
                  <a:ea typeface="Arial Unicode MS"/>
                  <a:cs typeface="Arial Unicode MS"/>
                </a:rPr>
                <a:t>. There are 2 systems-in one </a:t>
              </a:r>
            </a:p>
            <a:p>
              <a:r>
                <a:rPr lang="en-US" sz="1200" dirty="0" smtClean="0">
                  <a:latin typeface="Arial Unicode MS"/>
                  <a:ea typeface="Arial Unicode MS"/>
                  <a:cs typeface="Arial Unicode MS"/>
                </a:rPr>
                <a:t>system, all years are counted. In other system, year numbers ending with 6 and 0 are omitted. That might </a:t>
              </a:r>
            </a:p>
            <a:p>
              <a:r>
                <a:rPr lang="en-US" sz="1200" dirty="0" smtClean="0">
                  <a:latin typeface="Arial Unicode MS"/>
                  <a:ea typeface="Arial Unicode MS"/>
                  <a:cs typeface="Arial Unicode MS"/>
                </a:rPr>
                <a:t>have been followed in </a:t>
              </a:r>
              <a:r>
                <a:rPr lang="en-US" sz="1200" i="1" dirty="0" err="1" smtClean="0">
                  <a:latin typeface="Arial Unicode MS"/>
                  <a:ea typeface="Arial Unicode MS"/>
                  <a:cs typeface="Arial Unicode MS"/>
                </a:rPr>
                <a:t>purāŋas</a:t>
              </a:r>
              <a:r>
                <a:rPr lang="en-US" sz="1200" dirty="0" smtClean="0">
                  <a:latin typeface="Arial Unicode MS"/>
                  <a:ea typeface="Arial Unicode MS"/>
                  <a:cs typeface="Arial Unicode MS"/>
                </a:rPr>
                <a:t>, causing different figures of rule by same king. Another reason is that rule of </a:t>
              </a:r>
            </a:p>
            <a:p>
              <a:r>
                <a:rPr lang="en-US" sz="1200" dirty="0" smtClean="0">
                  <a:latin typeface="Arial Unicode MS"/>
                  <a:ea typeface="Arial Unicode MS"/>
                  <a:cs typeface="Arial Unicode MS"/>
                </a:rPr>
                <a:t>many thousand years has 2 meanings-(a) day is called year, (2) </a:t>
              </a:r>
              <a:r>
                <a:rPr lang="en-US" sz="1200" i="1" dirty="0" err="1" smtClean="0">
                  <a:latin typeface="Arial Unicode MS"/>
                  <a:ea typeface="Arial Unicode MS"/>
                  <a:cs typeface="Arial Unicode MS"/>
                </a:rPr>
                <a:t>sahasra</a:t>
              </a:r>
              <a:r>
                <a:rPr lang="en-US" sz="1200" dirty="0" smtClean="0">
                  <a:latin typeface="Arial Unicode MS"/>
                  <a:ea typeface="Arial Unicode MS"/>
                  <a:cs typeface="Arial Unicode MS"/>
                </a:rPr>
                <a:t> means 1000 or approximate.</a:t>
              </a:r>
              <a:r>
                <a:rPr lang="en-US" sz="1200" dirty="0" smtClean="0">
                  <a:latin typeface="Arial Unicode MS" pitchFamily="34" charset="-128"/>
                  <a:ea typeface="Arial Unicode MS" pitchFamily="34" charset="-128"/>
                  <a:cs typeface="Arial Unicode MS" pitchFamily="34" charset="-128"/>
                </a:rPr>
                <a:t> </a:t>
              </a:r>
            </a:p>
            <a:p>
              <a:r>
                <a:rPr lang="en-US" sz="1200" dirty="0" smtClean="0">
                  <a:latin typeface="Arial Unicode MS" pitchFamily="34" charset="-128"/>
                  <a:ea typeface="Arial Unicode MS" pitchFamily="34" charset="-128"/>
                  <a:cs typeface="Arial Unicode MS" pitchFamily="34" charset="-128"/>
                </a:rPr>
                <a:t>2. </a:t>
              </a:r>
              <a:r>
                <a:rPr lang="en-US" sz="1200" i="1" dirty="0" err="1" smtClean="0">
                  <a:latin typeface="Arial Unicode MS" pitchFamily="34" charset="-128"/>
                  <a:ea typeface="Arial Unicode MS" pitchFamily="34" charset="-128"/>
                  <a:cs typeface="Arial Unicode MS" pitchFamily="34" charset="-128"/>
                </a:rPr>
                <a:t>V</a:t>
              </a:r>
              <a:r>
                <a:rPr lang="en-US" sz="1200" i="1" dirty="0" err="1" smtClean="0">
                  <a:latin typeface="Arial Unicode MS"/>
                  <a:ea typeface="Arial Unicode MS"/>
                  <a:cs typeface="Arial Unicode MS"/>
                </a:rPr>
                <a:t>īra</a:t>
              </a:r>
              <a:r>
                <a:rPr lang="en-US" sz="1200" i="1" dirty="0" smtClean="0">
                  <a:latin typeface="Arial Unicode MS"/>
                  <a:ea typeface="Arial Unicode MS"/>
                  <a:cs typeface="Arial Unicode MS"/>
                </a:rPr>
                <a:t>-</a:t>
              </a:r>
              <a:r>
                <a:rPr lang="en-US" sz="1200" i="1" dirty="0" err="1" smtClean="0">
                  <a:latin typeface="Arial Unicode MS"/>
                  <a:ea typeface="Arial Unicode MS"/>
                  <a:cs typeface="Arial Unicode MS"/>
                </a:rPr>
                <a:t>nirvāŋa</a:t>
              </a:r>
              <a:r>
                <a:rPr lang="en-US" sz="1200" dirty="0" smtClean="0">
                  <a:latin typeface="Arial Unicode MS"/>
                  <a:ea typeface="Arial Unicode MS"/>
                  <a:cs typeface="Arial Unicode MS"/>
                </a:rPr>
                <a:t>-It is actually date of death of </a:t>
              </a:r>
              <a:r>
                <a:rPr lang="en-US" sz="1200" i="1" dirty="0" err="1" smtClean="0">
                  <a:latin typeface="Arial Unicode MS"/>
                  <a:ea typeface="Arial Unicode MS"/>
                  <a:cs typeface="Arial Unicode MS"/>
                </a:rPr>
                <a:t>Kālakāchārya</a:t>
              </a:r>
              <a:r>
                <a:rPr lang="en-US" sz="1200" dirty="0" smtClean="0">
                  <a:latin typeface="Arial Unicode MS"/>
                  <a:ea typeface="Arial Unicode MS"/>
                  <a:cs typeface="Arial Unicode MS"/>
                </a:rPr>
                <a:t> in 527 BC and starts with </a:t>
              </a:r>
              <a:r>
                <a:rPr lang="en-US" sz="1200" i="1" dirty="0" err="1" smtClean="0">
                  <a:latin typeface="Arial Unicode MS"/>
                  <a:ea typeface="Arial Unicode MS"/>
                  <a:cs typeface="Arial Unicode MS"/>
                </a:rPr>
                <a:t>Kārttika</a:t>
              </a:r>
              <a:r>
                <a:rPr lang="en-US" sz="1200" dirty="0" smtClean="0">
                  <a:latin typeface="Arial Unicode MS"/>
                  <a:ea typeface="Arial Unicode MS"/>
                  <a:cs typeface="Arial Unicode MS"/>
                </a:rPr>
                <a:t> Ś. 1.</a:t>
              </a:r>
            </a:p>
            <a:p>
              <a:r>
                <a:rPr lang="en-US" sz="1200" dirty="0" smtClean="0">
                  <a:latin typeface="Arial Unicode MS"/>
                  <a:ea typeface="Arial Unicode MS"/>
                  <a:cs typeface="Arial Unicode MS"/>
                </a:rPr>
                <a:t>3. </a:t>
              </a:r>
              <a:r>
                <a:rPr lang="en-US" sz="1200" i="1" dirty="0" err="1" smtClean="0">
                  <a:latin typeface="Arial Unicode MS"/>
                  <a:ea typeface="Arial Unicode MS"/>
                  <a:cs typeface="Arial Unicode MS"/>
                </a:rPr>
                <a:t>Kalachuri</a:t>
              </a:r>
              <a:r>
                <a:rPr lang="en-US" sz="1200" dirty="0" smtClean="0">
                  <a:latin typeface="Arial Unicode MS"/>
                  <a:ea typeface="Arial Unicode MS"/>
                  <a:cs typeface="Arial Unicode MS"/>
                </a:rPr>
                <a:t> or </a:t>
              </a:r>
              <a:r>
                <a:rPr lang="en-US" sz="1200" i="1" dirty="0" err="1" smtClean="0">
                  <a:latin typeface="Arial Unicode MS"/>
                  <a:ea typeface="Arial Unicode MS"/>
                  <a:cs typeface="Arial Unicode MS"/>
                </a:rPr>
                <a:t>Chedi-Āśvina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Śukla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1 in 248 AD.</a:t>
              </a:r>
            </a:p>
            <a:p>
              <a:r>
                <a:rPr lang="en-US" sz="1200" dirty="0" smtClean="0">
                  <a:latin typeface="Arial Unicode MS"/>
                  <a:ea typeface="Arial Unicode MS"/>
                  <a:cs typeface="Arial Unicode MS"/>
                </a:rPr>
                <a:t>4. </a:t>
              </a:r>
              <a:r>
                <a:rPr lang="en-US" sz="1200" i="1" dirty="0" err="1" smtClean="0">
                  <a:latin typeface="Arial Unicode MS"/>
                  <a:ea typeface="Arial Unicode MS"/>
                  <a:cs typeface="Arial Unicode MS"/>
                </a:rPr>
                <a:t>Valabhi</a:t>
              </a:r>
              <a:r>
                <a:rPr lang="en-US" sz="1200" dirty="0" smtClean="0">
                  <a:latin typeface="Arial Unicode MS"/>
                  <a:ea typeface="Arial Unicode MS"/>
                  <a:cs typeface="Arial Unicode MS"/>
                </a:rPr>
                <a:t> </a:t>
              </a:r>
              <a:r>
                <a:rPr lang="en-US" sz="1200" i="1" dirty="0" smtClean="0">
                  <a:latin typeface="Arial Unicode MS"/>
                  <a:ea typeface="Arial Unicode MS"/>
                  <a:cs typeface="Arial Unicode MS"/>
                </a:rPr>
                <a:t>bhanga</a:t>
              </a:r>
              <a:r>
                <a:rPr lang="en-US" sz="1200" dirty="0" smtClean="0">
                  <a:latin typeface="Arial Unicode MS"/>
                  <a:ea typeface="Arial Unicode MS"/>
                  <a:cs typeface="Arial Unicode MS"/>
                </a:rPr>
                <a:t>-318 AD </a:t>
              </a:r>
              <a:r>
                <a:rPr lang="en-US" sz="1200" i="1" dirty="0" err="1" smtClean="0">
                  <a:latin typeface="Arial Unicode MS"/>
                  <a:ea typeface="Arial Unicode MS"/>
                  <a:cs typeface="Arial Unicode MS"/>
                </a:rPr>
                <a:t>Kārttika</a:t>
              </a:r>
              <a:r>
                <a:rPr lang="en-US" sz="1200" dirty="0" smtClean="0">
                  <a:latin typeface="Arial Unicode MS"/>
                  <a:ea typeface="Arial Unicode MS"/>
                  <a:cs typeface="Arial Unicode MS"/>
                </a:rPr>
                <a:t> Ś. 1, when later </a:t>
              </a:r>
              <a:r>
                <a:rPr lang="en-US" sz="1200" i="1" dirty="0" err="1" smtClean="0">
                  <a:latin typeface="Arial Unicode MS"/>
                  <a:ea typeface="Arial Unicode MS"/>
                  <a:cs typeface="Arial Unicode MS"/>
                </a:rPr>
                <a:t>Guptas</a:t>
              </a:r>
              <a:r>
                <a:rPr lang="en-US" sz="1200" dirty="0" smtClean="0">
                  <a:latin typeface="Arial Unicode MS"/>
                  <a:ea typeface="Arial Unicode MS"/>
                  <a:cs typeface="Arial Unicode MS"/>
                </a:rPr>
                <a:t> in </a:t>
              </a:r>
              <a:r>
                <a:rPr lang="en-US" sz="1200" i="1" dirty="0" err="1" smtClean="0">
                  <a:latin typeface="Arial Unicode MS"/>
                  <a:ea typeface="Arial Unicode MS"/>
                  <a:cs typeface="Arial Unicode MS"/>
                </a:rPr>
                <a:t>Valabhi</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were routed.</a:t>
              </a:r>
            </a:p>
            <a:p>
              <a:r>
                <a:rPr lang="en-US" sz="1200" dirty="0" smtClean="0">
                  <a:latin typeface="Arial Unicode MS"/>
                  <a:ea typeface="Arial Unicode MS"/>
                  <a:cs typeface="Arial Unicode MS"/>
                </a:rPr>
                <a:t>5. Bengali San-April 14, 1361 AD.</a:t>
              </a:r>
            </a:p>
            <a:p>
              <a:r>
                <a:rPr lang="en-US" sz="1200" dirty="0" smtClean="0">
                  <a:latin typeface="Arial Unicode MS"/>
                  <a:ea typeface="Arial Unicode MS"/>
                  <a:cs typeface="Arial Unicode MS"/>
                </a:rPr>
                <a:t>6. </a:t>
              </a:r>
              <a:r>
                <a:rPr lang="en-US" sz="1200" i="1" dirty="0" err="1" smtClean="0">
                  <a:latin typeface="Arial Unicode MS"/>
                  <a:ea typeface="Arial Unicode MS"/>
                  <a:cs typeface="Arial Unicode MS"/>
                </a:rPr>
                <a:t>Vilayati</a:t>
              </a:r>
              <a:r>
                <a:rPr lang="en-US" sz="1200" i="1" dirty="0" smtClean="0">
                  <a:latin typeface="Arial Unicode MS"/>
                  <a:ea typeface="Arial Unicode MS"/>
                  <a:cs typeface="Arial Unicode MS"/>
                </a:rPr>
                <a:t> San</a:t>
              </a:r>
              <a:r>
                <a:rPr lang="en-US" sz="1200" dirty="0" smtClean="0">
                  <a:latin typeface="Arial Unicode MS"/>
                  <a:ea typeface="Arial Unicode MS"/>
                  <a:cs typeface="Arial Unicode MS"/>
                </a:rPr>
                <a:t> -From 16-9-1362 AD.</a:t>
              </a:r>
            </a:p>
            <a:p>
              <a:r>
                <a:rPr lang="en-US" sz="1200" dirty="0" smtClean="0">
                  <a:latin typeface="Arial Unicode MS"/>
                  <a:ea typeface="Arial Unicode MS"/>
                  <a:cs typeface="Arial Unicode MS"/>
                </a:rPr>
                <a:t>7. </a:t>
              </a:r>
              <a:r>
                <a:rPr lang="en-US" sz="1200" i="1" dirty="0" err="1" smtClean="0">
                  <a:latin typeface="Arial Unicode MS"/>
                  <a:ea typeface="Arial Unicode MS"/>
                  <a:cs typeface="Arial Unicode MS"/>
                </a:rPr>
                <a:t>Amali</a:t>
              </a:r>
              <a:r>
                <a:rPr lang="en-US" sz="1200" dirty="0" smtClean="0">
                  <a:latin typeface="Arial Unicode MS"/>
                  <a:ea typeface="Arial Unicode MS"/>
                  <a:cs typeface="Arial Unicode MS"/>
                </a:rPr>
                <a:t> </a:t>
              </a:r>
              <a:r>
                <a:rPr lang="en-US" sz="1200" i="1" dirty="0" smtClean="0">
                  <a:latin typeface="Arial Unicode MS"/>
                  <a:ea typeface="Arial Unicode MS"/>
                  <a:cs typeface="Arial Unicode MS"/>
                </a:rPr>
                <a:t>san</a:t>
              </a:r>
              <a:r>
                <a:rPr lang="en-US" sz="1200" dirty="0" smtClean="0">
                  <a:latin typeface="Arial Unicode MS"/>
                  <a:ea typeface="Arial Unicode MS"/>
                  <a:cs typeface="Arial Unicode MS"/>
                </a:rPr>
                <a:t>-From 10-9-1362 AD</a:t>
              </a:r>
            </a:p>
            <a:p>
              <a:r>
                <a:rPr lang="en-US" sz="1200" dirty="0" smtClean="0">
                  <a:latin typeface="Arial Unicode MS"/>
                  <a:ea typeface="Arial Unicode MS"/>
                  <a:cs typeface="Arial Unicode MS"/>
                </a:rPr>
                <a:t>8. </a:t>
              </a:r>
              <a:r>
                <a:rPr lang="en-US" sz="1200" i="1" dirty="0" err="1" smtClean="0">
                  <a:latin typeface="Arial Unicode MS"/>
                  <a:ea typeface="Arial Unicode MS"/>
                  <a:cs typeface="Arial Unicode MS"/>
                </a:rPr>
                <a:t>Newar</a:t>
              </a:r>
              <a:r>
                <a:rPr lang="en-US" sz="1200" dirty="0" smtClean="0">
                  <a:latin typeface="Arial Unicode MS"/>
                  <a:ea typeface="Arial Unicode MS"/>
                  <a:cs typeface="Arial Unicode MS"/>
                </a:rPr>
                <a:t>-in Nepal, from 879 AD, </a:t>
              </a:r>
              <a:r>
                <a:rPr lang="en-US" sz="1200" i="1" dirty="0" err="1" smtClean="0">
                  <a:latin typeface="Arial Unicode MS"/>
                  <a:ea typeface="Arial Unicode MS"/>
                  <a:cs typeface="Arial Unicode MS"/>
                </a:rPr>
                <a:t>Kārttika</a:t>
              </a:r>
              <a:r>
                <a:rPr lang="en-US" sz="1200" dirty="0" smtClean="0">
                  <a:latin typeface="Arial Unicode MS"/>
                  <a:ea typeface="Arial Unicode MS"/>
                  <a:cs typeface="Arial Unicode MS"/>
                </a:rPr>
                <a:t> Ś. 1.</a:t>
              </a:r>
            </a:p>
            <a:p>
              <a:r>
                <a:rPr lang="en-US" sz="1200" dirty="0" smtClean="0">
                  <a:latin typeface="Arial Unicode MS"/>
                  <a:ea typeface="Arial Unicode MS"/>
                  <a:cs typeface="Arial Unicode MS"/>
                </a:rPr>
                <a:t>9. </a:t>
              </a:r>
              <a:r>
                <a:rPr lang="en-US" sz="1200" i="1" dirty="0" err="1" smtClean="0">
                  <a:latin typeface="Arial Unicode MS"/>
                  <a:ea typeface="Arial Unicode MS"/>
                  <a:cs typeface="Arial Unicode MS"/>
                </a:rPr>
                <a:t>Lakśmaŋa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Sena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1104-im </a:t>
              </a:r>
              <a:r>
                <a:rPr lang="en-US" sz="1200" i="1" dirty="0" err="1" smtClean="0">
                  <a:latin typeface="Arial Unicode MS"/>
                  <a:ea typeface="Arial Unicode MS"/>
                  <a:cs typeface="Arial Unicode MS"/>
                </a:rPr>
                <a:t>Mithilā</a:t>
              </a:r>
              <a:r>
                <a:rPr lang="en-US" sz="1200" dirty="0" smtClean="0">
                  <a:latin typeface="Arial Unicode MS"/>
                  <a:ea typeface="Arial Unicode MS"/>
                  <a:cs typeface="Arial Unicode MS"/>
                </a:rPr>
                <a:t> from </a:t>
              </a:r>
              <a:r>
                <a:rPr lang="en-US" sz="1200" i="1" dirty="0" err="1" smtClean="0">
                  <a:latin typeface="Arial Unicode MS"/>
                  <a:ea typeface="Arial Unicode MS"/>
                  <a:cs typeface="Arial Unicode MS"/>
                </a:rPr>
                <a:t>Kārttika</a:t>
              </a:r>
              <a:r>
                <a:rPr lang="en-US" sz="1200" dirty="0" smtClean="0">
                  <a:latin typeface="Arial Unicode MS"/>
                  <a:ea typeface="Arial Unicode MS"/>
                  <a:cs typeface="Arial Unicode MS"/>
                </a:rPr>
                <a:t> Ś. 1.</a:t>
              </a:r>
            </a:p>
            <a:p>
              <a:r>
                <a:rPr lang="en-US" sz="1200" dirty="0" smtClean="0">
                  <a:latin typeface="Arial Unicode MS"/>
                  <a:ea typeface="Arial Unicode MS"/>
                  <a:cs typeface="Arial Unicode MS"/>
                </a:rPr>
                <a:t>10. </a:t>
              </a:r>
              <a:r>
                <a:rPr lang="en-US" sz="1200" i="1" dirty="0" err="1" smtClean="0">
                  <a:latin typeface="Arial Unicode MS"/>
                  <a:ea typeface="Arial Unicode MS"/>
                  <a:cs typeface="Arial Unicode MS"/>
                </a:rPr>
                <a:t>Simha</a:t>
              </a:r>
              <a:r>
                <a:rPr lang="en-US" sz="1200" dirty="0" smtClean="0">
                  <a:latin typeface="Arial Unicode MS"/>
                  <a:ea typeface="Arial Unicode MS"/>
                  <a:cs typeface="Arial Unicode MS"/>
                </a:rPr>
                <a:t>-by </a:t>
              </a:r>
              <a:r>
                <a:rPr lang="en-US" sz="1200" i="1" dirty="0" err="1" smtClean="0">
                  <a:latin typeface="Arial Unicode MS"/>
                  <a:ea typeface="Arial Unicode MS"/>
                  <a:cs typeface="Arial Unicode MS"/>
                </a:rPr>
                <a:t>Siddharāja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Jaisimha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in </a:t>
              </a:r>
              <a:r>
                <a:rPr lang="en-US" sz="1200" i="1" dirty="0" err="1" smtClean="0">
                  <a:latin typeface="Arial Unicode MS"/>
                  <a:ea typeface="Arial Unicode MS"/>
                  <a:cs typeface="Arial Unicode MS"/>
                </a:rPr>
                <a:t>Gujrat</a:t>
              </a:r>
              <a:r>
                <a:rPr lang="en-US" sz="1200" dirty="0" smtClean="0">
                  <a:latin typeface="Arial Unicode MS"/>
                  <a:ea typeface="Arial Unicode MS"/>
                  <a:cs typeface="Arial Unicode MS"/>
                </a:rPr>
                <a:t> in 1113 AD from </a:t>
              </a:r>
              <a:r>
                <a:rPr lang="en-US" sz="1200" dirty="0" err="1" smtClean="0">
                  <a:latin typeface="Arial Unicode MS"/>
                  <a:ea typeface="Arial Unicode MS"/>
                  <a:cs typeface="Arial Unicode MS"/>
                </a:rPr>
                <a:t>Āśāɖa</a:t>
              </a:r>
              <a:r>
                <a:rPr lang="en-US" sz="1200" dirty="0" smtClean="0">
                  <a:latin typeface="Arial Unicode MS"/>
                  <a:ea typeface="Arial Unicode MS"/>
                  <a:cs typeface="Arial Unicode MS"/>
                </a:rPr>
                <a:t> Ś1.</a:t>
              </a:r>
            </a:p>
            <a:p>
              <a:r>
                <a:rPr lang="en-US" sz="1200" dirty="0" smtClean="0">
                  <a:latin typeface="Arial Unicode MS"/>
                  <a:ea typeface="Arial Unicode MS"/>
                  <a:cs typeface="Arial Unicode MS"/>
                </a:rPr>
                <a:t>11. </a:t>
              </a:r>
              <a:r>
                <a:rPr lang="en-US" sz="1200" i="1" dirty="0" err="1" smtClean="0">
                  <a:latin typeface="Arial Unicode MS"/>
                  <a:ea typeface="Arial Unicode MS"/>
                  <a:cs typeface="Arial Unicode MS"/>
                </a:rPr>
                <a:t>Tārikh</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Ilāhi</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in 1555 AD by Akbar from vernal equinox.</a:t>
              </a:r>
            </a:p>
            <a:p>
              <a:r>
                <a:rPr lang="en-US" sz="1200" dirty="0" smtClean="0">
                  <a:latin typeface="Arial Unicode MS"/>
                  <a:ea typeface="Arial Unicode MS"/>
                  <a:cs typeface="Arial Unicode MS"/>
                </a:rPr>
                <a:t>12. </a:t>
              </a:r>
              <a:r>
                <a:rPr lang="en-US" sz="1200" i="1" dirty="0" err="1" smtClean="0">
                  <a:latin typeface="Arial Unicode MS"/>
                  <a:ea typeface="Arial Unicode MS"/>
                  <a:cs typeface="Arial Unicode MS"/>
                </a:rPr>
                <a:t>Rāja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Śaka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-by </a:t>
              </a:r>
              <a:r>
                <a:rPr lang="en-US" sz="1200" i="1" dirty="0" err="1" smtClean="0">
                  <a:latin typeface="Arial Unicode MS"/>
                  <a:ea typeface="Arial Unicode MS"/>
                  <a:cs typeface="Arial Unicode MS"/>
                </a:rPr>
                <a:t>Śivājī</a:t>
              </a:r>
              <a:r>
                <a:rPr lang="en-US" sz="1200" dirty="0" smtClean="0">
                  <a:latin typeface="Arial Unicode MS"/>
                  <a:ea typeface="Arial Unicode MS"/>
                  <a:cs typeface="Arial Unicode MS"/>
                </a:rPr>
                <a:t> in 1673 from </a:t>
              </a:r>
              <a:r>
                <a:rPr lang="en-US" sz="1200" i="1" dirty="0" err="1" smtClean="0">
                  <a:latin typeface="Arial Unicode MS"/>
                  <a:ea typeface="Arial Unicode MS"/>
                  <a:cs typeface="Arial Unicode MS"/>
                </a:rPr>
                <a:t>Jyeşţha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Śukla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13-</a:t>
              </a:r>
              <a:r>
                <a:rPr lang="en-US" sz="1200" i="1" dirty="0" smtClean="0">
                  <a:latin typeface="Arial Unicode MS"/>
                  <a:ea typeface="Arial Unicode MS"/>
                  <a:cs typeface="Arial Unicode MS"/>
                </a:rPr>
                <a:t>Amānta</a:t>
              </a:r>
              <a:r>
                <a:rPr lang="en-US" sz="1200" dirty="0" smtClean="0">
                  <a:latin typeface="Arial Unicode MS"/>
                  <a:ea typeface="Arial Unicode MS"/>
                  <a:cs typeface="Arial Unicode MS"/>
                </a:rPr>
                <a:t> months.</a:t>
              </a:r>
            </a:p>
            <a:p>
              <a:r>
                <a:rPr lang="en-US" sz="1200" dirty="0" smtClean="0">
                  <a:latin typeface="Arial Unicode MS"/>
                  <a:ea typeface="Arial Unicode MS"/>
                  <a:cs typeface="Arial Unicode MS"/>
                </a:rPr>
                <a:t>13. </a:t>
              </a:r>
              <a:r>
                <a:rPr lang="en-US" sz="1200" i="1" dirty="0" err="1" smtClean="0">
                  <a:latin typeface="Arial Unicode MS"/>
                  <a:ea typeface="Arial Unicode MS"/>
                  <a:cs typeface="Arial Unicode MS"/>
                </a:rPr>
                <a:t>Kapilendra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Śaka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in Orissa starting with rule of </a:t>
              </a:r>
              <a:r>
                <a:rPr lang="en-US" sz="1200" i="1" dirty="0" err="1" smtClean="0">
                  <a:latin typeface="Arial Unicode MS"/>
                  <a:ea typeface="Arial Unicode MS"/>
                  <a:cs typeface="Arial Unicode MS"/>
                </a:rPr>
                <a:t>Kapilendra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Deva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in 1426 AD starting with vernal equinox.</a:t>
              </a:r>
            </a:p>
            <a:p>
              <a:r>
                <a:rPr lang="en-US" sz="1200" dirty="0" smtClean="0">
                  <a:latin typeface="Arial Unicode MS"/>
                  <a:ea typeface="Arial Unicode MS"/>
                  <a:cs typeface="Arial Unicode MS"/>
                </a:rPr>
                <a:t>To explain the rules, </a:t>
              </a:r>
              <a:r>
                <a:rPr lang="en-US" sz="1200" i="1" dirty="0" err="1" smtClean="0">
                  <a:latin typeface="Arial Unicode MS"/>
                  <a:ea typeface="Arial Unicode MS"/>
                  <a:cs typeface="Arial Unicode MS"/>
                </a:rPr>
                <a:t>Kapilendra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Bhāsvatī</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was written on pattern of original (</a:t>
              </a:r>
              <a:r>
                <a:rPr lang="en-US" sz="1200" i="1" dirty="0" err="1" smtClean="0">
                  <a:latin typeface="Arial Unicode MS"/>
                  <a:ea typeface="Arial Unicode MS"/>
                  <a:cs typeface="Arial Unicode MS"/>
                </a:rPr>
                <a:t>Pañcha-siddhāntika</a:t>
              </a:r>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Bhāsvatī</a:t>
              </a:r>
              <a:r>
                <a:rPr lang="en-US" sz="1200" dirty="0" smtClean="0">
                  <a:latin typeface="Arial Unicode MS"/>
                  <a:ea typeface="Arial Unicode MS"/>
                  <a:cs typeface="Arial Unicode MS"/>
                </a:rPr>
                <a:t> </a:t>
              </a:r>
            </a:p>
            <a:p>
              <a:r>
                <a:rPr lang="en-US" sz="1200" dirty="0" smtClean="0">
                  <a:latin typeface="Arial Unicode MS"/>
                  <a:ea typeface="Arial Unicode MS"/>
                  <a:cs typeface="Arial Unicode MS"/>
                </a:rPr>
                <a:t>of </a:t>
              </a:r>
              <a:r>
                <a:rPr lang="en-US" sz="1200" i="1" dirty="0" err="1" smtClean="0">
                  <a:latin typeface="Arial Unicode MS"/>
                  <a:ea typeface="Arial Unicode MS"/>
                  <a:cs typeface="Arial Unicode MS"/>
                </a:rPr>
                <a:t>Śatānanda</a:t>
              </a:r>
              <a:r>
                <a:rPr lang="en-US" sz="1200" dirty="0" smtClean="0">
                  <a:latin typeface="Arial Unicode MS"/>
                  <a:ea typeface="Arial Unicode MS"/>
                  <a:cs typeface="Arial Unicode MS"/>
                </a:rPr>
                <a:t> (1099 AD). Actually, </a:t>
              </a:r>
              <a:r>
                <a:rPr lang="en-US" sz="1200" i="1" dirty="0" err="1" smtClean="0">
                  <a:latin typeface="Arial Unicode MS"/>
                  <a:ea typeface="Arial Unicode MS"/>
                  <a:cs typeface="Arial Unicode MS"/>
                </a:rPr>
                <a:t>Kapilendra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deva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had ruled from 1435 AD, but his </a:t>
              </a:r>
              <a:r>
                <a:rPr lang="en-US" sz="1200" i="1" dirty="0" err="1" smtClean="0">
                  <a:latin typeface="Arial Unicode MS"/>
                  <a:ea typeface="Arial Unicode MS"/>
                  <a:cs typeface="Arial Unicode MS"/>
                </a:rPr>
                <a:t>Ankas</a:t>
              </a:r>
              <a:r>
                <a:rPr lang="en-US" sz="1200" dirty="0" smtClean="0">
                  <a:latin typeface="Arial Unicode MS"/>
                  <a:ea typeface="Arial Unicode MS"/>
                  <a:cs typeface="Arial Unicode MS"/>
                </a:rPr>
                <a:t> are counted from</a:t>
              </a:r>
            </a:p>
            <a:p>
              <a:r>
                <a:rPr lang="en-US" sz="1200" dirty="0" smtClean="0">
                  <a:latin typeface="Arial Unicode MS"/>
                  <a:ea typeface="Arial Unicode MS"/>
                  <a:cs typeface="Arial Unicode MS"/>
                </a:rPr>
                <a:t>1426 AD</a:t>
              </a:r>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066800" y="228601"/>
            <a:ext cx="7543800" cy="6477000"/>
            <a:chOff x="1066800" y="228600"/>
            <a:chExt cx="7948010" cy="6491109"/>
          </a:xfrm>
        </p:grpSpPr>
        <p:sp>
          <p:nvSpPr>
            <p:cNvPr id="2" name="TextBox 1"/>
            <p:cNvSpPr txBox="1"/>
            <p:nvPr/>
          </p:nvSpPr>
          <p:spPr>
            <a:xfrm>
              <a:off x="3505200" y="228600"/>
              <a:ext cx="1736373" cy="307777"/>
            </a:xfrm>
            <a:prstGeom prst="rect">
              <a:avLst/>
            </a:prstGeom>
            <a:noFill/>
          </p:spPr>
          <p:txBody>
            <a:bodyPr wrap="none" rtlCol="0">
              <a:spAutoFit/>
            </a:bodyPr>
            <a:lstStyle/>
            <a:p>
              <a:r>
                <a:rPr lang="en-US" sz="1400" b="1" dirty="0" smtClean="0">
                  <a:latin typeface="Arial Unicode MS" pitchFamily="34" charset="-128"/>
                  <a:ea typeface="Arial Unicode MS" pitchFamily="34" charset="-128"/>
                  <a:cs typeface="Arial Unicode MS" pitchFamily="34" charset="-128"/>
                </a:rPr>
                <a:t>Modern Cosmology</a:t>
              </a:r>
              <a:endParaRPr lang="en-IN" sz="1400" b="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1066800" y="533400"/>
              <a:ext cx="7948010" cy="6186309"/>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1. PCP-Perfect Cosmological Principle-It is basic assumption of all theories that the Universe as a whole </a:t>
              </a:r>
            </a:p>
            <a:p>
              <a:r>
                <a:rPr lang="en-US" sz="1200" dirty="0" smtClean="0">
                  <a:latin typeface="Arial Unicode MS" pitchFamily="34" charset="-128"/>
                  <a:ea typeface="Arial Unicode MS" pitchFamily="34" charset="-128"/>
                  <a:cs typeface="Arial Unicode MS" pitchFamily="34" charset="-128"/>
                </a:rPr>
                <a:t>is homogeneous, isotropic and steady-i.e. same in all places, all directions and all times. The feature with</a:t>
              </a:r>
            </a:p>
            <a:p>
              <a:r>
                <a:rPr lang="en-US" sz="1200" dirty="0" smtClean="0">
                  <a:latin typeface="Arial Unicode MS" pitchFamily="34" charset="-128"/>
                  <a:ea typeface="Arial Unicode MS" pitchFamily="34" charset="-128"/>
                  <a:cs typeface="Arial Unicode MS" pitchFamily="34" charset="-128"/>
                </a:rPr>
                <a:t>these 3 “</a:t>
              </a:r>
              <a:r>
                <a:rPr lang="en-US" sz="1200" i="1" dirty="0" err="1" smtClean="0">
                  <a:latin typeface="Arial Unicode MS" pitchFamily="34" charset="-128"/>
                  <a:ea typeface="Arial Unicode MS" pitchFamily="34" charset="-128"/>
                  <a:cs typeface="Arial Unicode MS" pitchFamily="34" charset="-128"/>
                </a:rPr>
                <a:t>Satyas</a:t>
              </a:r>
              <a:r>
                <a:rPr lang="en-US" sz="1200" dirty="0" smtClean="0">
                  <a:latin typeface="Arial Unicode MS" pitchFamily="34" charset="-128"/>
                  <a:ea typeface="Arial Unicode MS" pitchFamily="34" charset="-128"/>
                  <a:cs typeface="Arial Unicode MS" pitchFamily="34" charset="-128"/>
                </a:rPr>
                <a:t>” is called “</a:t>
              </a:r>
              <a:r>
                <a:rPr lang="en-US" sz="1200" i="1" dirty="0" err="1" smtClean="0">
                  <a:latin typeface="Arial Unicode MS" pitchFamily="34" charset="-128"/>
                  <a:ea typeface="Arial Unicode MS" pitchFamily="34" charset="-128"/>
                  <a:cs typeface="Arial Unicode MS" pitchFamily="34" charset="-128"/>
                </a:rPr>
                <a:t>Satya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Loka</a:t>
              </a:r>
              <a:r>
                <a:rPr lang="en-US" sz="1200" dirty="0" smtClean="0">
                  <a:latin typeface="Arial Unicode MS" pitchFamily="34" charset="-128"/>
                  <a:ea typeface="Arial Unicode MS" pitchFamily="34" charset="-128"/>
                  <a:cs typeface="Arial Unicode MS" pitchFamily="34" charset="-128"/>
                </a:rPr>
                <a:t>”. </a:t>
              </a:r>
              <a:r>
                <a:rPr lang="en-US" sz="1200" i="1" dirty="0" smtClean="0">
                  <a:latin typeface="Arial Unicode MS" pitchFamily="34" charset="-128"/>
                  <a:ea typeface="Arial Unicode MS" pitchFamily="34" charset="-128"/>
                  <a:cs typeface="Arial Unicode MS" pitchFamily="34" charset="-128"/>
                </a:rPr>
                <a:t>Tri-</a:t>
              </a:r>
              <a:r>
                <a:rPr lang="en-US" sz="1200" i="1" dirty="0" err="1" smtClean="0">
                  <a:latin typeface="Arial Unicode MS" pitchFamily="34" charset="-128"/>
                  <a:ea typeface="Arial Unicode MS" pitchFamily="34" charset="-128"/>
                  <a:cs typeface="Arial Unicode MS" pitchFamily="34" charset="-128"/>
                </a:rPr>
                <a:t>satya</a:t>
              </a:r>
              <a:r>
                <a:rPr lang="en-US" sz="1200" dirty="0" smtClean="0">
                  <a:latin typeface="Arial Unicode MS" pitchFamily="34" charset="-128"/>
                  <a:ea typeface="Arial Unicode MS" pitchFamily="34" charset="-128"/>
                  <a:cs typeface="Arial Unicode MS" pitchFamily="34" charset="-128"/>
                </a:rPr>
                <a:t> has other meanings also-(a) </a:t>
              </a:r>
              <a:r>
                <a:rPr lang="en-US" sz="1200" i="1" dirty="0" err="1" smtClean="0">
                  <a:latin typeface="Arial Unicode MS" pitchFamily="34" charset="-128"/>
                  <a:ea typeface="Arial Unicode MS" pitchFamily="34" charset="-128"/>
                  <a:cs typeface="Arial Unicode MS" pitchFamily="34" charset="-128"/>
                </a:rPr>
                <a:t>N</a:t>
              </a:r>
              <a:r>
                <a:rPr lang="en-US" sz="1200" i="1" dirty="0" err="1" smtClean="0">
                  <a:latin typeface="Arial Unicode MS"/>
                  <a:ea typeface="Arial Unicode MS"/>
                  <a:cs typeface="Arial Unicode MS"/>
                </a:rPr>
                <a:t>āma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rūpa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guŋa</a:t>
              </a:r>
              <a:r>
                <a:rPr lang="en-US" sz="1200" dirty="0" smtClean="0">
                  <a:latin typeface="Arial Unicode MS"/>
                  <a:ea typeface="Arial Unicode MS"/>
                  <a:cs typeface="Arial Unicode MS"/>
                </a:rPr>
                <a:t>=name, </a:t>
              </a:r>
            </a:p>
            <a:p>
              <a:r>
                <a:rPr lang="en-US" sz="1200" dirty="0" smtClean="0">
                  <a:latin typeface="Arial Unicode MS"/>
                  <a:ea typeface="Arial Unicode MS"/>
                  <a:cs typeface="Arial Unicode MS"/>
                </a:rPr>
                <a:t>form, actions. (b) 3 modes of truth in verbal logic-yes, no, may be. By combination of these 3, there are</a:t>
              </a:r>
            </a:p>
            <a:p>
              <a:r>
                <a:rPr lang="en-US" sz="1200" dirty="0" smtClean="0">
                  <a:latin typeface="Arial Unicode MS"/>
                  <a:ea typeface="Arial Unicode MS"/>
                  <a:cs typeface="Arial Unicode MS"/>
                </a:rPr>
                <a:t>7 fold truths. (c) Similarly, combination of </a:t>
              </a:r>
              <a:r>
                <a:rPr lang="en-US" sz="1200" i="1" dirty="0" err="1" smtClean="0">
                  <a:latin typeface="Arial Unicode MS"/>
                  <a:ea typeface="Arial Unicode MS"/>
                  <a:cs typeface="Arial Unicode MS"/>
                </a:rPr>
                <a:t>Bhū</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Bhuvar</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Svah</a:t>
              </a:r>
              <a:r>
                <a:rPr lang="en-US" sz="1200" dirty="0" smtClean="0">
                  <a:latin typeface="Arial Unicode MS"/>
                  <a:ea typeface="Arial Unicode MS"/>
                  <a:cs typeface="Arial Unicode MS"/>
                </a:rPr>
                <a:t>-gives 7 </a:t>
              </a:r>
              <a:r>
                <a:rPr lang="en-US" sz="1200" i="1" dirty="0" err="1" smtClean="0">
                  <a:latin typeface="Arial Unicode MS"/>
                  <a:ea typeface="Arial Unicode MS"/>
                  <a:cs typeface="Arial Unicode MS"/>
                </a:rPr>
                <a:t>lokas</a:t>
              </a:r>
              <a:r>
                <a:rPr lang="en-US" sz="1200" dirty="0" smtClean="0">
                  <a:latin typeface="Arial Unicode MS"/>
                  <a:ea typeface="Arial Unicode MS"/>
                  <a:cs typeface="Arial Unicode MS"/>
                </a:rPr>
                <a:t>. This is first sentence of Veda</a:t>
              </a:r>
            </a:p>
            <a:p>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Atharva</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त्रिषप्ताः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परियन्ति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विश्वाः</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a:t>
              </a:r>
              <a:r>
                <a:rPr lang="en-US" sz="1200" dirty="0" smtClean="0">
                  <a:latin typeface="Arial Unicode MS"/>
                  <a:ea typeface="Arial Unicode MS"/>
                  <a:cs typeface="Arial Unicode MS"/>
                </a:rPr>
                <a:t> It is also in </a:t>
              </a:r>
              <a:r>
                <a:rPr lang="en-US" sz="1200" i="1" dirty="0" err="1" smtClean="0">
                  <a:latin typeface="Arial Unicode MS"/>
                  <a:ea typeface="Arial Unicode MS"/>
                  <a:cs typeface="Arial Unicode MS"/>
                </a:rPr>
                <a:t>Puruşa-sūkta</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सप्तास्यासन्परिधयः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त्रिसप्त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समिधः</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कृताः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a:t>
              </a:r>
              <a:endParaRPr lang="en-US" sz="1200" dirty="0" smtClean="0">
                <a:latin typeface="Arial Unicode MS"/>
                <a:ea typeface="Arial Unicode MS"/>
                <a:cs typeface="Arial Unicode MS"/>
              </a:endParaRPr>
            </a:p>
            <a:p>
              <a:r>
                <a:rPr lang="en-US" sz="1200" dirty="0" smtClean="0">
                  <a:latin typeface="Arial Unicode MS"/>
                  <a:ea typeface="Arial Unicode MS"/>
                  <a:cs typeface="Arial Unicode MS"/>
                </a:rPr>
                <a:t>Accordingly, </a:t>
              </a:r>
              <a:r>
                <a:rPr lang="en-US" sz="1200" i="1" dirty="0" smtClean="0">
                  <a:latin typeface="Arial Unicode MS"/>
                  <a:ea typeface="Arial Unicode MS"/>
                  <a:cs typeface="Arial Unicode MS"/>
                </a:rPr>
                <a:t>K</a:t>
              </a:r>
              <a:r>
                <a:rPr lang="lv-LV" sz="1200" i="1" dirty="0" smtClean="0">
                  <a:latin typeface="Arial Unicode MS"/>
                  <a:ea typeface="Arial Unicode MS"/>
                  <a:cs typeface="Arial Unicode MS"/>
                </a:rPr>
                <a:t>ŗşņ</a:t>
              </a:r>
              <a:r>
                <a:rPr lang="en-US" sz="1200" i="1" dirty="0" smtClean="0">
                  <a:latin typeface="Arial Unicode MS"/>
                  <a:ea typeface="Arial Unicode MS"/>
                  <a:cs typeface="Arial Unicode MS"/>
                </a:rPr>
                <a:t>a</a:t>
              </a:r>
              <a:r>
                <a:rPr lang="en-US" sz="1200" dirty="0" smtClean="0">
                  <a:latin typeface="Arial Unicode MS"/>
                  <a:ea typeface="Arial Unicode MS"/>
                  <a:cs typeface="Arial Unicode MS"/>
                </a:rPr>
                <a:t> himself has been prayed as 3-satyas and 7 more </a:t>
              </a:r>
              <a:r>
                <a:rPr lang="en-US" sz="1200" i="1" dirty="0" err="1" smtClean="0">
                  <a:latin typeface="Arial Unicode MS"/>
                  <a:ea typeface="Arial Unicode MS"/>
                  <a:cs typeface="Arial Unicode MS"/>
                </a:rPr>
                <a:t>satyas</a:t>
              </a:r>
              <a:r>
                <a:rPr lang="en-US" sz="1200" dirty="0" smtClean="0">
                  <a:latin typeface="Arial Unicode MS"/>
                  <a:ea typeface="Arial Unicode MS"/>
                  <a:cs typeface="Arial Unicode MS"/>
                </a:rPr>
                <a:t>-</a:t>
              </a:r>
            </a:p>
            <a:p>
              <a:r>
                <a:rPr lang="hi-IN" sz="1200" dirty="0" smtClean="0">
                  <a:latin typeface="Arial Unicode MS"/>
                  <a:ea typeface="Arial Unicode MS"/>
                  <a:cs typeface="Arial Unicode MS"/>
                </a:rPr>
                <a:t>सत्यव्रतं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सत्यपरं</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त्रिसत्यं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सत्यस्य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योनिं</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निहितं</a:t>
              </a:r>
              <a:r>
                <a:rPr lang="en-US" sz="1200" dirty="0" smtClean="0">
                  <a:latin typeface="Arial Unicode MS" pitchFamily="34" charset="-128"/>
                  <a:ea typeface="Arial Unicode MS" pitchFamily="34" charset="-128"/>
                  <a:cs typeface="Arial Unicode MS" pitchFamily="34" charset="-128"/>
                </a:rPr>
                <a:t> </a:t>
              </a:r>
              <a:r>
                <a:rPr lang="hi-IN" sz="1200" dirty="0" smtClean="0">
                  <a:latin typeface="Arial Unicode MS"/>
                  <a:ea typeface="Arial Unicode MS"/>
                  <a:cs typeface="Arial Unicode MS"/>
                </a:rPr>
                <a:t>च</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सत्ये।</a:t>
              </a:r>
              <a:r>
                <a:rPr lang="en-US" sz="1200" dirty="0" smtClean="0">
                  <a:latin typeface="Arial Unicode MS"/>
                  <a:ea typeface="Arial Unicode MS"/>
                  <a:cs typeface="Arial Unicode MS"/>
                </a:rPr>
                <a:t> </a:t>
              </a:r>
            </a:p>
            <a:p>
              <a:r>
                <a:rPr lang="hi-IN" sz="1200" dirty="0" smtClean="0">
                  <a:latin typeface="Arial Unicode MS"/>
                  <a:ea typeface="Arial Unicode MS"/>
                  <a:cs typeface="Arial Unicode MS"/>
                </a:rPr>
                <a:t>सत्यस्य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सत्यं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ऋत</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सत्य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नेत्रं</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सत्यात्मकं</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त्वां</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शरणं</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प्रपद्ये</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भागवत</a:t>
              </a:r>
              <a:r>
                <a:rPr lang="en-US" sz="1200" dirty="0" smtClean="0">
                  <a:latin typeface="Arial Unicode MS"/>
                  <a:ea typeface="Arial Unicode MS"/>
                  <a:cs typeface="Arial Unicode MS"/>
                </a:rPr>
                <a:t> </a:t>
              </a:r>
              <a:r>
                <a:rPr lang="hi-IN" sz="1200" dirty="0" smtClean="0">
                  <a:latin typeface="Arial Unicode MS"/>
                  <a:ea typeface="Arial Unicode MS"/>
                  <a:cs typeface="Arial Unicode MS"/>
                </a:rPr>
                <a:t>पुराण</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१०</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२</a:t>
              </a:r>
              <a:r>
                <a:rPr lang="en-US" sz="1200" dirty="0" smtClean="0">
                  <a:latin typeface="Arial Unicode MS"/>
                  <a:ea typeface="Arial Unicode MS"/>
                  <a:cs typeface="Arial Unicode MS"/>
                </a:rPr>
                <a:t>/</a:t>
              </a:r>
              <a:r>
                <a:rPr lang="hi-IN" sz="1200" dirty="0" smtClean="0">
                  <a:latin typeface="Arial Unicode MS"/>
                  <a:ea typeface="Arial Unicode MS"/>
                  <a:cs typeface="Arial Unicode MS"/>
                </a:rPr>
                <a:t>२६</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2. Universe is not seen uniform, but James Jeans explained in “Mysterious Universe”-1931 that at level </a:t>
              </a:r>
            </a:p>
            <a:p>
              <a:r>
                <a:rPr lang="en-US" sz="1200" dirty="0" smtClean="0">
                  <a:latin typeface="Arial Unicode MS"/>
                  <a:ea typeface="Arial Unicode MS"/>
                  <a:cs typeface="Arial Unicode MS"/>
                </a:rPr>
                <a:t>of 1000 galaxies, it is uniform. However, recent researches indicate that it is not uniform even at largest </a:t>
              </a:r>
            </a:p>
            <a:p>
              <a:r>
                <a:rPr lang="en-US" sz="1200" dirty="0" smtClean="0">
                  <a:latin typeface="Arial Unicode MS"/>
                  <a:ea typeface="Arial Unicode MS"/>
                  <a:cs typeface="Arial Unicode MS"/>
                </a:rPr>
                <a:t>scales. Ultimate source of Universe might have been uniform, but it is nowhere seen in created Universe.</a:t>
              </a:r>
            </a:p>
            <a:p>
              <a:r>
                <a:rPr lang="en-US" sz="1200" dirty="0" smtClean="0">
                  <a:latin typeface="Arial Unicode MS"/>
                  <a:ea typeface="Arial Unicode MS"/>
                  <a:cs typeface="Arial Unicode MS"/>
                </a:rPr>
                <a:t>Thus, no theory based on these assumptions can explain real universe.</a:t>
              </a:r>
            </a:p>
            <a:p>
              <a:r>
                <a:rPr lang="en-US" sz="1200" dirty="0" smtClean="0">
                  <a:latin typeface="Arial Unicode MS"/>
                  <a:ea typeface="Arial Unicode MS"/>
                  <a:cs typeface="Arial Unicode MS"/>
                </a:rPr>
                <a:t>3. There is no experimental verification of any theory in astronomy. All mathematical equations and </a:t>
              </a:r>
            </a:p>
            <a:p>
              <a:r>
                <a:rPr lang="en-US" sz="1200" dirty="0" smtClean="0">
                  <a:latin typeface="Arial Unicode MS"/>
                  <a:ea typeface="Arial Unicode MS"/>
                  <a:cs typeface="Arial Unicode MS"/>
                </a:rPr>
                <a:t>models are conjectures only.</a:t>
              </a:r>
            </a:p>
            <a:p>
              <a:pPr marL="228600" indent="-228600">
                <a:buAutoNum type="arabicPeriod" startAt="4"/>
              </a:pPr>
              <a:r>
                <a:rPr lang="en-US" sz="1200" dirty="0" smtClean="0">
                  <a:latin typeface="Arial Unicode MS"/>
                  <a:ea typeface="Arial Unicode MS"/>
                  <a:cs typeface="Arial Unicode MS"/>
                </a:rPr>
                <a:t>In 1931, it was proved by </a:t>
              </a:r>
              <a:r>
                <a:rPr lang="en-US" sz="1200" dirty="0" err="1" smtClean="0">
                  <a:latin typeface="Arial Unicode MS"/>
                  <a:ea typeface="Arial Unicode MS"/>
                  <a:cs typeface="Arial Unicode MS"/>
                </a:rPr>
                <a:t>Godel</a:t>
              </a:r>
              <a:r>
                <a:rPr lang="en-US" sz="1200" dirty="0" smtClean="0">
                  <a:latin typeface="Arial Unicode MS"/>
                  <a:ea typeface="Arial Unicode MS"/>
                  <a:cs typeface="Arial Unicode MS"/>
                </a:rPr>
                <a:t> that no mathematical theory can be complete and consistent both. </a:t>
              </a:r>
            </a:p>
            <a:p>
              <a:pPr marL="228600" indent="-228600"/>
              <a:r>
                <a:rPr lang="en-US" sz="1200" dirty="0" smtClean="0">
                  <a:latin typeface="Arial Unicode MS"/>
                  <a:ea typeface="Arial Unicode MS"/>
                  <a:cs typeface="Arial Unicode MS"/>
                </a:rPr>
                <a:t>It was expanded by Cohen in 1961. But, All scientists starting with Einstein had craze of Unified Field </a:t>
              </a:r>
            </a:p>
            <a:p>
              <a:pPr marL="228600" indent="-228600"/>
              <a:r>
                <a:rPr lang="en-US" sz="1200" dirty="0" smtClean="0">
                  <a:latin typeface="Arial Unicode MS"/>
                  <a:ea typeface="Arial Unicode MS"/>
                  <a:cs typeface="Arial Unicode MS"/>
                </a:rPr>
                <a:t>Theory. Mahesh Yogi also came up with his Unified theory on Vedic concepts. That has resulted in </a:t>
              </a:r>
            </a:p>
            <a:p>
              <a:pPr marL="228600" indent="-228600"/>
              <a:r>
                <a:rPr lang="en-US" sz="1200" dirty="0" smtClean="0">
                  <a:latin typeface="Arial Unicode MS"/>
                  <a:ea typeface="Arial Unicode MS"/>
                  <a:cs typeface="Arial Unicode MS"/>
                </a:rPr>
                <a:t>proliferation of theories. Vedas are blamed that their meaning is uncertain. But all human languages </a:t>
              </a:r>
            </a:p>
            <a:p>
              <a:pPr marL="228600" indent="-228600"/>
              <a:r>
                <a:rPr lang="en-US" sz="1200" dirty="0" smtClean="0">
                  <a:latin typeface="Arial Unicode MS"/>
                  <a:ea typeface="Arial Unicode MS"/>
                  <a:cs typeface="Arial Unicode MS"/>
                </a:rPr>
                <a:t>are based on physical observations. Similar meaning is assigned to words for cosmic and internal </a:t>
              </a:r>
            </a:p>
            <a:p>
              <a:pPr marL="228600" indent="-228600"/>
              <a:r>
                <a:rPr lang="en-US" sz="1200" dirty="0" smtClean="0">
                  <a:latin typeface="Arial Unicode MS"/>
                  <a:ea typeface="Arial Unicode MS"/>
                  <a:cs typeface="Arial Unicode MS"/>
                </a:rPr>
                <a:t>systems. If we analyze text as per cosmic, physical and internal meanings-there is no ambiguity.</a:t>
              </a:r>
            </a:p>
            <a:p>
              <a:pPr marL="228600" indent="-228600"/>
              <a:r>
                <a:rPr lang="en-US" sz="1200" dirty="0" smtClean="0">
                  <a:latin typeface="Arial Unicode MS"/>
                  <a:ea typeface="Arial Unicode MS"/>
                  <a:cs typeface="Arial Unicode MS"/>
                </a:rPr>
                <a:t>Currently, there are more than 22  Cosmological theories-none of them explains real universe.</a:t>
              </a:r>
            </a:p>
            <a:p>
              <a:pPr marL="228600" indent="-228600"/>
              <a:r>
                <a:rPr lang="en-US" sz="1200" dirty="0" smtClean="0">
                  <a:latin typeface="Arial Unicode MS"/>
                  <a:ea typeface="Arial Unicode MS"/>
                  <a:cs typeface="Arial Unicode MS"/>
                </a:rPr>
                <a:t>5. We are uncertain about number of dimensions of world. Laplace in his nebular hypothesis assumed</a:t>
              </a:r>
            </a:p>
            <a:p>
              <a:pPr marL="228600" indent="-228600"/>
              <a:r>
                <a:rPr lang="en-US" sz="1200" dirty="0" smtClean="0">
                  <a:latin typeface="Arial Unicode MS"/>
                  <a:ea typeface="Arial Unicode MS"/>
                  <a:cs typeface="Arial Unicode MS"/>
                </a:rPr>
                <a:t>3 dimensional space. Einstein added time to form 4-dimensional space-time-continuum. Before him,</a:t>
              </a:r>
            </a:p>
            <a:p>
              <a:pPr marL="228600" indent="-228600"/>
              <a:r>
                <a:rPr lang="en-US" sz="1200" dirty="0" smtClean="0">
                  <a:latin typeface="Arial Unicode MS"/>
                  <a:ea typeface="Arial Unicode MS"/>
                  <a:cs typeface="Arial Unicode MS"/>
                </a:rPr>
                <a:t>Mach made many models of Universe and its observed aspect. There were Thermo-dynamic models by </a:t>
              </a:r>
            </a:p>
            <a:p>
              <a:pPr marL="228600" indent="-228600"/>
              <a:r>
                <a:rPr lang="en-US" sz="1200" dirty="0" smtClean="0">
                  <a:latin typeface="Arial Unicode MS"/>
                  <a:ea typeface="Arial Unicode MS"/>
                  <a:cs typeface="Arial Unicode MS"/>
                </a:rPr>
                <a:t>Maxwell and Willard Gibbs. General theory of Relativity (GTR) by Einstein resulted in unstable expanding</a:t>
              </a:r>
            </a:p>
            <a:p>
              <a:pPr marL="228600" indent="-228600"/>
              <a:r>
                <a:rPr lang="en-US" sz="1200" dirty="0" smtClean="0">
                  <a:latin typeface="Arial Unicode MS"/>
                  <a:ea typeface="Arial Unicode MS"/>
                  <a:cs typeface="Arial Unicode MS"/>
                </a:rPr>
                <a:t>Universe. To counter that, he inserted an arbitrary constant. But real Universe was explained by 3 models</a:t>
              </a:r>
            </a:p>
            <a:p>
              <a:pPr marL="228600" indent="-228600"/>
              <a:r>
                <a:rPr lang="en-US" sz="1200" dirty="0" smtClean="0">
                  <a:latin typeface="Arial Unicode MS"/>
                  <a:ea typeface="Arial Unicode MS"/>
                  <a:cs typeface="Arial Unicode MS"/>
                </a:rPr>
                <a:t>Omitting that constant. Theories of 5, 6, 9, 10.11 dimensions were also developed.</a:t>
              </a:r>
            </a:p>
            <a:p>
              <a:pPr marL="228600" indent="-228600"/>
              <a:r>
                <a:rPr lang="en-US" sz="1200" dirty="0" smtClean="0">
                  <a:latin typeface="Arial Unicode MS"/>
                  <a:ea typeface="Arial Unicode MS"/>
                  <a:cs typeface="Arial Unicode MS"/>
                </a:rPr>
                <a:t>6. Nature of dimensions is not clear. 2 of 10 dimensions are called-Time-like. Some are local and some infinite.</a:t>
              </a:r>
            </a:p>
            <a:p>
              <a:pPr marL="228600" indent="-228600"/>
              <a:r>
                <a:rPr lang="en-US" sz="1200" dirty="0" smtClean="0">
                  <a:latin typeface="Arial Unicode MS"/>
                  <a:ea typeface="Arial Unicode MS"/>
                  <a:cs typeface="Arial Unicode MS"/>
                </a:rPr>
                <a:t>7. Salam, </a:t>
              </a:r>
              <a:r>
                <a:rPr lang="en-US" sz="1200" dirty="0" err="1" smtClean="0">
                  <a:latin typeface="Arial Unicode MS"/>
                  <a:ea typeface="Arial Unicode MS"/>
                  <a:cs typeface="Arial Unicode MS"/>
                </a:rPr>
                <a:t>Weinburg</a:t>
              </a:r>
              <a:r>
                <a:rPr lang="en-US" sz="1200" dirty="0" smtClean="0">
                  <a:latin typeface="Arial Unicode MS"/>
                  <a:ea typeface="Arial Unicode MS"/>
                  <a:cs typeface="Arial Unicode MS"/>
                </a:rPr>
                <a:t> etc. developed theories of splitting of 4 fundamental forces from single one, parity aspect</a:t>
              </a:r>
            </a:p>
            <a:p>
              <a:pPr marL="228600" indent="-228600"/>
              <a:r>
                <a:rPr lang="en-US" sz="1200" dirty="0" smtClean="0">
                  <a:latin typeface="Arial Unicode MS"/>
                  <a:ea typeface="Arial Unicode MS"/>
                  <a:cs typeface="Arial Unicode MS"/>
                </a:rPr>
                <a:t>and creation of varieties of atomic particles.</a:t>
              </a:r>
            </a:p>
            <a:p>
              <a:pPr marL="228600" indent="-228600"/>
              <a:r>
                <a:rPr lang="en-US" sz="1200" dirty="0" smtClean="0">
                  <a:latin typeface="Arial Unicode MS"/>
                  <a:ea typeface="Arial Unicode MS"/>
                  <a:cs typeface="Arial Unicode MS"/>
                </a:rPr>
                <a:t>8. Ultimate source was assumed primordial strings of </a:t>
              </a:r>
              <a:r>
                <a:rPr lang="en-IN" sz="1200" dirty="0" smtClean="0">
                  <a:latin typeface="Arial Unicode MS" pitchFamily="34" charset="-128"/>
                  <a:ea typeface="Arial Unicode MS" pitchFamily="34" charset="-128"/>
                  <a:cs typeface="Arial Unicode MS" pitchFamily="34" charset="-128"/>
                </a:rPr>
                <a:t>10-</a:t>
              </a:r>
              <a:r>
                <a:rPr lang="en-IN" sz="1200" baseline="30000" dirty="0" smtClean="0">
                  <a:latin typeface="Arial Unicode MS" pitchFamily="34" charset="-128"/>
                  <a:ea typeface="Arial Unicode MS" pitchFamily="34" charset="-128"/>
                  <a:cs typeface="Arial Unicode MS" pitchFamily="34" charset="-128"/>
                </a:rPr>
                <a:t>35</a:t>
              </a:r>
              <a:r>
                <a:rPr lang="en-IN" sz="1200" dirty="0" smtClean="0">
                  <a:latin typeface="Arial Unicode MS" pitchFamily="34" charset="-128"/>
                  <a:ea typeface="Arial Unicode MS" pitchFamily="34" charset="-128"/>
                  <a:cs typeface="Arial Unicode MS" pitchFamily="34" charset="-128"/>
                </a:rPr>
                <a:t> meter, but next levels are missing and nature of </a:t>
              </a:r>
            </a:p>
            <a:p>
              <a:pPr marL="228600" indent="-228600"/>
              <a:r>
                <a:rPr lang="en-US" sz="1200" dirty="0" smtClean="0">
                  <a:latin typeface="Arial Unicode MS"/>
                  <a:ea typeface="Arial Unicode MS"/>
                  <a:cs typeface="Arial Unicode MS"/>
                </a:rPr>
                <a:t> quarks is not clear. 5 types of 10 dimensional string theories were modified by M-string theory-all are guess.</a:t>
              </a:r>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066800" y="152400"/>
            <a:ext cx="7269939" cy="5383113"/>
            <a:chOff x="1066800" y="152400"/>
            <a:chExt cx="7269939" cy="5383113"/>
          </a:xfrm>
        </p:grpSpPr>
        <p:sp>
          <p:nvSpPr>
            <p:cNvPr id="2" name="TextBox 1"/>
            <p:cNvSpPr txBox="1"/>
            <p:nvPr/>
          </p:nvSpPr>
          <p:spPr>
            <a:xfrm>
              <a:off x="3429000" y="152400"/>
              <a:ext cx="1579278" cy="307777"/>
            </a:xfrm>
            <a:prstGeom prst="rect">
              <a:avLst/>
            </a:prstGeom>
            <a:noFill/>
          </p:spPr>
          <p:txBody>
            <a:bodyPr wrap="none" rtlCol="0">
              <a:spAutoFit/>
            </a:bodyPr>
            <a:lstStyle/>
            <a:p>
              <a:r>
                <a:rPr lang="en-US" sz="1400" b="1" dirty="0" smtClean="0">
                  <a:latin typeface="Arial Unicode MS" pitchFamily="34" charset="-128"/>
                  <a:ea typeface="Arial Unicode MS" pitchFamily="34" charset="-128"/>
                  <a:cs typeface="Arial Unicode MS" pitchFamily="34" charset="-128"/>
                </a:rPr>
                <a:t>Vedic Cosmology</a:t>
              </a:r>
              <a:endParaRPr lang="en-IN" sz="1400" b="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1066800" y="457200"/>
              <a:ext cx="7269939" cy="5078313"/>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Now we can realize solution of these problems by Vedic model. God as ultimate source of matter, </a:t>
              </a:r>
            </a:p>
            <a:p>
              <a:r>
                <a:rPr lang="en-US" sz="1200" dirty="0" smtClean="0">
                  <a:latin typeface="Arial Unicode MS" pitchFamily="34" charset="-128"/>
                  <a:ea typeface="Arial Unicode MS" pitchFamily="34" charset="-128"/>
                  <a:cs typeface="Arial Unicode MS" pitchFamily="34" charset="-128"/>
                </a:rPr>
                <a:t>energy or consciousness is one, but it is beyond description. Visible created Universe has variety and </a:t>
              </a:r>
            </a:p>
            <a:p>
              <a:r>
                <a:rPr lang="en-US" sz="1200" dirty="0" smtClean="0">
                  <a:latin typeface="Arial Unicode MS" pitchFamily="34" charset="-128"/>
                  <a:ea typeface="Arial Unicode MS" pitchFamily="34" charset="-128"/>
                  <a:cs typeface="Arial Unicode MS" pitchFamily="34" charset="-128"/>
                </a:rPr>
                <a:t>can be describe, but description can not be single. No object has any geometrical shape. All stars and </a:t>
              </a:r>
            </a:p>
            <a:p>
              <a:r>
                <a:rPr lang="en-US" sz="1200" dirty="0" smtClean="0">
                  <a:latin typeface="Arial Unicode MS" pitchFamily="34" charset="-128"/>
                  <a:ea typeface="Arial Unicode MS" pitchFamily="34" charset="-128"/>
                  <a:cs typeface="Arial Unicode MS" pitchFamily="34" charset="-128"/>
                </a:rPr>
                <a:t>planets are assumes spherical, but that is approximate only. Orbits are elliptical with several corrections.</a:t>
              </a:r>
            </a:p>
            <a:p>
              <a:r>
                <a:rPr lang="en-US" sz="1200" dirty="0" smtClean="0">
                  <a:latin typeface="Arial Unicode MS" pitchFamily="34" charset="-128"/>
                  <a:ea typeface="Arial Unicode MS" pitchFamily="34" charset="-128"/>
                  <a:cs typeface="Arial Unicode MS" pitchFamily="34" charset="-128"/>
                </a:rPr>
                <a:t>Finally all are discrete objects, but mathematical equations are continuous. Vedas do not indicate any</a:t>
              </a:r>
            </a:p>
            <a:p>
              <a:r>
                <a:rPr lang="en-US" sz="1200" dirty="0" smtClean="0">
                  <a:latin typeface="Arial Unicode MS" pitchFamily="34" charset="-128"/>
                  <a:ea typeface="Arial Unicode MS" pitchFamily="34" charset="-128"/>
                  <a:cs typeface="Arial Unicode MS" pitchFamily="34" charset="-128"/>
                </a:rPr>
                <a:t>Unified theory as assumed by Mahesh Yogi-</a:t>
              </a:r>
            </a:p>
            <a:p>
              <a:endParaRPr lang="en-US" sz="1200" dirty="0" smtClean="0">
                <a:latin typeface="Arial Unicode MS" pitchFamily="34" charset="-128"/>
                <a:ea typeface="Arial Unicode MS" pitchFamily="34" charset="-128"/>
                <a:cs typeface="Arial Unicode MS" pitchFamily="34" charset="-128"/>
              </a:endParaRPr>
            </a:p>
            <a:p>
              <a:pPr marL="228600" indent="-228600">
                <a:buAutoNum type="arabicParenBoth"/>
              </a:pPr>
              <a:r>
                <a:rPr lang="en-US" sz="1200" dirty="0" smtClean="0">
                  <a:latin typeface="Arial Unicode MS" pitchFamily="34" charset="-128"/>
                  <a:ea typeface="Arial Unicode MS" pitchFamily="34" charset="-128"/>
                  <a:cs typeface="Arial Unicode MS" pitchFamily="34" charset="-128"/>
                </a:rPr>
                <a:t>There are opposite pairs of matters and processes-(a) </a:t>
              </a:r>
              <a:r>
                <a:rPr lang="en-US" sz="1200" i="1" dirty="0" smtClean="0">
                  <a:latin typeface="Arial Unicode MS" pitchFamily="34" charset="-128"/>
                  <a:ea typeface="Arial Unicode MS" pitchFamily="34" charset="-128"/>
                  <a:cs typeface="Arial Unicode MS" pitchFamily="34" charset="-128"/>
                </a:rPr>
                <a:t>Agni-soma</a:t>
              </a:r>
              <a:r>
                <a:rPr lang="en-US" sz="1200" dirty="0" smtClean="0">
                  <a:latin typeface="Arial Unicode MS" pitchFamily="34" charset="-128"/>
                  <a:ea typeface="Arial Unicode MS" pitchFamily="34" charset="-128"/>
                  <a:cs typeface="Arial Unicode MS" pitchFamily="34" charset="-128"/>
                </a:rPr>
                <a:t>, (b) </a:t>
              </a:r>
              <a:r>
                <a:rPr lang="en-US" sz="1200" i="1" dirty="0" err="1" smtClean="0">
                  <a:latin typeface="Arial Unicode MS" pitchFamily="34" charset="-128"/>
                  <a:ea typeface="Arial Unicode MS" pitchFamily="34" charset="-128"/>
                  <a:cs typeface="Arial Unicode MS" pitchFamily="34" charset="-128"/>
                </a:rPr>
                <a:t>Puru</a:t>
              </a:r>
              <a:r>
                <a:rPr lang="en-US" sz="1200" i="1" dirty="0" err="1" smtClean="0">
                  <a:latin typeface="Arial Unicode MS"/>
                  <a:ea typeface="Arial Unicode MS"/>
                  <a:cs typeface="Arial Unicode MS"/>
                </a:rPr>
                <a:t>şa-Prak</a:t>
              </a:r>
              <a:r>
                <a:rPr lang="lv-LV" sz="1200" i="1" dirty="0" smtClean="0">
                  <a:latin typeface="Arial Unicode MS"/>
                  <a:ea typeface="Arial Unicode MS"/>
                  <a:cs typeface="Arial Unicode MS"/>
                </a:rPr>
                <a:t>ŗ</a:t>
              </a:r>
              <a:r>
                <a:rPr lang="en-US" sz="1200" i="1" dirty="0" err="1" smtClean="0">
                  <a:latin typeface="Arial Unicode MS"/>
                  <a:ea typeface="Arial Unicode MS"/>
                  <a:cs typeface="Arial Unicode MS"/>
                </a:rPr>
                <a:t>ti</a:t>
              </a:r>
              <a:r>
                <a:rPr lang="en-US" sz="1200" dirty="0" smtClean="0">
                  <a:latin typeface="Arial Unicode MS"/>
                  <a:ea typeface="Arial Unicode MS"/>
                  <a:cs typeface="Arial Unicode MS"/>
                </a:rPr>
                <a:t>, (c) </a:t>
              </a:r>
              <a:r>
                <a:rPr lang="en-US" sz="1200" i="1" dirty="0" smtClean="0">
                  <a:latin typeface="Arial Unicode MS"/>
                  <a:ea typeface="Arial Unicode MS"/>
                  <a:cs typeface="Arial Unicode MS"/>
                </a:rPr>
                <a:t>Rasa-</a:t>
              </a:r>
              <a:r>
                <a:rPr lang="en-US" sz="1200" i="1" dirty="0" err="1" smtClean="0">
                  <a:latin typeface="Arial Unicode MS"/>
                  <a:ea typeface="Arial Unicode MS"/>
                  <a:cs typeface="Arial Unicode MS"/>
                </a:rPr>
                <a:t>Bala</a:t>
              </a:r>
              <a:r>
                <a:rPr lang="en-US" sz="1200" dirty="0" smtClean="0">
                  <a:latin typeface="Arial Unicode MS"/>
                  <a:ea typeface="Arial Unicode MS"/>
                  <a:cs typeface="Arial Unicode MS"/>
                </a:rPr>
                <a:t>, </a:t>
              </a:r>
            </a:p>
            <a:p>
              <a:pPr marL="228600" indent="-228600"/>
              <a:r>
                <a:rPr lang="en-US" sz="1200" dirty="0" smtClean="0">
                  <a:latin typeface="Arial Unicode MS"/>
                  <a:ea typeface="Arial Unicode MS"/>
                  <a:cs typeface="Arial Unicode MS"/>
                </a:rPr>
                <a:t>(d) </a:t>
              </a:r>
              <a:r>
                <a:rPr lang="en-US" sz="1200" i="1" dirty="0" err="1" smtClean="0">
                  <a:latin typeface="Arial Unicode MS"/>
                  <a:ea typeface="Arial Unicode MS"/>
                  <a:cs typeface="Arial Unicode MS"/>
                </a:rPr>
                <a:t>Sañchara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Pratisañchara</a:t>
              </a:r>
              <a:r>
                <a:rPr lang="en-US" sz="1200" dirty="0" smtClean="0">
                  <a:latin typeface="Arial Unicode MS"/>
                  <a:ea typeface="Arial Unicode MS"/>
                  <a:cs typeface="Arial Unicode MS"/>
                </a:rPr>
                <a:t>,  (e)</a:t>
              </a:r>
              <a:r>
                <a:rPr lang="en-US" sz="1200" i="1" dirty="0" err="1" smtClean="0">
                  <a:latin typeface="Arial Unicode MS"/>
                  <a:ea typeface="Arial Unicode MS"/>
                  <a:cs typeface="Arial Unicode MS"/>
                </a:rPr>
                <a:t>Jīva-Māyā</a:t>
              </a:r>
              <a:r>
                <a:rPr lang="en-US" sz="1200" dirty="0" smtClean="0">
                  <a:latin typeface="Arial Unicode MS" pitchFamily="34" charset="-128"/>
                  <a:ea typeface="Arial Unicode MS" pitchFamily="34" charset="-128"/>
                  <a:cs typeface="Arial Unicode MS" pitchFamily="34" charset="-128"/>
                </a:rPr>
                <a:t> (f) </a:t>
              </a:r>
              <a:r>
                <a:rPr lang="en-US" sz="1200" i="1" dirty="0" err="1" smtClean="0">
                  <a:latin typeface="Arial Unicode MS"/>
                  <a:ea typeface="Arial Unicode MS"/>
                  <a:cs typeface="Arial Unicode MS"/>
                </a:rPr>
                <a:t>Śiva-Śakti</a:t>
              </a:r>
              <a:r>
                <a:rPr lang="en-US" sz="1200" dirty="0" smtClean="0">
                  <a:latin typeface="Arial Unicode MS"/>
                  <a:ea typeface="Arial Unicode MS"/>
                  <a:cs typeface="Arial Unicode MS"/>
                </a:rPr>
                <a:t> </a:t>
              </a:r>
              <a:r>
                <a:rPr lang="en-US" sz="1200" dirty="0" smtClean="0">
                  <a:latin typeface="Arial Unicode MS" pitchFamily="34" charset="-128"/>
                  <a:ea typeface="Arial Unicode MS" pitchFamily="34" charset="-128"/>
                  <a:cs typeface="Arial Unicode MS" pitchFamily="34" charset="-128"/>
                </a:rPr>
                <a:t>etc. </a:t>
              </a:r>
            </a:p>
            <a:p>
              <a:pPr marL="228600" indent="-228600"/>
              <a:r>
                <a:rPr lang="en-US" sz="1200" dirty="0" smtClean="0">
                  <a:latin typeface="Arial Unicode MS" pitchFamily="34" charset="-128"/>
                  <a:ea typeface="Arial Unicode MS" pitchFamily="34" charset="-128"/>
                  <a:cs typeface="Arial Unicode MS" pitchFamily="34" charset="-128"/>
                </a:rPr>
                <a:t>(2) World is created by action of 3 </a:t>
              </a:r>
              <a:r>
                <a:rPr lang="en-US" sz="1200" i="1" dirty="0" err="1" smtClean="0">
                  <a:latin typeface="Arial Unicode MS" pitchFamily="34" charset="-128"/>
                  <a:ea typeface="Arial Unicode MS" pitchFamily="34" charset="-128"/>
                  <a:cs typeface="Arial Unicode MS" pitchFamily="34" charset="-128"/>
                </a:rPr>
                <a:t>Gu</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as</a:t>
              </a:r>
              <a:r>
                <a:rPr lang="en-US" sz="1200" dirty="0" smtClean="0">
                  <a:latin typeface="Arial Unicode MS"/>
                  <a:ea typeface="Arial Unicode MS"/>
                  <a:cs typeface="Arial Unicode MS"/>
                </a:rPr>
                <a:t>. Their combination is of 8 types called 8 </a:t>
              </a:r>
              <a:r>
                <a:rPr lang="en-US" sz="1200" i="1" dirty="0" err="1" smtClean="0">
                  <a:latin typeface="Arial Unicode MS"/>
                  <a:ea typeface="Arial Unicode MS"/>
                  <a:cs typeface="Arial Unicode MS"/>
                </a:rPr>
                <a:t>Prak</a:t>
              </a:r>
              <a:r>
                <a:rPr lang="lv-LV" sz="1200" i="1" dirty="0" smtClean="0">
                  <a:latin typeface="Arial Unicode MS"/>
                  <a:ea typeface="Arial Unicode MS"/>
                  <a:cs typeface="Arial Unicode MS"/>
                </a:rPr>
                <a:t>ŗ</a:t>
              </a:r>
              <a:r>
                <a:rPr lang="en-US" sz="1200" i="1" dirty="0" err="1" smtClean="0">
                  <a:latin typeface="Arial Unicode MS"/>
                  <a:ea typeface="Arial Unicode MS"/>
                  <a:cs typeface="Arial Unicode MS"/>
                </a:rPr>
                <a:t>tis</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-so there are</a:t>
              </a:r>
            </a:p>
            <a:p>
              <a:pPr marL="228600" indent="-228600"/>
              <a:r>
                <a:rPr lang="en-US" sz="1200" dirty="0" smtClean="0">
                  <a:latin typeface="Arial Unicode MS"/>
                  <a:ea typeface="Arial Unicode MS"/>
                  <a:cs typeface="Arial Unicode MS"/>
                </a:rPr>
                <a:t>8 alternative theories of </a:t>
              </a:r>
              <a:r>
                <a:rPr lang="en-US" sz="1200" dirty="0" err="1" smtClean="0">
                  <a:latin typeface="Arial Unicode MS"/>
                  <a:ea typeface="Arial Unicode MS"/>
                  <a:cs typeface="Arial Unicode MS"/>
                </a:rPr>
                <a:t>Vedānta</a:t>
              </a:r>
              <a:r>
                <a:rPr lang="en-US" sz="1200" dirty="0" smtClean="0">
                  <a:latin typeface="Arial Unicode MS"/>
                  <a:ea typeface="Arial Unicode MS"/>
                  <a:cs typeface="Arial Unicode MS"/>
                </a:rPr>
                <a:t> though it was for unification of diverse </a:t>
              </a:r>
              <a:r>
                <a:rPr lang="en-US" sz="1200" i="1" dirty="0" err="1" smtClean="0">
                  <a:latin typeface="Arial Unicode MS"/>
                  <a:ea typeface="Arial Unicode MS"/>
                  <a:cs typeface="Arial Unicode MS"/>
                </a:rPr>
                <a:t>sūktas</a:t>
              </a:r>
              <a:r>
                <a:rPr lang="en-US" sz="1200" dirty="0" smtClean="0">
                  <a:latin typeface="Arial Unicode MS"/>
                  <a:ea typeface="Arial Unicode MS"/>
                  <a:cs typeface="Arial Unicode MS"/>
                </a:rPr>
                <a:t> by different </a:t>
              </a:r>
              <a:r>
                <a:rPr lang="en-US" sz="1200" i="1" dirty="0" err="1" smtClean="0">
                  <a:latin typeface="Arial Unicode MS"/>
                  <a:ea typeface="Arial Unicode MS"/>
                  <a:cs typeface="Arial Unicode MS"/>
                </a:rPr>
                <a:t>Ŗşis</a:t>
              </a:r>
              <a:r>
                <a:rPr lang="en-US" sz="1200" dirty="0" smtClean="0">
                  <a:latin typeface="Arial Unicode MS"/>
                  <a:ea typeface="Arial Unicode MS"/>
                  <a:cs typeface="Arial Unicode MS"/>
                </a:rPr>
                <a:t> in</a:t>
              </a:r>
            </a:p>
            <a:p>
              <a:pPr marL="228600" indent="-228600"/>
              <a:r>
                <a:rPr lang="en-US" sz="1200" dirty="0" smtClean="0">
                  <a:latin typeface="Arial Unicode MS"/>
                  <a:ea typeface="Arial Unicode MS"/>
                  <a:cs typeface="Arial Unicode MS"/>
                </a:rPr>
                <a:t>different periods-(a) </a:t>
              </a:r>
              <a:r>
                <a:rPr lang="en-US" sz="1200" i="1" dirty="0" err="1" smtClean="0">
                  <a:latin typeface="Arial Unicode MS"/>
                  <a:ea typeface="Arial Unicode MS"/>
                  <a:cs typeface="Arial Unicode MS"/>
                </a:rPr>
                <a:t>Śankara</a:t>
              </a:r>
              <a:r>
                <a:rPr lang="en-US" sz="1200" dirty="0" smtClean="0">
                  <a:latin typeface="Arial Unicode MS"/>
                  <a:ea typeface="Arial Unicode MS"/>
                  <a:cs typeface="Arial Unicode MS"/>
                </a:rPr>
                <a:t>, (b) </a:t>
              </a:r>
              <a:r>
                <a:rPr lang="en-US" sz="1200" i="1" dirty="0" err="1" smtClean="0">
                  <a:latin typeface="Arial Unicode MS"/>
                  <a:ea typeface="Arial Unicode MS"/>
                  <a:cs typeface="Arial Unicode MS"/>
                </a:rPr>
                <a:t>Nimbārka</a:t>
              </a:r>
              <a:r>
                <a:rPr lang="en-US" sz="1200" dirty="0" smtClean="0">
                  <a:latin typeface="Arial Unicode MS"/>
                  <a:ea typeface="Arial Unicode MS"/>
                  <a:cs typeface="Arial Unicode MS"/>
                </a:rPr>
                <a:t>, (c) </a:t>
              </a:r>
              <a:r>
                <a:rPr lang="en-US" sz="1200" i="1" dirty="0" err="1" smtClean="0">
                  <a:latin typeface="Arial Unicode MS"/>
                  <a:ea typeface="Arial Unicode MS"/>
                  <a:cs typeface="Arial Unicode MS"/>
                </a:rPr>
                <a:t>Rāmānuja</a:t>
              </a:r>
              <a:r>
                <a:rPr lang="en-US" sz="1200" dirty="0" smtClean="0">
                  <a:latin typeface="Arial Unicode MS"/>
                  <a:ea typeface="Arial Unicode MS"/>
                  <a:cs typeface="Arial Unicode MS"/>
                </a:rPr>
                <a:t>, (d) </a:t>
              </a:r>
              <a:r>
                <a:rPr lang="en-US" sz="1200" i="1" dirty="0" err="1" smtClean="0">
                  <a:latin typeface="Arial Unicode MS"/>
                  <a:ea typeface="Arial Unicode MS"/>
                  <a:cs typeface="Arial Unicode MS"/>
                </a:rPr>
                <a:t>Madhva</a:t>
              </a:r>
              <a:r>
                <a:rPr lang="en-US" sz="1200" dirty="0" smtClean="0">
                  <a:latin typeface="Arial Unicode MS"/>
                  <a:ea typeface="Arial Unicode MS"/>
                  <a:cs typeface="Arial Unicode MS"/>
                </a:rPr>
                <a:t>, (e) </a:t>
              </a:r>
              <a:r>
                <a:rPr lang="en-US" sz="1200" i="1" dirty="0" err="1" smtClean="0">
                  <a:latin typeface="Arial Unicode MS"/>
                  <a:ea typeface="Arial Unicode MS"/>
                  <a:cs typeface="Arial Unicode MS"/>
                </a:rPr>
                <a:t>Vallabha</a:t>
              </a:r>
              <a:r>
                <a:rPr lang="en-US" sz="1200" dirty="0" smtClean="0">
                  <a:latin typeface="Arial Unicode MS"/>
                  <a:ea typeface="Arial Unicode MS"/>
                  <a:cs typeface="Arial Unicode MS"/>
                </a:rPr>
                <a:t>, (f) </a:t>
              </a:r>
              <a:r>
                <a:rPr lang="en-US" sz="1200" i="1" dirty="0" err="1" smtClean="0">
                  <a:latin typeface="Arial Unicode MS"/>
                  <a:ea typeface="Arial Unicode MS"/>
                  <a:cs typeface="Arial Unicode MS"/>
                </a:rPr>
                <a:t>Abhinava</a:t>
              </a:r>
              <a:r>
                <a:rPr lang="en-US" sz="1200" dirty="0" smtClean="0">
                  <a:latin typeface="Arial Unicode MS"/>
                  <a:ea typeface="Arial Unicode MS"/>
                  <a:cs typeface="Arial Unicode MS"/>
                </a:rPr>
                <a:t>-</a:t>
              </a:r>
            </a:p>
            <a:p>
              <a:pPr marL="228600" indent="-228600"/>
              <a:r>
                <a:rPr lang="en-US" sz="1200" i="1" dirty="0" smtClean="0">
                  <a:latin typeface="Arial Unicode MS"/>
                  <a:ea typeface="Arial Unicode MS"/>
                  <a:cs typeface="Arial Unicode MS"/>
                </a:rPr>
                <a:t>Gupta</a:t>
              </a:r>
              <a:r>
                <a:rPr lang="en-US" sz="1200" dirty="0" smtClean="0">
                  <a:latin typeface="Arial Unicode MS"/>
                  <a:ea typeface="Arial Unicode MS"/>
                  <a:cs typeface="Arial Unicode MS"/>
                </a:rPr>
                <a:t>, (g) </a:t>
              </a:r>
              <a:r>
                <a:rPr lang="en-US" sz="1200" i="1" dirty="0" err="1" smtClean="0">
                  <a:latin typeface="Arial Unicode MS"/>
                  <a:ea typeface="Arial Unicode MS"/>
                  <a:cs typeface="Arial Unicode MS"/>
                </a:rPr>
                <a:t>Chaitanya</a:t>
              </a:r>
              <a:r>
                <a:rPr lang="en-US" sz="1200" dirty="0" smtClean="0">
                  <a:latin typeface="Arial Unicode MS"/>
                  <a:ea typeface="Arial Unicode MS"/>
                  <a:cs typeface="Arial Unicode MS"/>
                </a:rPr>
                <a:t> , (h)</a:t>
              </a:r>
              <a:r>
                <a:rPr lang="en-US" sz="1200" i="1" dirty="0" err="1" smtClean="0">
                  <a:latin typeface="Arial Unicode MS"/>
                  <a:ea typeface="Arial Unicode MS"/>
                  <a:cs typeface="Arial Unicode MS"/>
                </a:rPr>
                <a:t>Tantrāgama</a:t>
              </a:r>
              <a:endParaRPr lang="en-US" sz="1200" i="1" dirty="0" smtClean="0">
                <a:latin typeface="Arial Unicode MS"/>
                <a:ea typeface="Arial Unicode MS"/>
                <a:cs typeface="Arial Unicode MS"/>
              </a:endParaRPr>
            </a:p>
            <a:p>
              <a:pPr marL="228600" indent="-228600"/>
              <a:r>
                <a:rPr lang="en-US" sz="1200" dirty="0" smtClean="0">
                  <a:latin typeface="Arial Unicode MS"/>
                  <a:ea typeface="Arial Unicode MS"/>
                  <a:cs typeface="Arial Unicode MS"/>
                </a:rPr>
                <a:t>(3) There are 6 </a:t>
              </a:r>
              <a:r>
                <a:rPr lang="en-US" sz="1200" i="1" dirty="0" err="1" smtClean="0">
                  <a:latin typeface="Arial Unicode MS"/>
                  <a:ea typeface="Arial Unicode MS"/>
                  <a:cs typeface="Arial Unicode MS"/>
                </a:rPr>
                <a:t>darśanas</a:t>
              </a:r>
              <a:r>
                <a:rPr lang="en-US" sz="1200" dirty="0" smtClean="0">
                  <a:latin typeface="Arial Unicode MS"/>
                  <a:ea typeface="Arial Unicode MS"/>
                  <a:cs typeface="Arial Unicode MS"/>
                </a:rPr>
                <a:t> to explain Vedic theories.</a:t>
              </a:r>
            </a:p>
            <a:p>
              <a:pPr marL="228600" indent="-228600">
                <a:buAutoNum type="arabicParenBoth" startAt="4"/>
              </a:pPr>
              <a:r>
                <a:rPr lang="en-US" sz="1200" dirty="0" smtClean="0">
                  <a:latin typeface="Arial Unicode MS"/>
                  <a:ea typeface="Arial Unicode MS"/>
                  <a:cs typeface="Arial Unicode MS"/>
                </a:rPr>
                <a:t>Veda itself has many types of texts-(a) </a:t>
              </a:r>
              <a:r>
                <a:rPr lang="en-US" sz="1200" i="1" dirty="0" err="1" smtClean="0">
                  <a:latin typeface="Arial Unicode MS"/>
                  <a:ea typeface="Arial Unicode MS"/>
                  <a:cs typeface="Arial Unicode MS"/>
                </a:rPr>
                <a:t>samhitā</a:t>
              </a:r>
              <a:r>
                <a:rPr lang="en-US" sz="1200" dirty="0" smtClean="0">
                  <a:latin typeface="Arial Unicode MS"/>
                  <a:ea typeface="Arial Unicode MS"/>
                  <a:cs typeface="Arial Unicode MS"/>
                </a:rPr>
                <a:t>-collection of mantras, (b) </a:t>
              </a:r>
              <a:r>
                <a:rPr lang="en-US" sz="1200" i="1" dirty="0" err="1" smtClean="0">
                  <a:latin typeface="Arial Unicode MS"/>
                  <a:ea typeface="Arial Unicode MS"/>
                  <a:cs typeface="Arial Unicode MS"/>
                </a:rPr>
                <a:t>Brāhma</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a:t>
              </a:r>
              <a:r>
                <a:rPr lang="en-US" sz="1200" dirty="0" smtClean="0">
                  <a:latin typeface="Arial Unicode MS"/>
                  <a:ea typeface="Arial Unicode MS"/>
                  <a:cs typeface="Arial Unicode MS"/>
                </a:rPr>
                <a:t> , (c) </a:t>
              </a:r>
              <a:r>
                <a:rPr lang="en-US" sz="1200" i="1" dirty="0" err="1" smtClean="0">
                  <a:latin typeface="Arial Unicode MS"/>
                  <a:ea typeface="Arial Unicode MS"/>
                  <a:cs typeface="Arial Unicode MS"/>
                </a:rPr>
                <a:t>Purā</a:t>
              </a:r>
              <a:r>
                <a:rPr lang="lv-LV" sz="1200" i="1" dirty="0" smtClean="0">
                  <a:latin typeface="Arial Unicode MS"/>
                  <a:ea typeface="Arial Unicode MS"/>
                  <a:cs typeface="Arial Unicode MS"/>
                </a:rPr>
                <a:t>ņ</a:t>
              </a:r>
              <a:r>
                <a:rPr lang="en-US" sz="1200" i="1" dirty="0" smtClean="0">
                  <a:latin typeface="Arial Unicode MS"/>
                  <a:ea typeface="Arial Unicode MS"/>
                  <a:cs typeface="Arial Unicode MS"/>
                </a:rPr>
                <a:t>a</a:t>
              </a:r>
              <a:r>
                <a:rPr lang="en-US" sz="1200" dirty="0" smtClean="0">
                  <a:latin typeface="Arial Unicode MS"/>
                  <a:ea typeface="Arial Unicode MS"/>
                  <a:cs typeface="Arial Unicode MS"/>
                </a:rPr>
                <a:t>, </a:t>
              </a:r>
            </a:p>
            <a:p>
              <a:pPr marL="228600" indent="-228600"/>
              <a:r>
                <a:rPr lang="en-US" sz="1200" dirty="0" smtClean="0">
                  <a:latin typeface="Arial Unicode MS"/>
                  <a:ea typeface="Arial Unicode MS"/>
                  <a:cs typeface="Arial Unicode MS"/>
                </a:rPr>
                <a:t>(d) </a:t>
              </a:r>
              <a:r>
                <a:rPr lang="lv-LV" sz="1200" i="1" dirty="0" smtClean="0">
                  <a:latin typeface="Arial Unicode MS"/>
                  <a:ea typeface="Arial Unicode MS"/>
                  <a:cs typeface="Arial Unicode MS"/>
                </a:rPr>
                <a:t>Ā</a:t>
              </a:r>
              <a:r>
                <a:rPr lang="en-US" sz="1200" i="1" dirty="0" err="1" smtClean="0">
                  <a:latin typeface="Arial Unicode MS"/>
                  <a:ea typeface="Arial Unicode MS"/>
                  <a:cs typeface="Arial Unicode MS"/>
                </a:rPr>
                <a:t>gama</a:t>
              </a:r>
              <a:r>
                <a:rPr lang="en-US" sz="1200" dirty="0" smtClean="0">
                  <a:latin typeface="Arial Unicode MS"/>
                  <a:ea typeface="Arial Unicode MS"/>
                  <a:cs typeface="Arial Unicode MS"/>
                </a:rPr>
                <a:t>, etc.</a:t>
              </a:r>
            </a:p>
            <a:p>
              <a:pPr marL="228600" indent="-228600"/>
              <a:r>
                <a:rPr lang="en-US" sz="1200" dirty="0" smtClean="0">
                  <a:latin typeface="Arial Unicode MS"/>
                  <a:ea typeface="Arial Unicode MS"/>
                  <a:cs typeface="Arial Unicode MS"/>
                </a:rPr>
                <a:t>(5) Four types of </a:t>
              </a:r>
              <a:r>
                <a:rPr lang="en-US" sz="1200" i="1" dirty="0" err="1" smtClean="0">
                  <a:latin typeface="Arial Unicode MS"/>
                  <a:ea typeface="Arial Unicode MS"/>
                  <a:cs typeface="Arial Unicode MS"/>
                </a:rPr>
                <a:t>samhitā-Ŗk</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Yajur</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Sāma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Atharva</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(6) 4 types of </a:t>
              </a:r>
              <a:r>
                <a:rPr lang="en-US" sz="1200" i="1" dirty="0" err="1" smtClean="0">
                  <a:latin typeface="Arial Unicode MS"/>
                  <a:ea typeface="Arial Unicode MS"/>
                  <a:cs typeface="Arial Unicode MS"/>
                </a:rPr>
                <a:t>Puruşa-Kśara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Akśara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Avyaya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Parātpara</a:t>
              </a:r>
              <a:r>
                <a:rPr lang="en-US" sz="1200" dirty="0" smtClean="0">
                  <a:latin typeface="Arial Unicode MS"/>
                  <a:ea typeface="Arial Unicode MS"/>
                  <a:cs typeface="Arial Unicode MS"/>
                </a:rPr>
                <a:t>. The last is beyond description.</a:t>
              </a:r>
            </a:p>
            <a:p>
              <a:pPr marL="228600" indent="-228600"/>
              <a:r>
                <a:rPr lang="en-US" sz="1200" dirty="0" smtClean="0">
                  <a:latin typeface="Arial Unicode MS"/>
                  <a:ea typeface="Arial Unicode MS"/>
                  <a:cs typeface="Arial Unicode MS"/>
                </a:rPr>
                <a:t>(7) </a:t>
              </a:r>
              <a:r>
                <a:rPr lang="en-US" sz="1200" i="1" dirty="0" err="1" smtClean="0">
                  <a:latin typeface="Arial Unicode MS"/>
                  <a:ea typeface="Arial Unicode MS"/>
                  <a:cs typeface="Arial Unicode MS"/>
                </a:rPr>
                <a:t>Nāsadīya-sūkta</a:t>
              </a:r>
              <a:r>
                <a:rPr lang="en-US" sz="1200" dirty="0" smtClean="0">
                  <a:latin typeface="Arial Unicode MS"/>
                  <a:ea typeface="Arial Unicode MS"/>
                  <a:cs typeface="Arial Unicode MS"/>
                </a:rPr>
                <a:t> describes 10 alternate theories and still tells that ultimate source is uncertain.</a:t>
              </a:r>
            </a:p>
            <a:p>
              <a:pPr marL="228600" indent="-228600"/>
              <a:endParaRPr lang="en-US" sz="1200" dirty="0" smtClean="0">
                <a:latin typeface="Arial Unicode MS"/>
                <a:ea typeface="Arial Unicode MS"/>
                <a:cs typeface="Arial Unicode MS"/>
              </a:endParaRPr>
            </a:p>
            <a:p>
              <a:pPr marL="228600" indent="-228600"/>
              <a:r>
                <a:rPr lang="en-US" sz="1200" dirty="0" smtClean="0">
                  <a:latin typeface="Arial Unicode MS"/>
                  <a:ea typeface="Arial Unicode MS"/>
                  <a:cs typeface="Arial Unicode MS"/>
                </a:rPr>
                <a:t>          Definitely, no single theory can explain Vedas or the world. There has to be a combination of</a:t>
              </a:r>
            </a:p>
            <a:p>
              <a:pPr marL="228600" indent="-228600"/>
              <a:r>
                <a:rPr lang="en-US" sz="1200" dirty="0" smtClean="0">
                  <a:latin typeface="Arial Unicode MS"/>
                  <a:ea typeface="Arial Unicode MS"/>
                  <a:cs typeface="Arial Unicode MS"/>
                </a:rPr>
                <a:t>theories. How many are needed. At least 2 are needed-</a:t>
              </a:r>
            </a:p>
            <a:p>
              <a:pPr marL="228600" indent="-228600">
                <a:buAutoNum type="arabicParenBoth"/>
              </a:pPr>
              <a:r>
                <a:rPr lang="en-US" sz="1200" i="1" dirty="0" err="1" smtClean="0">
                  <a:latin typeface="Arial Unicode MS"/>
                  <a:ea typeface="Arial Unicode MS"/>
                  <a:cs typeface="Arial Unicode MS"/>
                </a:rPr>
                <a:t>Puruşa</a:t>
              </a:r>
              <a:r>
                <a:rPr lang="en-US" sz="1200" dirty="0" smtClean="0">
                  <a:latin typeface="Arial Unicode MS"/>
                  <a:ea typeface="Arial Unicode MS"/>
                  <a:cs typeface="Arial Unicode MS"/>
                </a:rPr>
                <a:t> theory explains sequence of </a:t>
              </a:r>
              <a:r>
                <a:rPr lang="en-US" sz="1200" i="1" dirty="0" err="1" smtClean="0">
                  <a:latin typeface="Arial Unicode MS"/>
                  <a:ea typeface="Arial Unicode MS"/>
                  <a:cs typeface="Arial Unicode MS"/>
                </a:rPr>
                <a:t>puras</a:t>
              </a:r>
              <a:r>
                <a:rPr lang="en-US" sz="1200" dirty="0" smtClean="0">
                  <a:latin typeface="Arial Unicode MS"/>
                  <a:ea typeface="Arial Unicode MS"/>
                  <a:cs typeface="Arial Unicode MS"/>
                </a:rPr>
                <a:t> (structures) at micro and mega levels.</a:t>
              </a:r>
            </a:p>
            <a:p>
              <a:pPr marL="228600" indent="-228600">
                <a:buAutoNum type="arabicParenBoth"/>
              </a:pPr>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Śrī</a:t>
              </a:r>
              <a:r>
                <a:rPr lang="en-US" sz="1200" dirty="0" smtClean="0">
                  <a:latin typeface="Arial Unicode MS"/>
                  <a:ea typeface="Arial Unicode MS"/>
                  <a:cs typeface="Arial Unicode MS"/>
                </a:rPr>
                <a:t> theory explains field theory about continuous description of space. That is 10 dimensional, but</a:t>
              </a:r>
            </a:p>
            <a:p>
              <a:pPr marL="228600" indent="-228600"/>
              <a:r>
                <a:rPr lang="en-US" sz="1200" dirty="0" smtClean="0">
                  <a:latin typeface="Arial Unicode MS"/>
                  <a:ea typeface="Arial Unicode MS"/>
                  <a:cs typeface="Arial Unicode MS"/>
                </a:rPr>
                <a:t>lesser dimensions are sufficient for many purposes.</a:t>
              </a:r>
            </a:p>
            <a:p>
              <a:pPr marL="228600" indent="-228600"/>
              <a:r>
                <a:rPr lang="en-US" sz="1200" dirty="0" smtClean="0">
                  <a:latin typeface="Arial Unicode MS"/>
                  <a:ea typeface="Arial Unicode MS"/>
                  <a:cs typeface="Arial Unicode MS"/>
                </a:rPr>
                <a:t>(3) There is a </a:t>
              </a:r>
              <a:r>
                <a:rPr lang="en-US" sz="1200" i="1" dirty="0" err="1" smtClean="0">
                  <a:latin typeface="Arial Unicode MS"/>
                  <a:ea typeface="Arial Unicode MS"/>
                  <a:cs typeface="Arial Unicode MS"/>
                </a:rPr>
                <a:t>Yajña</a:t>
              </a:r>
              <a:r>
                <a:rPr lang="en-US" sz="1200" dirty="0" smtClean="0">
                  <a:latin typeface="Arial Unicode MS"/>
                  <a:ea typeface="Arial Unicode MS"/>
                  <a:cs typeface="Arial Unicode MS"/>
                </a:rPr>
                <a:t> theory of transformation called creation. It also explains nature of various times.</a:t>
              </a:r>
            </a:p>
            <a:p>
              <a:pPr marL="228600" indent="-228600"/>
              <a:r>
                <a:rPr lang="en-US" sz="1200" dirty="0" smtClean="0">
                  <a:latin typeface="Arial Unicode MS"/>
                  <a:ea typeface="Arial Unicode MS"/>
                  <a:cs typeface="Arial Unicode MS"/>
                </a:rPr>
                <a:t>It is doubtful whether this is independent or it can be derived from the earlier 2 theories.</a:t>
              </a:r>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1066800" y="152400"/>
            <a:ext cx="7295587" cy="5904845"/>
            <a:chOff x="1066800" y="152400"/>
            <a:chExt cx="7295587" cy="5904845"/>
          </a:xfrm>
        </p:grpSpPr>
        <p:sp>
          <p:nvSpPr>
            <p:cNvPr id="2" name="TextBox 1"/>
            <p:cNvSpPr txBox="1"/>
            <p:nvPr/>
          </p:nvSpPr>
          <p:spPr>
            <a:xfrm>
              <a:off x="3505200" y="152400"/>
              <a:ext cx="1358064" cy="307777"/>
            </a:xfrm>
            <a:prstGeom prst="rect">
              <a:avLst/>
            </a:prstGeom>
            <a:noFill/>
          </p:spPr>
          <p:txBody>
            <a:bodyPr wrap="none" rtlCol="0">
              <a:spAutoFit/>
            </a:bodyPr>
            <a:lstStyle/>
            <a:p>
              <a:r>
                <a:rPr lang="en-US" sz="1400" b="1" i="1" dirty="0" err="1" smtClean="0">
                  <a:latin typeface="Arial Unicode MS" pitchFamily="34" charset="-128"/>
                  <a:ea typeface="Arial Unicode MS" pitchFamily="34" charset="-128"/>
                  <a:cs typeface="Arial Unicode MS" pitchFamily="34" charset="-128"/>
                </a:rPr>
                <a:t>Puru</a:t>
              </a:r>
              <a:r>
                <a:rPr lang="en-US" sz="1400" b="1" i="1" dirty="0" err="1" smtClean="0">
                  <a:latin typeface="Arial Unicode MS"/>
                  <a:ea typeface="Arial Unicode MS"/>
                  <a:cs typeface="Arial Unicode MS"/>
                </a:rPr>
                <a:t>şa</a:t>
              </a:r>
              <a:r>
                <a:rPr lang="en-US" sz="1400" b="1" i="1" dirty="0" smtClean="0">
                  <a:latin typeface="Arial Unicode MS"/>
                  <a:ea typeface="Arial Unicode MS"/>
                  <a:cs typeface="Arial Unicode MS"/>
                </a:rPr>
                <a:t> </a:t>
              </a:r>
              <a:r>
                <a:rPr lang="en-US" sz="1400" b="1" dirty="0" smtClean="0">
                  <a:latin typeface="Arial Unicode MS"/>
                  <a:ea typeface="Arial Unicode MS"/>
                  <a:cs typeface="Arial Unicode MS"/>
                </a:rPr>
                <a:t>Theory</a:t>
              </a:r>
              <a:endParaRPr lang="en-IN" sz="1400" b="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1066800" y="609600"/>
              <a:ext cx="7295587" cy="5447645"/>
            </a:xfrm>
            <a:prstGeom prst="rect">
              <a:avLst/>
            </a:prstGeom>
            <a:noFill/>
          </p:spPr>
          <p:txBody>
            <a:bodyPr wrap="none" rtlCol="0">
              <a:spAutoFit/>
            </a:bodyPr>
            <a:lstStyle/>
            <a:p>
              <a:r>
                <a:rPr lang="en-US" sz="1200" i="1" dirty="0" err="1" smtClean="0">
                  <a:latin typeface="Arial Unicode MS" pitchFamily="34" charset="-128"/>
                  <a:ea typeface="Arial Unicode MS" pitchFamily="34" charset="-128"/>
                  <a:cs typeface="Arial Unicode MS" pitchFamily="34" charset="-128"/>
                </a:rPr>
                <a:t>Pura</a:t>
              </a:r>
              <a:r>
                <a:rPr lang="en-US" sz="1200" dirty="0" smtClean="0">
                  <a:latin typeface="Arial Unicode MS" pitchFamily="34" charset="-128"/>
                  <a:ea typeface="Arial Unicode MS" pitchFamily="34" charset="-128"/>
                  <a:cs typeface="Arial Unicode MS" pitchFamily="34" charset="-128"/>
                </a:rPr>
                <a:t> is a structure within boundary called </a:t>
              </a:r>
              <a:r>
                <a:rPr lang="en-US" sz="1200" i="1" dirty="0" err="1" smtClean="0">
                  <a:latin typeface="Arial Unicode MS" pitchFamily="34" charset="-128"/>
                  <a:ea typeface="Arial Unicode MS" pitchFamily="34" charset="-128"/>
                  <a:cs typeface="Arial Unicode MS" pitchFamily="34" charset="-128"/>
                </a:rPr>
                <a:t>Chhanda</a:t>
              </a:r>
              <a:r>
                <a:rPr lang="en-US" sz="1200" dirty="0" smtClean="0">
                  <a:latin typeface="Arial Unicode MS" pitchFamily="34" charset="-128"/>
                  <a:ea typeface="Arial Unicode MS" pitchFamily="34" charset="-128"/>
                  <a:cs typeface="Arial Unicode MS" pitchFamily="34" charset="-128"/>
                </a:rPr>
                <a:t>. The whole world is collection of structures and is a </a:t>
              </a:r>
            </a:p>
            <a:p>
              <a:r>
                <a:rPr lang="en-US" sz="1200" i="1" dirty="0" err="1" smtClean="0">
                  <a:latin typeface="Arial Unicode MS" pitchFamily="34" charset="-128"/>
                  <a:ea typeface="Arial Unicode MS" pitchFamily="34" charset="-128"/>
                  <a:cs typeface="Arial Unicode MS" pitchFamily="34" charset="-128"/>
                </a:rPr>
                <a:t>Puruşa</a:t>
              </a:r>
              <a:r>
                <a:rPr lang="en-US" sz="1200" dirty="0" smtClean="0">
                  <a:latin typeface="Arial Unicode MS" pitchFamily="34" charset="-128"/>
                  <a:ea typeface="Arial Unicode MS" pitchFamily="34" charset="-128"/>
                  <a:cs typeface="Arial Unicode MS" pitchFamily="34" charset="-128"/>
                </a:rPr>
                <a:t>. Man itself is 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Puruşa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being image of world in sense that human brain has the same number of</a:t>
              </a:r>
            </a:p>
            <a:p>
              <a:r>
                <a:rPr lang="en-US" sz="1200" dirty="0" smtClean="0">
                  <a:latin typeface="Arial Unicode MS" pitchFamily="34" charset="-128"/>
                  <a:ea typeface="Arial Unicode MS" pitchFamily="34" charset="-128"/>
                  <a:cs typeface="Arial Unicode MS" pitchFamily="34" charset="-128"/>
                </a:rPr>
                <a:t>cells 10</a:t>
              </a:r>
              <a:r>
                <a:rPr lang="en-US" sz="1200" baseline="30000" dirty="0" smtClean="0">
                  <a:latin typeface="Arial Unicode MS" pitchFamily="34" charset="-128"/>
                  <a:ea typeface="Arial Unicode MS" pitchFamily="34" charset="-128"/>
                  <a:cs typeface="Arial Unicode MS" pitchFamily="34" charset="-128"/>
                </a:rPr>
                <a:t>11</a:t>
              </a:r>
              <a:r>
                <a:rPr lang="en-US" sz="1200" dirty="0" smtClean="0">
                  <a:latin typeface="Arial Unicode MS" pitchFamily="34" charset="-128"/>
                  <a:ea typeface="Arial Unicode MS" pitchFamily="34" charset="-128"/>
                  <a:cs typeface="Arial Unicode MS" pitchFamily="34" charset="-128"/>
                </a:rPr>
                <a:t> as number of stars in our galaxy. Those structures are called </a:t>
              </a:r>
              <a:r>
                <a:rPr lang="en-US" sz="1200" i="1" dirty="0" err="1" smtClean="0">
                  <a:latin typeface="Arial Unicode MS" pitchFamily="34" charset="-128"/>
                  <a:ea typeface="Arial Unicode MS" pitchFamily="34" charset="-128"/>
                  <a:cs typeface="Arial Unicode MS" pitchFamily="34" charset="-128"/>
                </a:rPr>
                <a:t>Viśva</a:t>
              </a:r>
              <a:r>
                <a:rPr lang="en-US" sz="1200" dirty="0" smtClean="0">
                  <a:latin typeface="Arial Unicode MS" pitchFamily="34" charset="-128"/>
                  <a:ea typeface="Arial Unicode MS" pitchFamily="34" charset="-128"/>
                  <a:cs typeface="Arial Unicode MS" pitchFamily="34" charset="-128"/>
                </a:rPr>
                <a:t> which are complete, </a:t>
              </a:r>
            </a:p>
            <a:p>
              <a:r>
                <a:rPr lang="en-US" sz="1200" dirty="0" smtClean="0">
                  <a:latin typeface="Arial Unicode MS" pitchFamily="34" charset="-128"/>
                  <a:ea typeface="Arial Unicode MS" pitchFamily="34" charset="-128"/>
                  <a:cs typeface="Arial Unicode MS" pitchFamily="34" charset="-128"/>
                </a:rPr>
                <a:t>closed , and independent. Higher</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Viśvas</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(world levels) are successively 10</a:t>
              </a:r>
              <a:r>
                <a:rPr lang="en-US" sz="1200" baseline="30000" dirty="0" smtClean="0">
                  <a:latin typeface="Arial Unicode MS" pitchFamily="34" charset="-128"/>
                  <a:ea typeface="Arial Unicode MS" pitchFamily="34" charset="-128"/>
                  <a:cs typeface="Arial Unicode MS" pitchFamily="34" charset="-128"/>
                </a:rPr>
                <a:t>7 </a:t>
              </a:r>
              <a:r>
                <a:rPr lang="en-US" sz="1200" dirty="0" smtClean="0">
                  <a:latin typeface="Arial Unicode MS" pitchFamily="34" charset="-128"/>
                  <a:ea typeface="Arial Unicode MS" pitchFamily="34" charset="-128"/>
                  <a:cs typeface="Arial Unicode MS" pitchFamily="34" charset="-128"/>
                </a:rPr>
                <a:t>times bigger-</a:t>
              </a:r>
            </a:p>
            <a:p>
              <a:r>
                <a:rPr lang="en-US" sz="1200" dirty="0" smtClean="0">
                  <a:latin typeface="Arial Unicode MS" pitchFamily="34" charset="-128"/>
                  <a:ea typeface="Arial Unicode MS" pitchFamily="34" charset="-128"/>
                  <a:cs typeface="Arial Unicode MS" pitchFamily="34" charset="-128"/>
                </a:rPr>
                <a:t>Man-earth-solar system-galaxy-Universe=5 levels</a:t>
              </a:r>
            </a:p>
            <a:p>
              <a:r>
                <a:rPr lang="en-US" sz="1200" dirty="0" smtClean="0">
                  <a:latin typeface="Arial Unicode MS" pitchFamily="34" charset="-128"/>
                  <a:ea typeface="Arial Unicode MS" pitchFamily="34" charset="-128"/>
                  <a:cs typeface="Arial Unicode MS" pitchFamily="34" charset="-128"/>
                </a:rPr>
                <a:t>Lower worlds are successively 10</a:t>
              </a:r>
              <a:r>
                <a:rPr lang="en-US" sz="1200" baseline="30000" dirty="0" smtClean="0">
                  <a:latin typeface="Arial Unicode MS" pitchFamily="34" charset="-128"/>
                  <a:ea typeface="Arial Unicode MS" pitchFamily="34" charset="-128"/>
                  <a:cs typeface="Arial Unicode MS" pitchFamily="34" charset="-128"/>
                </a:rPr>
                <a:t>5 </a:t>
              </a:r>
              <a:r>
                <a:rPr lang="en-US" sz="1200" dirty="0" smtClean="0">
                  <a:latin typeface="Arial Unicode MS" pitchFamily="34" charset="-128"/>
                  <a:ea typeface="Arial Unicode MS" pitchFamily="34" charset="-128"/>
                  <a:cs typeface="Arial Unicode MS" pitchFamily="34" charset="-128"/>
                </a:rPr>
                <a:t>times smaller-</a:t>
              </a:r>
            </a:p>
            <a:p>
              <a:pPr marL="228600" indent="-228600">
                <a:buAutoNum type="arabicParenBoth"/>
              </a:pPr>
              <a:r>
                <a:rPr lang="en-US" sz="1200" dirty="0" smtClean="0">
                  <a:latin typeface="Arial Unicode MS" pitchFamily="34" charset="-128"/>
                  <a:ea typeface="Arial Unicode MS" pitchFamily="34" charset="-128"/>
                  <a:cs typeface="Arial Unicode MS" pitchFamily="34" charset="-128"/>
                </a:rPr>
                <a:t>Cell- (2) atom- (3) nucleus- (4) particles-(5) </a:t>
              </a:r>
              <a:r>
                <a:rPr lang="en-US" sz="1200" i="1" dirty="0" err="1" smtClean="0">
                  <a:latin typeface="Arial Unicode MS" pitchFamily="34" charset="-128"/>
                  <a:ea typeface="Arial Unicode MS" pitchFamily="34" charset="-128"/>
                  <a:cs typeface="Arial Unicode MS" pitchFamily="34" charset="-128"/>
                </a:rPr>
                <a:t>Deva-dānava</a:t>
              </a:r>
              <a:r>
                <a:rPr lang="en-US" sz="1200" dirty="0" smtClean="0">
                  <a:latin typeface="Arial Unicode MS" pitchFamily="34" charset="-128"/>
                  <a:ea typeface="Arial Unicode MS" pitchFamily="34" charset="-128"/>
                  <a:cs typeface="Arial Unicode MS" pitchFamily="34" charset="-128"/>
                </a:rPr>
                <a:t>, (6) </a:t>
              </a:r>
              <a:r>
                <a:rPr lang="en-US" sz="1200" i="1" dirty="0" err="1" smtClean="0">
                  <a:latin typeface="Arial Unicode MS" pitchFamily="34" charset="-128"/>
                  <a:ea typeface="Arial Unicode MS" pitchFamily="34" charset="-128"/>
                  <a:cs typeface="Arial Unicode MS" pitchFamily="34" charset="-128"/>
                </a:rPr>
                <a:t>Pitara</a:t>
              </a:r>
              <a:r>
                <a:rPr lang="en-US" sz="1200" dirty="0" smtClean="0">
                  <a:latin typeface="Arial Unicode MS" pitchFamily="34" charset="-128"/>
                  <a:ea typeface="Arial Unicode MS" pitchFamily="34" charset="-128"/>
                  <a:cs typeface="Arial Unicode MS" pitchFamily="34" charset="-128"/>
                </a:rPr>
                <a:t> (7) </a:t>
              </a:r>
              <a:r>
                <a:rPr lang="en-US" sz="1200" i="1" dirty="0" err="1" smtClean="0">
                  <a:latin typeface="Arial Unicode MS" pitchFamily="34" charset="-128"/>
                  <a:ea typeface="Arial Unicode MS" pitchFamily="34" charset="-128"/>
                  <a:cs typeface="Arial Unicode MS" pitchFamily="34" charset="-128"/>
                </a:rPr>
                <a:t>Ŗşi</a:t>
              </a:r>
              <a:endParaRPr lang="en-US" sz="1200" i="1" dirty="0" smtClean="0">
                <a:latin typeface="Arial Unicode MS" pitchFamily="34" charset="-128"/>
                <a:ea typeface="Arial Unicode MS" pitchFamily="34" charset="-128"/>
                <a:cs typeface="Arial Unicode MS" pitchFamily="34" charset="-128"/>
              </a:endParaRPr>
            </a:p>
            <a:p>
              <a:pPr marL="228600" indent="-228600"/>
              <a:r>
                <a:rPr lang="en-US" sz="1200" dirty="0" smtClean="0">
                  <a:latin typeface="Arial Unicode MS" pitchFamily="34" charset="-128"/>
                  <a:ea typeface="Arial Unicode MS" pitchFamily="34" charset="-128"/>
                  <a:cs typeface="Arial Unicode MS" pitchFamily="34" charset="-128"/>
                </a:rPr>
                <a:t>Thus, there is a cross symmetry-when levels are 5, internal ratio is 7, when levels are 7, ratio is 5-</a:t>
              </a:r>
            </a:p>
            <a:p>
              <a:pPr marL="228600" indent="-228600"/>
              <a:r>
                <a:rPr lang="en-US" sz="1200" dirty="0" smtClean="0">
                  <a:latin typeface="Arial Unicode MS" pitchFamily="34" charset="-128"/>
                  <a:ea typeface="Arial Unicode MS" pitchFamily="34" charset="-128"/>
                  <a:cs typeface="Arial Unicode MS" pitchFamily="34" charset="-128"/>
                </a:rPr>
                <a:t>Levels                        Inner Ratio</a:t>
              </a:r>
            </a:p>
            <a:p>
              <a:pPr marL="228600" indent="-228600"/>
              <a:r>
                <a:rPr lang="en-US" sz="1200" dirty="0" smtClean="0">
                  <a:latin typeface="Arial Unicode MS" pitchFamily="34" charset="-128"/>
                  <a:ea typeface="Arial Unicode MS" pitchFamily="34" charset="-128"/>
                  <a:cs typeface="Arial Unicode MS" pitchFamily="34" charset="-128"/>
                </a:rPr>
                <a:t>5 Gross                    7 (power of 10)</a:t>
              </a:r>
            </a:p>
            <a:p>
              <a:pPr marL="228600" indent="-228600"/>
              <a:r>
                <a:rPr lang="en-US" sz="1200" dirty="0" smtClean="0">
                  <a:latin typeface="Arial Unicode MS" pitchFamily="34" charset="-128"/>
                  <a:ea typeface="Arial Unicode MS" pitchFamily="34" charset="-128"/>
                  <a:cs typeface="Arial Unicode MS" pitchFamily="34" charset="-128"/>
                </a:rPr>
                <a:t>7 Micro                       5 (power of 10)</a:t>
              </a:r>
            </a:p>
            <a:p>
              <a:pPr marL="228600" indent="-228600"/>
              <a:r>
                <a:rPr lang="en-US" sz="1200" dirty="0" smtClean="0">
                  <a:latin typeface="Arial Unicode MS" pitchFamily="34" charset="-128"/>
                  <a:ea typeface="Arial Unicode MS" pitchFamily="34" charset="-128"/>
                  <a:cs typeface="Arial Unicode MS" pitchFamily="34" charset="-128"/>
                </a:rPr>
                <a:t>Since it is with base 10, Universe should be of 10 dimensions.</a:t>
              </a:r>
            </a:p>
            <a:p>
              <a:pPr marL="228600" indent="-228600"/>
              <a:r>
                <a:rPr lang="en-US" sz="1200" dirty="0" smtClean="0">
                  <a:latin typeface="Arial Unicode MS" pitchFamily="34" charset="-128"/>
                  <a:ea typeface="Arial Unicode MS" pitchFamily="34" charset="-128"/>
                  <a:cs typeface="Arial Unicode MS" pitchFamily="34" charset="-128"/>
                </a:rPr>
                <a:t>In no theory of modern cosmology, there is relation between any gross or micro structure. They explain </a:t>
              </a:r>
            </a:p>
            <a:p>
              <a:pPr marL="228600" indent="-228600"/>
              <a:r>
                <a:rPr lang="en-US" sz="1200" dirty="0" smtClean="0">
                  <a:latin typeface="Arial Unicode MS" pitchFamily="34" charset="-128"/>
                  <a:ea typeface="Arial Unicode MS" pitchFamily="34" charset="-128"/>
                  <a:cs typeface="Arial Unicode MS" pitchFamily="34" charset="-128"/>
                </a:rPr>
                <a:t>only the average features. Similarly, size of  micro-levels up to nucleus only are defined-levels below </a:t>
              </a:r>
            </a:p>
            <a:p>
              <a:pPr marL="228600" indent="-228600"/>
              <a:r>
                <a:rPr lang="en-US" sz="1200" dirty="0" smtClean="0">
                  <a:latin typeface="Arial Unicode MS" pitchFamily="34" charset="-128"/>
                  <a:ea typeface="Arial Unicode MS" pitchFamily="34" charset="-128"/>
                  <a:cs typeface="Arial Unicode MS" pitchFamily="34" charset="-128"/>
                </a:rPr>
                <a:t>that are smaller than the measuring rod which is wavelength of light. Levels below atomic particles are </a:t>
              </a:r>
            </a:p>
            <a:p>
              <a:pPr marL="228600" indent="-228600"/>
              <a:r>
                <a:rPr lang="en-US" sz="1200" dirty="0" smtClean="0">
                  <a:latin typeface="Arial Unicode MS" pitchFamily="34" charset="-128"/>
                  <a:ea typeface="Arial Unicode MS" pitchFamily="34" charset="-128"/>
                  <a:cs typeface="Arial Unicode MS" pitchFamily="34" charset="-128"/>
                </a:rPr>
                <a:t>not known. There are more than 100 types of atomic particles in 3 groups-Lepton (light), baryon (heavy)</a:t>
              </a:r>
            </a:p>
            <a:p>
              <a:pPr marL="228600" indent="-228600"/>
              <a:r>
                <a:rPr lang="en-US" sz="1200" dirty="0" smtClean="0">
                  <a:latin typeface="Arial Unicode MS" pitchFamily="34" charset="-128"/>
                  <a:ea typeface="Arial Unicode MS" pitchFamily="34" charset="-128"/>
                  <a:cs typeface="Arial Unicode MS" pitchFamily="34" charset="-128"/>
                </a:rPr>
                <a:t>and Meson (link). These have been called –</a:t>
              </a:r>
              <a:r>
                <a:rPr lang="en-US" sz="1200" i="1" dirty="0" err="1" smtClean="0">
                  <a:latin typeface="Arial Unicode MS" pitchFamily="34" charset="-128"/>
                  <a:ea typeface="Arial Unicode MS" pitchFamily="34" charset="-128"/>
                  <a:cs typeface="Arial Unicode MS" pitchFamily="34" charset="-128"/>
                </a:rPr>
                <a:t>Chara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sthā</a:t>
              </a:r>
              <a:r>
                <a:rPr lang="lv-LV" sz="1200" i="1" dirty="0" smtClean="0">
                  <a:latin typeface="Arial Unicode MS" pitchFamily="34" charset="-128"/>
                  <a:ea typeface="Arial Unicode MS" pitchFamily="34" charset="-128"/>
                  <a:cs typeface="Arial Unicode MS" pitchFamily="34" charset="-128"/>
                </a:rPr>
                <a:t>ņ</a:t>
              </a:r>
              <a:r>
                <a:rPr lang="en-US" sz="1200" i="1" dirty="0" smtClean="0">
                  <a:latin typeface="Arial Unicode MS" pitchFamily="34" charset="-128"/>
                  <a:ea typeface="Arial Unicode MS" pitchFamily="34" charset="-128"/>
                  <a:cs typeface="Arial Unicode MS" pitchFamily="34" charset="-128"/>
                </a:rPr>
                <a:t>u</a:t>
              </a:r>
              <a:r>
                <a:rPr lang="en-US" sz="1200" dirty="0" smtClean="0">
                  <a:latin typeface="Arial Unicode MS" pitchFamily="34" charset="-128"/>
                  <a:ea typeface="Arial Unicode MS" pitchFamily="34" charset="-128"/>
                  <a:cs typeface="Arial Unicode MS" pitchFamily="34" charset="-128"/>
                </a:rPr>
                <a:t>, and </a:t>
              </a:r>
              <a:r>
                <a:rPr lang="en-US" sz="1200" i="1" dirty="0" err="1" smtClean="0">
                  <a:latin typeface="Arial Unicode MS" pitchFamily="34" charset="-128"/>
                  <a:ea typeface="Arial Unicode MS" pitchFamily="34" charset="-128"/>
                  <a:cs typeface="Arial Unicode MS" pitchFamily="34" charset="-128"/>
                </a:rPr>
                <a:t>Anup</a:t>
              </a:r>
              <a:r>
                <a:rPr lang="lv-LV" sz="1200" i="1" dirty="0" smtClean="0">
                  <a:latin typeface="Arial Unicode MS" pitchFamily="34" charset="-128"/>
                  <a:ea typeface="Arial Unicode MS" pitchFamily="34" charset="-128"/>
                  <a:cs typeface="Arial Unicode MS" pitchFamily="34" charset="-128"/>
                </a:rPr>
                <a:t>ū</a:t>
              </a:r>
              <a:r>
                <a:rPr lang="en-US" sz="1200" i="1" dirty="0" err="1" smtClean="0">
                  <a:latin typeface="Arial Unicode MS" pitchFamily="34" charset="-128"/>
                  <a:ea typeface="Arial Unicode MS" pitchFamily="34" charset="-128"/>
                  <a:cs typeface="Arial Unicode MS" pitchFamily="34" charset="-128"/>
                </a:rPr>
                <a:t>rva</a:t>
              </a:r>
              <a:r>
                <a:rPr lang="en-US" sz="1200" dirty="0" smtClean="0">
                  <a:latin typeface="Arial Unicode MS" pitchFamily="34" charset="-128"/>
                  <a:ea typeface="Arial Unicode MS" pitchFamily="34" charset="-128"/>
                  <a:cs typeface="Arial Unicode MS" pitchFamily="34" charset="-128"/>
                </a:rPr>
                <a:t>. </a:t>
              </a:r>
            </a:p>
            <a:p>
              <a:pPr marL="228600" indent="-228600"/>
              <a:r>
                <a:rPr lang="en-US" sz="1200" dirty="0" smtClean="0">
                  <a:latin typeface="Arial Unicode MS" pitchFamily="34" charset="-128"/>
                  <a:ea typeface="Arial Unicode MS" pitchFamily="34" charset="-128"/>
                  <a:cs typeface="Arial Unicode MS" pitchFamily="34" charset="-128"/>
                </a:rPr>
                <a:t>Level below particle (</a:t>
              </a:r>
              <a:r>
                <a:rPr lang="en-US" sz="1200" i="1" dirty="0" err="1" smtClean="0">
                  <a:latin typeface="Arial Unicode MS" pitchFamily="34" charset="-128"/>
                  <a:ea typeface="Arial Unicode MS" pitchFamily="34" charset="-128"/>
                  <a:cs typeface="Arial Unicode MS" pitchFamily="34" charset="-128"/>
                </a:rPr>
                <a:t>jagat</a:t>
              </a:r>
              <a:r>
                <a:rPr lang="en-US" sz="1200" dirty="0" smtClean="0">
                  <a:latin typeface="Arial Unicode MS" pitchFamily="34" charset="-128"/>
                  <a:ea typeface="Arial Unicode MS" pitchFamily="34" charset="-128"/>
                  <a:cs typeface="Arial Unicode MS" pitchFamily="34" charset="-128"/>
                </a:rPr>
                <a:t>) is </a:t>
              </a:r>
              <a:r>
                <a:rPr lang="en-US" sz="1200" i="1" dirty="0" err="1" smtClean="0">
                  <a:latin typeface="Arial Unicode MS" pitchFamily="34" charset="-128"/>
                  <a:ea typeface="Arial Unicode MS" pitchFamily="34" charset="-128"/>
                  <a:cs typeface="Arial Unicode MS" pitchFamily="34" charset="-128"/>
                </a:rPr>
                <a:t>Deva-dānava</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Devas</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are 33 and </a:t>
              </a:r>
              <a:r>
                <a:rPr lang="en-US" sz="1200" i="1" dirty="0" err="1" smtClean="0">
                  <a:latin typeface="Arial Unicode MS" pitchFamily="34" charset="-128"/>
                  <a:ea typeface="Arial Unicode MS" pitchFamily="34" charset="-128"/>
                  <a:cs typeface="Arial Unicode MS" pitchFamily="34" charset="-128"/>
                </a:rPr>
                <a:t>Dānavas</a:t>
              </a:r>
              <a:r>
                <a:rPr lang="en-US" sz="1200" dirty="0" smtClean="0">
                  <a:latin typeface="Arial Unicode MS" pitchFamily="34" charset="-128"/>
                  <a:ea typeface="Arial Unicode MS" pitchFamily="34" charset="-128"/>
                  <a:cs typeface="Arial Unicode MS" pitchFamily="34" charset="-128"/>
                </a:rPr>
                <a:t> are 99. Creation is from </a:t>
              </a:r>
              <a:r>
                <a:rPr lang="en-US" sz="1200" i="1" dirty="0" err="1" smtClean="0">
                  <a:latin typeface="Arial Unicode MS" pitchFamily="34" charset="-128"/>
                  <a:ea typeface="Arial Unicode MS" pitchFamily="34" charset="-128"/>
                  <a:cs typeface="Arial Unicode MS" pitchFamily="34" charset="-128"/>
                </a:rPr>
                <a:t>Devas</a:t>
              </a:r>
              <a:endParaRPr lang="en-US" sz="1200" i="1" dirty="0" smtClean="0">
                <a:latin typeface="Arial Unicode MS" pitchFamily="34" charset="-128"/>
                <a:ea typeface="Arial Unicode MS" pitchFamily="34" charset="-128"/>
                <a:cs typeface="Arial Unicode MS" pitchFamily="34" charset="-128"/>
              </a:endParaRPr>
            </a:p>
            <a:p>
              <a:pPr marL="228600" indent="-228600"/>
              <a:r>
                <a:rPr lang="en-US" sz="1200" dirty="0" smtClean="0">
                  <a:latin typeface="Arial Unicode MS" pitchFamily="34" charset="-128"/>
                  <a:ea typeface="Arial Unicode MS" pitchFamily="34" charset="-128"/>
                  <a:cs typeface="Arial Unicode MS" pitchFamily="34" charset="-128"/>
                </a:rPr>
                <a:t>only, so created world is only one-fourth  (</a:t>
              </a:r>
              <a:r>
                <a:rPr lang="en-US" sz="1200" i="1" dirty="0" err="1" smtClean="0">
                  <a:latin typeface="Arial Unicode MS" pitchFamily="34" charset="-128"/>
                  <a:ea typeface="Arial Unicode MS" pitchFamily="34" charset="-128"/>
                  <a:cs typeface="Arial Unicode MS" pitchFamily="34" charset="-128"/>
                </a:rPr>
                <a:t>Puruşa-sūkta</a:t>
              </a:r>
              <a:r>
                <a:rPr lang="en-US" sz="1200" dirty="0" smtClean="0">
                  <a:latin typeface="Arial Unicode MS" pitchFamily="34" charset="-128"/>
                  <a:ea typeface="Arial Unicode MS" pitchFamily="34" charset="-128"/>
                  <a:cs typeface="Arial Unicode MS" pitchFamily="34" charset="-128"/>
                </a:rPr>
                <a:t>, 3,4). </a:t>
              </a:r>
              <a:r>
                <a:rPr lang="en-US" sz="1200" i="1" dirty="0" err="1" smtClean="0">
                  <a:latin typeface="Arial Unicode MS" pitchFamily="34" charset="-128"/>
                  <a:ea typeface="Arial Unicode MS" pitchFamily="34" charset="-128"/>
                  <a:cs typeface="Arial Unicode MS" pitchFamily="34" charset="-128"/>
                </a:rPr>
                <a:t>Pitar</a:t>
              </a:r>
              <a:r>
                <a:rPr lang="en-US" sz="1200" dirty="0" smtClean="0">
                  <a:latin typeface="Arial Unicode MS" pitchFamily="34" charset="-128"/>
                  <a:ea typeface="Arial Unicode MS" pitchFamily="34" charset="-128"/>
                  <a:cs typeface="Arial Unicode MS" pitchFamily="34" charset="-128"/>
                </a:rPr>
                <a:t> is smaller level and may be prototype</a:t>
              </a:r>
            </a:p>
            <a:p>
              <a:pPr marL="228600" indent="-228600"/>
              <a:r>
                <a:rPr lang="en-US" sz="1200" dirty="0" smtClean="0">
                  <a:latin typeface="Arial Unicode MS" pitchFamily="34" charset="-128"/>
                  <a:ea typeface="Arial Unicode MS" pitchFamily="34" charset="-128"/>
                  <a:cs typeface="Arial Unicode MS" pitchFamily="34" charset="-128"/>
                </a:rPr>
                <a:t>for creating higher levels. Smallest level is </a:t>
              </a:r>
              <a:r>
                <a:rPr lang="en-US" sz="1200" dirty="0" err="1" smtClean="0">
                  <a:latin typeface="Arial Unicode MS" pitchFamily="34" charset="-128"/>
                  <a:ea typeface="Arial Unicode MS" pitchFamily="34" charset="-128"/>
                  <a:cs typeface="Arial Unicode MS" pitchFamily="34" charset="-128"/>
                </a:rPr>
                <a:t>Ŗşi</a:t>
              </a:r>
              <a:r>
                <a:rPr lang="en-US" sz="1200" dirty="0" smtClean="0">
                  <a:latin typeface="Arial Unicode MS" pitchFamily="34" charset="-128"/>
                  <a:ea typeface="Arial Unicode MS" pitchFamily="34" charset="-128"/>
                  <a:cs typeface="Arial Unicode MS" pitchFamily="34" charset="-128"/>
                </a:rPr>
                <a:t> whose length of 10</a:t>
              </a:r>
              <a:r>
                <a:rPr lang="en-US" sz="1200" baseline="30000" dirty="0" smtClean="0">
                  <a:latin typeface="Arial Unicode MS" pitchFamily="34" charset="-128"/>
                  <a:ea typeface="Arial Unicode MS" pitchFamily="34" charset="-128"/>
                  <a:cs typeface="Arial Unicode MS" pitchFamily="34" charset="-128"/>
                </a:rPr>
                <a:t>-35 </a:t>
              </a:r>
              <a:r>
                <a:rPr lang="en-US" sz="1200" dirty="0" smtClean="0">
                  <a:latin typeface="Arial Unicode MS" pitchFamily="34" charset="-128"/>
                  <a:ea typeface="Arial Unicode MS" pitchFamily="34" charset="-128"/>
                  <a:cs typeface="Arial Unicode MS" pitchFamily="34" charset="-128"/>
                </a:rPr>
                <a:t>meters is called smallest length in </a:t>
              </a:r>
            </a:p>
            <a:p>
              <a:pPr marL="228600" indent="-228600"/>
              <a:r>
                <a:rPr lang="en-US" sz="1200" dirty="0" smtClean="0">
                  <a:latin typeface="Arial Unicode MS" pitchFamily="34" charset="-128"/>
                  <a:ea typeface="Arial Unicode MS" pitchFamily="34" charset="-128"/>
                  <a:cs typeface="Arial Unicode MS" pitchFamily="34" charset="-128"/>
                </a:rPr>
                <a:t>modern Quantum Mechanics, called Planck’s Length. Strings (</a:t>
              </a:r>
              <a:r>
                <a:rPr lang="en-US" sz="1200" i="1" dirty="0" err="1" smtClean="0">
                  <a:latin typeface="Arial Unicode MS" pitchFamily="34" charset="-128"/>
                  <a:ea typeface="Arial Unicode MS" pitchFamily="34" charset="-128"/>
                  <a:cs typeface="Arial Unicode MS" pitchFamily="34" charset="-128"/>
                </a:rPr>
                <a:t>Ŗşi</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rassi</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in </a:t>
              </a:r>
              <a:r>
                <a:rPr lang="en-US" sz="1200" i="1" dirty="0" err="1" smtClean="0">
                  <a:latin typeface="Arial Unicode MS" pitchFamily="34" charset="-128"/>
                  <a:ea typeface="Arial Unicode MS" pitchFamily="34" charset="-128"/>
                  <a:cs typeface="Arial Unicode MS" pitchFamily="34" charset="-128"/>
                </a:rPr>
                <a:t>hindi</a:t>
              </a:r>
              <a:r>
                <a:rPr lang="en-US" sz="1200" dirty="0" smtClean="0">
                  <a:latin typeface="Arial Unicode MS" pitchFamily="34" charset="-128"/>
                  <a:ea typeface="Arial Unicode MS" pitchFamily="34" charset="-128"/>
                  <a:cs typeface="Arial Unicode MS" pitchFamily="34" charset="-128"/>
                </a:rPr>
                <a:t>) of that length are taken</a:t>
              </a:r>
            </a:p>
            <a:p>
              <a:pPr marL="228600" indent="-228600"/>
              <a:r>
                <a:rPr lang="en-US" sz="1200" dirty="0" smtClean="0">
                  <a:latin typeface="Arial Unicode MS" pitchFamily="34" charset="-128"/>
                  <a:ea typeface="Arial Unicode MS" pitchFamily="34" charset="-128"/>
                  <a:cs typeface="Arial Unicode MS" pitchFamily="34" charset="-128"/>
                </a:rPr>
                <a:t>as ultimate source in all String Theories. </a:t>
              </a:r>
            </a:p>
            <a:p>
              <a:pPr marL="228600" indent="-228600"/>
              <a:r>
                <a:rPr lang="en-US" sz="1200" dirty="0" smtClean="0">
                  <a:latin typeface="Arial Unicode MS" pitchFamily="34" charset="-128"/>
                  <a:ea typeface="Arial Unicode MS" pitchFamily="34" charset="-128"/>
                  <a:cs typeface="Arial Unicode MS" pitchFamily="34" charset="-128"/>
                </a:rPr>
                <a:t>In higher levels, sphere of Moon orbit also is a world level as it is cause of life forms on earth. Including </a:t>
              </a:r>
            </a:p>
            <a:p>
              <a:pPr marL="228600" indent="-228600"/>
              <a:r>
                <a:rPr lang="en-US" sz="1200" dirty="0" smtClean="0">
                  <a:latin typeface="Arial Unicode MS" pitchFamily="34" charset="-128"/>
                  <a:ea typeface="Arial Unicode MS" pitchFamily="34" charset="-128"/>
                  <a:cs typeface="Arial Unicode MS" pitchFamily="34" charset="-128"/>
                </a:rPr>
                <a:t>that, there are 5 bigger worlds, 6 is man and 7 smaller worlds-a total of 13, So the number 13 itself is</a:t>
              </a:r>
            </a:p>
            <a:p>
              <a:pPr marL="228600" indent="-228600"/>
              <a:r>
                <a:rPr lang="en-US" sz="1200" dirty="0" smtClean="0">
                  <a:latin typeface="Arial Unicode MS" pitchFamily="34" charset="-128"/>
                  <a:ea typeface="Arial Unicode MS" pitchFamily="34" charset="-128"/>
                  <a:cs typeface="Arial Unicode MS" pitchFamily="34" charset="-128"/>
                </a:rPr>
                <a:t>indicated by ‘</a:t>
              </a:r>
              <a:r>
                <a:rPr lang="en-US" sz="1200" i="1" dirty="0" err="1" smtClean="0">
                  <a:latin typeface="Arial Unicode MS" pitchFamily="34" charset="-128"/>
                  <a:ea typeface="Arial Unicode MS" pitchFamily="34" charset="-128"/>
                  <a:cs typeface="Arial Unicode MS" pitchFamily="34" charset="-128"/>
                </a:rPr>
                <a:t>Viśva</a:t>
              </a:r>
              <a:r>
                <a:rPr lang="en-US" sz="1200" dirty="0" smtClean="0">
                  <a:latin typeface="Arial Unicode MS" pitchFamily="34" charset="-128"/>
                  <a:ea typeface="Arial Unicode MS" pitchFamily="34" charset="-128"/>
                  <a:cs typeface="Arial Unicode MS" pitchFamily="34" charset="-128"/>
                </a:rPr>
                <a:t>’ in astronomy. </a:t>
              </a:r>
            </a:p>
            <a:p>
              <a:pPr marL="228600" indent="-228600"/>
              <a:r>
                <a:rPr lang="en-US" sz="1200" i="1" dirty="0" err="1" smtClean="0">
                  <a:latin typeface="Arial Unicode MS" pitchFamily="34" charset="-128"/>
                  <a:ea typeface="Arial Unicode MS" pitchFamily="34" charset="-128"/>
                  <a:cs typeface="Arial Unicode MS" pitchFamily="34" charset="-128"/>
                </a:rPr>
                <a:t>Viśva</a:t>
              </a:r>
              <a:r>
                <a:rPr lang="en-US" sz="1200" dirty="0" smtClean="0">
                  <a:latin typeface="Arial Unicode MS" pitchFamily="34" charset="-128"/>
                  <a:ea typeface="Arial Unicode MS" pitchFamily="34" charset="-128"/>
                  <a:cs typeface="Arial Unicode MS" pitchFamily="34" charset="-128"/>
                </a:rPr>
                <a:t> is a complete visible structure, </a:t>
              </a:r>
              <a:r>
                <a:rPr lang="en-US" sz="1200" i="1" dirty="0" err="1" smtClean="0">
                  <a:latin typeface="Arial Unicode MS" pitchFamily="34" charset="-128"/>
                  <a:ea typeface="Arial Unicode MS" pitchFamily="34" charset="-128"/>
                  <a:cs typeface="Arial Unicode MS" pitchFamily="34" charset="-128"/>
                </a:rPr>
                <a:t>Jagat</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is the invisible action and life in that. </a:t>
              </a:r>
              <a:r>
                <a:rPr lang="en-US" sz="1200" i="1" dirty="0" err="1" smtClean="0">
                  <a:latin typeface="Arial Unicode MS" pitchFamily="34" charset="-128"/>
                  <a:ea typeface="Arial Unicode MS" pitchFamily="34" charset="-128"/>
                  <a:cs typeface="Arial Unicode MS" pitchFamily="34" charset="-128"/>
                </a:rPr>
                <a:t>Jagat</a:t>
              </a:r>
              <a:r>
                <a:rPr lang="en-US" sz="1200" dirty="0" smtClean="0">
                  <a:latin typeface="Arial Unicode MS" pitchFamily="34" charset="-128"/>
                  <a:ea typeface="Arial Unicode MS" pitchFamily="34" charset="-128"/>
                  <a:cs typeface="Arial Unicode MS" pitchFamily="34" charset="-128"/>
                </a:rPr>
                <a:t> is of 14 levels </a:t>
              </a:r>
            </a:p>
            <a:p>
              <a:pPr marL="228600" indent="-228600"/>
              <a:r>
                <a:rPr lang="en-US" sz="1200" dirty="0" smtClean="0">
                  <a:latin typeface="Arial Unicode MS" pitchFamily="34" charset="-128"/>
                  <a:ea typeface="Arial Unicode MS" pitchFamily="34" charset="-128"/>
                  <a:cs typeface="Arial Unicode MS" pitchFamily="34" charset="-128"/>
                </a:rPr>
                <a:t>called 14 </a:t>
              </a:r>
              <a:r>
                <a:rPr lang="en-US" sz="1200" i="1" dirty="0" err="1" smtClean="0">
                  <a:latin typeface="Arial Unicode MS" pitchFamily="34" charset="-128"/>
                  <a:ea typeface="Arial Unicode MS" pitchFamily="34" charset="-128"/>
                  <a:cs typeface="Arial Unicode MS" pitchFamily="34" charset="-128"/>
                </a:rPr>
                <a:t>Bhūta-sargas</a:t>
              </a:r>
              <a:r>
                <a:rPr lang="en-US" sz="1200" dirty="0" smtClean="0">
                  <a:latin typeface="Arial Unicode MS" pitchFamily="34" charset="-128"/>
                  <a:ea typeface="Arial Unicode MS" pitchFamily="34" charset="-128"/>
                  <a:cs typeface="Arial Unicode MS" pitchFamily="34" charset="-128"/>
                </a:rPr>
                <a:t>. These are 8 higher, called </a:t>
              </a:r>
              <a:r>
                <a:rPr lang="en-US" sz="1200" i="1" dirty="0" err="1" smtClean="0">
                  <a:latin typeface="Arial Unicode MS" pitchFamily="34" charset="-128"/>
                  <a:ea typeface="Arial Unicode MS" pitchFamily="34" charset="-128"/>
                  <a:cs typeface="Arial Unicode MS" pitchFamily="34" charset="-128"/>
                </a:rPr>
                <a:t>Sattva</a:t>
              </a:r>
              <a:r>
                <a:rPr lang="en-US" sz="1200" dirty="0" smtClean="0">
                  <a:latin typeface="Arial Unicode MS" pitchFamily="34" charset="-128"/>
                  <a:ea typeface="Arial Unicode MS" pitchFamily="34" charset="-128"/>
                  <a:cs typeface="Arial Unicode MS" pitchFamily="34" charset="-128"/>
                </a:rPr>
                <a:t>. These are average </a:t>
              </a:r>
              <a:r>
                <a:rPr lang="en-US" sz="1200" i="1" dirty="0" err="1" smtClean="0">
                  <a:latin typeface="Arial Unicode MS" pitchFamily="34" charset="-128"/>
                  <a:ea typeface="Arial Unicode MS" pitchFamily="34" charset="-128"/>
                  <a:cs typeface="Arial Unicode MS" pitchFamily="34" charset="-128"/>
                </a:rPr>
                <a:t>Prā</a:t>
              </a:r>
              <a:r>
                <a:rPr lang="lv-LV" sz="1200" i="1" dirty="0" smtClean="0">
                  <a:latin typeface="Arial Unicode MS" pitchFamily="34" charset="-128"/>
                  <a:ea typeface="Arial Unicode MS" pitchFamily="34" charset="-128"/>
                  <a:cs typeface="Arial Unicode MS" pitchFamily="34" charset="-128"/>
                </a:rPr>
                <a:t>ņ</a:t>
              </a:r>
              <a:r>
                <a:rPr lang="en-US" sz="1200" i="1" dirty="0" smtClean="0">
                  <a:latin typeface="Arial Unicode MS" pitchFamily="34" charset="-128"/>
                  <a:ea typeface="Arial Unicode MS" pitchFamily="34" charset="-128"/>
                  <a:cs typeface="Arial Unicode MS" pitchFamily="34" charset="-128"/>
                </a:rPr>
                <a:t>a </a:t>
              </a:r>
              <a:r>
                <a:rPr lang="en-US" sz="1200" dirty="0" smtClean="0">
                  <a:latin typeface="Arial Unicode MS" pitchFamily="34" charset="-128"/>
                  <a:ea typeface="Arial Unicode MS" pitchFamily="34" charset="-128"/>
                  <a:cs typeface="Arial Unicode MS" pitchFamily="34" charset="-128"/>
                </a:rPr>
                <a:t>levels of each </a:t>
              </a:r>
            </a:p>
            <a:p>
              <a:pPr marL="228600" indent="-228600"/>
              <a:r>
                <a:rPr lang="en-US" sz="1200" dirty="0" err="1" smtClean="0">
                  <a:latin typeface="Arial Unicode MS" pitchFamily="34" charset="-128"/>
                  <a:ea typeface="Arial Unicode MS" pitchFamily="34" charset="-128"/>
                  <a:cs typeface="Arial Unicode MS" pitchFamily="34" charset="-128"/>
                </a:rPr>
                <a:t>l</a:t>
              </a:r>
              <a:r>
                <a:rPr lang="en-US" sz="1200" i="1" dirty="0" err="1" smtClean="0">
                  <a:latin typeface="Arial Unicode MS" pitchFamily="34" charset="-128"/>
                  <a:ea typeface="Arial Unicode MS" pitchFamily="34" charset="-128"/>
                  <a:cs typeface="Arial Unicode MS" pitchFamily="34" charset="-128"/>
                </a:rPr>
                <a:t>oka</a:t>
              </a:r>
              <a:r>
                <a:rPr lang="en-US" sz="1200" dirty="0" smtClean="0">
                  <a:latin typeface="Arial Unicode MS" pitchFamily="34" charset="-128"/>
                  <a:ea typeface="Arial Unicode MS" pitchFamily="34" charset="-128"/>
                  <a:cs typeface="Arial Unicode MS" pitchFamily="34" charset="-128"/>
                </a:rPr>
                <a:t> and one is common for all, called </a:t>
              </a:r>
              <a:r>
                <a:rPr lang="en-US" sz="1200" i="1" dirty="0" smtClean="0">
                  <a:latin typeface="Arial Unicode MS" pitchFamily="34" charset="-128"/>
                  <a:ea typeface="Arial Unicode MS" pitchFamily="34" charset="-128"/>
                  <a:cs typeface="Arial Unicode MS" pitchFamily="34" charset="-128"/>
                </a:rPr>
                <a:t>Brahma</a:t>
              </a:r>
              <a:r>
                <a:rPr lang="en-US" sz="1200" dirty="0" smtClean="0">
                  <a:latin typeface="Arial Unicode MS" pitchFamily="34" charset="-128"/>
                  <a:ea typeface="Arial Unicode MS" pitchFamily="34" charset="-128"/>
                  <a:cs typeface="Arial Unicode MS" pitchFamily="34" charset="-128"/>
                </a:rPr>
                <a:t>. Man is intermediate. </a:t>
              </a:r>
              <a:r>
                <a:rPr lang="en-US" sz="1200" i="1" dirty="0" err="1" smtClean="0">
                  <a:latin typeface="Arial Unicode MS" pitchFamily="34" charset="-128"/>
                  <a:ea typeface="Arial Unicode MS" pitchFamily="34" charset="-128"/>
                  <a:cs typeface="Arial Unicode MS" pitchFamily="34" charset="-128"/>
                </a:rPr>
                <a:t>Tamo-viśāla</a:t>
              </a:r>
              <a:r>
                <a:rPr lang="en-US" sz="1200" dirty="0" smtClean="0">
                  <a:latin typeface="Arial Unicode MS" pitchFamily="34" charset="-128"/>
                  <a:ea typeface="Arial Unicode MS" pitchFamily="34" charset="-128"/>
                  <a:cs typeface="Arial Unicode MS" pitchFamily="34" charset="-128"/>
                </a:rPr>
                <a:t> are 5-3 types of </a:t>
              </a:r>
            </a:p>
            <a:p>
              <a:pPr marL="228600" indent="-228600"/>
              <a:r>
                <a:rPr lang="en-US" sz="1200" dirty="0" smtClean="0">
                  <a:latin typeface="Arial Unicode MS" pitchFamily="34" charset="-128"/>
                  <a:ea typeface="Arial Unicode MS" pitchFamily="34" charset="-128"/>
                  <a:cs typeface="Arial Unicode MS" pitchFamily="34" charset="-128"/>
                </a:rPr>
                <a:t>animals of earth, water, air. Plants are semi-conscious, soil is hidden conscious.</a:t>
              </a:r>
              <a:endParaRPr lang="en-US" sz="1200" dirty="0">
                <a:latin typeface="Arial Unicode MS" pitchFamily="34" charset="-128"/>
                <a:ea typeface="Arial Unicode MS" pitchFamily="34" charset="-128"/>
                <a:cs typeface="Arial Unicode MS" pitchFamily="34" charset="-128"/>
              </a:endParaRPr>
            </a:p>
          </p:txBody>
        </p:sp>
        <p:cxnSp>
          <p:nvCxnSpPr>
            <p:cNvPr id="5" name="Straight Arrow Connector 4"/>
            <p:cNvCxnSpPr/>
            <p:nvPr/>
          </p:nvCxnSpPr>
          <p:spPr>
            <a:xfrm flipV="1">
              <a:off x="1752600" y="2362200"/>
              <a:ext cx="762000" cy="228600"/>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676400" y="2362200"/>
              <a:ext cx="914400" cy="228600"/>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43000" y="152400"/>
            <a:ext cx="7265130" cy="5629335"/>
            <a:chOff x="1143000" y="152400"/>
            <a:chExt cx="7265130" cy="5629335"/>
          </a:xfrm>
        </p:grpSpPr>
        <p:sp>
          <p:nvSpPr>
            <p:cNvPr id="2" name="TextBox 1"/>
            <p:cNvSpPr txBox="1"/>
            <p:nvPr/>
          </p:nvSpPr>
          <p:spPr>
            <a:xfrm>
              <a:off x="3657600" y="152400"/>
              <a:ext cx="1059906" cy="307777"/>
            </a:xfrm>
            <a:prstGeom prst="rect">
              <a:avLst/>
            </a:prstGeom>
            <a:noFill/>
          </p:spPr>
          <p:txBody>
            <a:bodyPr wrap="none" rtlCol="0">
              <a:spAutoFit/>
            </a:bodyPr>
            <a:lstStyle/>
            <a:p>
              <a:r>
                <a:rPr lang="en-IN" sz="1400" b="1" i="1" dirty="0" err="1" smtClean="0">
                  <a:latin typeface="Arial Unicode MS" pitchFamily="34" charset="-128"/>
                  <a:ea typeface="Arial Unicode MS" pitchFamily="34" charset="-128"/>
                  <a:cs typeface="Arial Unicode MS" pitchFamily="34" charset="-128"/>
                </a:rPr>
                <a:t>Śr</a:t>
              </a:r>
              <a:r>
                <a:rPr lang="en-IN" sz="1400" b="1" i="1" dirty="0" err="1" smtClean="0">
                  <a:latin typeface="Arial Unicode MS"/>
                  <a:ea typeface="Arial Unicode MS"/>
                  <a:cs typeface="Arial Unicode MS"/>
                </a:rPr>
                <a:t>ī</a:t>
              </a:r>
              <a:r>
                <a:rPr lang="en-IN" sz="1400" b="1" i="1" dirty="0" smtClean="0">
                  <a:latin typeface="Arial Unicode MS"/>
                  <a:ea typeface="Arial Unicode MS"/>
                  <a:cs typeface="Arial Unicode MS"/>
                </a:rPr>
                <a:t> </a:t>
              </a:r>
              <a:r>
                <a:rPr lang="en-IN" sz="1400" b="1" dirty="0" smtClean="0">
                  <a:latin typeface="Arial Unicode MS"/>
                  <a:ea typeface="Arial Unicode MS"/>
                  <a:cs typeface="Arial Unicode MS"/>
                </a:rPr>
                <a:t> Theory</a:t>
              </a:r>
              <a:endParaRPr lang="en-IN" sz="1400" b="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1143000" y="457200"/>
              <a:ext cx="7265130" cy="5324535"/>
            </a:xfrm>
            <a:prstGeom prst="rect">
              <a:avLst/>
            </a:prstGeom>
            <a:noFill/>
          </p:spPr>
          <p:txBody>
            <a:bodyPr wrap="none" rtlCol="0">
              <a:spAutoFit/>
            </a:bodyPr>
            <a:lstStyle/>
            <a:p>
              <a:r>
                <a:rPr lang="en-US" sz="1200" dirty="0" smtClean="0">
                  <a:latin typeface="Arial Unicode MS" pitchFamily="34" charset="-128"/>
                  <a:ea typeface="Arial Unicode MS" pitchFamily="34" charset="-128"/>
                  <a:cs typeface="Arial Unicode MS" pitchFamily="34" charset="-128"/>
                </a:rPr>
                <a:t>It was evident from </a:t>
              </a:r>
              <a:r>
                <a:rPr lang="en-US" sz="1200" i="1" dirty="0" err="1" smtClean="0">
                  <a:latin typeface="Arial Unicode MS" pitchFamily="34" charset="-128"/>
                  <a:ea typeface="Arial Unicode MS" pitchFamily="34" charset="-128"/>
                  <a:cs typeface="Arial Unicode MS" pitchFamily="34" charset="-128"/>
                </a:rPr>
                <a:t>Puru</a:t>
              </a:r>
              <a:r>
                <a:rPr lang="en-US" sz="1200" i="1" dirty="0" err="1" smtClean="0">
                  <a:latin typeface="Arial Unicode MS"/>
                  <a:ea typeface="Arial Unicode MS"/>
                  <a:cs typeface="Arial Unicode MS"/>
                </a:rPr>
                <a:t>şa</a:t>
              </a:r>
              <a:r>
                <a:rPr lang="en-US" sz="1200" dirty="0" smtClean="0">
                  <a:latin typeface="Arial Unicode MS"/>
                  <a:ea typeface="Arial Unicode MS"/>
                  <a:cs typeface="Arial Unicode MS"/>
                </a:rPr>
                <a:t> theory itself that Universe should be of 10 dimensions. That is indicated </a:t>
              </a:r>
            </a:p>
            <a:p>
              <a:r>
                <a:rPr lang="en-US" sz="1200" dirty="0" smtClean="0">
                  <a:latin typeface="Arial Unicode MS"/>
                  <a:ea typeface="Arial Unicode MS"/>
                  <a:cs typeface="Arial Unicode MS"/>
                </a:rPr>
                <a:t>By 10 </a:t>
              </a:r>
              <a:r>
                <a:rPr lang="en-US" sz="1200" i="1" dirty="0" err="1" smtClean="0">
                  <a:latin typeface="Arial Unicode MS"/>
                  <a:ea typeface="Arial Unicode MS"/>
                  <a:cs typeface="Arial Unicode MS"/>
                </a:rPr>
                <a:t>Mahāvidyā</a:t>
              </a:r>
              <a:r>
                <a:rPr lang="en-US" sz="1200" dirty="0" smtClean="0">
                  <a:latin typeface="Arial Unicode MS"/>
                  <a:ea typeface="Arial Unicode MS"/>
                  <a:cs typeface="Arial Unicode MS"/>
                </a:rPr>
                <a:t>, 10 </a:t>
              </a:r>
              <a:r>
                <a:rPr lang="en-US" sz="1200" i="1" dirty="0" smtClean="0">
                  <a:latin typeface="Arial Unicode MS"/>
                  <a:ea typeface="Arial Unicode MS"/>
                  <a:cs typeface="Arial Unicode MS"/>
                </a:rPr>
                <a:t>Gurus</a:t>
              </a:r>
              <a:r>
                <a:rPr lang="en-US" sz="1200" dirty="0" smtClean="0">
                  <a:latin typeface="Arial Unicode MS"/>
                  <a:ea typeface="Arial Unicode MS"/>
                  <a:cs typeface="Arial Unicode MS"/>
                </a:rPr>
                <a:t> (Sikh religion), 10 commandments (Bible) and same words for number 10,</a:t>
              </a:r>
            </a:p>
            <a:p>
              <a:r>
                <a:rPr lang="en-US" sz="1200" dirty="0" smtClean="0">
                  <a:latin typeface="Arial Unicode MS"/>
                  <a:ea typeface="Arial Unicode MS"/>
                  <a:cs typeface="Arial Unicode MS"/>
                </a:rPr>
                <a:t>State and directions-</a:t>
              </a:r>
              <a:r>
                <a:rPr lang="en-US" sz="1200" i="1" dirty="0" err="1" smtClean="0">
                  <a:latin typeface="Arial Unicode MS"/>
                  <a:ea typeface="Arial Unicode MS"/>
                  <a:cs typeface="Arial Unicode MS"/>
                </a:rPr>
                <a:t>Daśa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Daśā</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Diśā</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Śānti-pāţha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also is 10 fold- </a:t>
              </a:r>
            </a:p>
            <a:p>
              <a:r>
                <a:rPr lang="hi-IN" sz="1400" dirty="0" smtClean="0">
                  <a:latin typeface="Arial Unicode MS"/>
                  <a:ea typeface="Arial Unicode MS"/>
                  <a:cs typeface="Arial Unicode MS"/>
                </a:rPr>
                <a:t>द्यौः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शान्तिरन्तरिक्षं</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शान्तिः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पृथिवी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शान्तिरापः</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शान्तिरोषधयः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शान्तिः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वनस्पतयः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शान्तिर्विश्वेदेवाः</a:t>
              </a:r>
              <a:r>
                <a:rPr lang="en-US" sz="1400" dirty="0" smtClean="0">
                  <a:latin typeface="Arial Unicode MS"/>
                  <a:ea typeface="Arial Unicode MS"/>
                  <a:cs typeface="Arial Unicode MS"/>
                </a:rPr>
                <a:t> </a:t>
              </a:r>
            </a:p>
            <a:p>
              <a:r>
                <a:rPr lang="hi-IN" sz="1400" dirty="0" smtClean="0">
                  <a:latin typeface="Arial Unicode MS"/>
                  <a:ea typeface="Arial Unicode MS"/>
                  <a:cs typeface="Arial Unicode MS"/>
                </a:rPr>
                <a:t>शान्तिर्ब्रह्म</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शान्तिः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सर्वं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शान्तिः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शान्तिरेव</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शान्तिः</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सामा</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शान्तिरेधि</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यजुर्वेद</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३६</a:t>
              </a:r>
              <a:r>
                <a:rPr lang="en-US" sz="1400" dirty="0" smtClean="0">
                  <a:latin typeface="Arial Unicode MS"/>
                  <a:ea typeface="Arial Unicode MS"/>
                  <a:cs typeface="Arial Unicode MS"/>
                </a:rPr>
                <a:t>/</a:t>
              </a:r>
              <a:r>
                <a:rPr lang="hi-IN" sz="1400" dirty="0" smtClean="0">
                  <a:latin typeface="Arial Unicode MS"/>
                  <a:ea typeface="Arial Unicode MS"/>
                  <a:cs typeface="Arial Unicode MS"/>
                </a:rPr>
                <a:t>१७</a:t>
              </a:r>
              <a:r>
                <a:rPr lang="en-US" sz="1400" dirty="0" smtClean="0">
                  <a:latin typeface="Arial Unicode MS"/>
                  <a:ea typeface="Arial Unicode MS"/>
                  <a:cs typeface="Arial Unicode MS"/>
                </a:rPr>
                <a:t>)</a:t>
              </a:r>
            </a:p>
            <a:p>
              <a:r>
                <a:rPr lang="en-US" sz="1200" dirty="0" smtClean="0">
                  <a:latin typeface="Arial Unicode MS"/>
                  <a:ea typeface="Arial Unicode MS"/>
                  <a:cs typeface="Arial Unicode MS"/>
                </a:rPr>
                <a:t>10 dimensions are  in many ways-(a) Combination of 3 </a:t>
              </a:r>
              <a:r>
                <a:rPr lang="en-US" sz="1200" i="1" dirty="0" err="1" smtClean="0">
                  <a:latin typeface="Arial Unicode MS"/>
                  <a:ea typeface="Arial Unicode MS"/>
                  <a:cs typeface="Arial Unicode MS"/>
                </a:rPr>
                <a:t>Guŋas</a:t>
              </a:r>
              <a:r>
                <a:rPr lang="en-US" sz="1200" dirty="0" smtClean="0">
                  <a:latin typeface="Arial Unicode MS"/>
                  <a:ea typeface="Arial Unicode MS"/>
                  <a:cs typeface="Arial Unicode MS"/>
                </a:rPr>
                <a:t>, say-</a:t>
              </a:r>
              <a:r>
                <a:rPr lang="en-US" sz="1200" dirty="0" err="1" smtClean="0">
                  <a:latin typeface="Arial Unicode MS"/>
                  <a:ea typeface="Arial Unicode MS"/>
                  <a:cs typeface="Arial Unicode MS"/>
                </a:rPr>
                <a:t>a,b,c</a:t>
              </a:r>
              <a:r>
                <a:rPr lang="en-US" sz="1200" dirty="0" smtClean="0">
                  <a:latin typeface="Arial Unicode MS"/>
                  <a:ea typeface="Arial Unicode MS"/>
                  <a:cs typeface="Arial Unicode MS"/>
                </a:rPr>
                <a:t>, in 10 ways-</a:t>
              </a:r>
              <a:r>
                <a:rPr lang="en-US" sz="1200" dirty="0" err="1" smtClean="0">
                  <a:latin typeface="Arial Unicode MS"/>
                  <a:ea typeface="Arial Unicode MS"/>
                  <a:cs typeface="Arial Unicode MS"/>
                </a:rPr>
                <a:t>a,b,c,ab,ac,bc,abc</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(b) 5</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tanmātrās</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a:t>
              </a:r>
              <a:r>
                <a:rPr lang="en-US" sz="1200" i="1" dirty="0" err="1" smtClean="0">
                  <a:latin typeface="Arial Unicode MS"/>
                  <a:ea typeface="Arial Unicode MS"/>
                  <a:cs typeface="Arial Unicode MS"/>
                </a:rPr>
                <a:t>mātrā</a:t>
              </a:r>
              <a:r>
                <a:rPr lang="en-US" sz="1200" dirty="0" smtClean="0">
                  <a:latin typeface="Arial Unicode MS"/>
                  <a:ea typeface="Arial Unicode MS"/>
                  <a:cs typeface="Arial Unicode MS"/>
                </a:rPr>
                <a:t> =measures) of </a:t>
              </a:r>
              <a:r>
                <a:rPr lang="en-US" sz="1200" i="1" dirty="0" err="1" smtClean="0">
                  <a:latin typeface="Arial Unicode MS"/>
                  <a:ea typeface="Arial Unicode MS"/>
                  <a:cs typeface="Arial Unicode MS"/>
                </a:rPr>
                <a:t>Prak</a:t>
              </a:r>
              <a:r>
                <a:rPr lang="lv-LV" sz="1200" i="1" dirty="0" smtClean="0">
                  <a:latin typeface="Arial Unicode MS"/>
                  <a:ea typeface="Arial Unicode MS"/>
                  <a:cs typeface="Arial Unicode MS"/>
                </a:rPr>
                <a:t>ŗ</a:t>
              </a:r>
              <a:r>
                <a:rPr lang="en-US" sz="1200" i="1" dirty="0" err="1" smtClean="0">
                  <a:latin typeface="Arial Unicode MS"/>
                  <a:ea typeface="Arial Unicode MS"/>
                  <a:cs typeface="Arial Unicode MS"/>
                </a:rPr>
                <a:t>ti</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in distinct (countable= </a:t>
              </a:r>
              <a:r>
                <a:rPr lang="en-US" sz="1200" i="1" dirty="0" err="1" smtClean="0">
                  <a:latin typeface="Arial Unicode MS"/>
                  <a:ea typeface="Arial Unicode MS"/>
                  <a:cs typeface="Arial Unicode MS"/>
                </a:rPr>
                <a:t>Gaŋeśa</a:t>
              </a:r>
              <a:r>
                <a:rPr lang="en-US" sz="1200" dirty="0" smtClean="0">
                  <a:latin typeface="Arial Unicode MS"/>
                  <a:ea typeface="Arial Unicode MS"/>
                  <a:cs typeface="Arial Unicode MS"/>
                </a:rPr>
                <a:t>) and 5 in indistinct ways</a:t>
              </a:r>
            </a:p>
            <a:p>
              <a:r>
                <a:rPr lang="en-US" sz="1200" dirty="0" smtClean="0">
                  <a:latin typeface="Arial Unicode MS"/>
                  <a:ea typeface="Arial Unicode MS"/>
                  <a:cs typeface="Arial Unicode MS"/>
                </a:rPr>
                <a:t>(abstract, non-countable=</a:t>
              </a:r>
              <a:r>
                <a:rPr lang="en-US" sz="1200" i="1" dirty="0" err="1" smtClean="0">
                  <a:latin typeface="Arial Unicode MS"/>
                  <a:ea typeface="Arial Unicode MS"/>
                  <a:cs typeface="Arial Unicode MS"/>
                </a:rPr>
                <a:t>Sarasvatī</a:t>
              </a:r>
              <a:r>
                <a:rPr lang="en-US" sz="1200" dirty="0" smtClean="0">
                  <a:latin typeface="Arial Unicode MS"/>
                  <a:ea typeface="Arial Unicode MS"/>
                  <a:cs typeface="Arial Unicode MS"/>
                </a:rPr>
                <a:t>). </a:t>
              </a:r>
            </a:p>
            <a:p>
              <a:r>
                <a:rPr lang="en-US" sz="1200" dirty="0" smtClean="0">
                  <a:latin typeface="Arial Unicode MS"/>
                  <a:ea typeface="Arial Unicode MS"/>
                  <a:cs typeface="Arial Unicode MS"/>
                </a:rPr>
                <a:t>(c) 3 Steps of </a:t>
              </a:r>
              <a:r>
                <a:rPr lang="en-US" sz="1200" i="1" dirty="0" err="1" smtClean="0">
                  <a:latin typeface="Arial Unicode MS"/>
                  <a:ea typeface="Arial Unicode MS"/>
                  <a:cs typeface="Arial Unicode MS"/>
                </a:rPr>
                <a:t>Vişŋu</a:t>
              </a:r>
              <a:r>
                <a:rPr lang="en-US" sz="1200" dirty="0" smtClean="0">
                  <a:latin typeface="Arial Unicode MS"/>
                  <a:ea typeface="Arial Unicode MS"/>
                  <a:cs typeface="Arial Unicode MS"/>
                </a:rPr>
                <a:t> in 3 ways-(</a:t>
              </a:r>
              <a:r>
                <a:rPr lang="en-US" sz="1200" dirty="0" err="1" smtClean="0">
                  <a:latin typeface="Arial Unicode MS"/>
                  <a:ea typeface="Arial Unicode MS"/>
                  <a:cs typeface="Arial Unicode MS"/>
                </a:rPr>
                <a:t>i</a:t>
              </a:r>
              <a:r>
                <a:rPr lang="en-US" sz="1200" dirty="0" smtClean="0">
                  <a:latin typeface="Arial Unicode MS"/>
                  <a:ea typeface="Arial Unicode MS"/>
                  <a:cs typeface="Arial Unicode MS"/>
                </a:rPr>
                <a:t>) Linear measure (</a:t>
              </a:r>
              <a:r>
                <a:rPr lang="en-US" sz="1200" i="1" dirty="0" err="1" smtClean="0">
                  <a:latin typeface="Arial Unicode MS"/>
                  <a:ea typeface="Arial Unicode MS"/>
                  <a:cs typeface="Arial Unicode MS"/>
                </a:rPr>
                <a:t>pada</a:t>
              </a:r>
              <a:r>
                <a:rPr lang="en-US" sz="1200" dirty="0" smtClean="0">
                  <a:latin typeface="Arial Unicode MS"/>
                  <a:ea typeface="Arial Unicode MS"/>
                  <a:cs typeface="Arial Unicode MS"/>
                </a:rPr>
                <a:t>) of space, (ii) Boundary of space, (iii) Field of </a:t>
              </a:r>
            </a:p>
            <a:p>
              <a:r>
                <a:rPr lang="en-US" sz="1200" dirty="0" smtClean="0">
                  <a:latin typeface="Arial Unicode MS"/>
                  <a:ea typeface="Arial Unicode MS"/>
                  <a:cs typeface="Arial Unicode MS"/>
                </a:rPr>
                <a:t>Influence (</a:t>
              </a:r>
              <a:r>
                <a:rPr lang="en-US" sz="1200" i="1" dirty="0" err="1" smtClean="0">
                  <a:latin typeface="Arial Unicode MS"/>
                  <a:ea typeface="Arial Unicode MS"/>
                  <a:cs typeface="Arial Unicode MS"/>
                </a:rPr>
                <a:t>Vikrama</a:t>
              </a:r>
              <a:r>
                <a:rPr lang="en-US" sz="1200" dirty="0" smtClean="0">
                  <a:latin typeface="Arial Unicode MS"/>
                  <a:ea typeface="Arial Unicode MS"/>
                  <a:cs typeface="Arial Unicode MS"/>
                </a:rPr>
                <a:t>), and (iv) Undisturbed original-</a:t>
              </a:r>
              <a:r>
                <a:rPr lang="en-US" sz="1200" i="1" dirty="0" smtClean="0">
                  <a:latin typeface="Arial Unicode MS"/>
                  <a:ea typeface="Arial Unicode MS"/>
                  <a:cs typeface="Arial Unicode MS"/>
                </a:rPr>
                <a:t>Rasa</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Nature and names of dimensions are- (1) 0 dimension is point space called Chit. In every such space, </a:t>
              </a:r>
            </a:p>
            <a:p>
              <a:r>
                <a:rPr lang="en-US" sz="1200" dirty="0" smtClean="0">
                  <a:latin typeface="Arial Unicode MS"/>
                  <a:ea typeface="Arial Unicode MS"/>
                  <a:cs typeface="Arial Unicode MS"/>
                </a:rPr>
                <a:t>something can be felt which is sat, and universal </a:t>
              </a:r>
              <a:r>
                <a:rPr lang="en-US" sz="1200" i="1" dirty="0" err="1" smtClean="0">
                  <a:latin typeface="Arial Unicode MS"/>
                  <a:ea typeface="Arial Unicode MS"/>
                  <a:cs typeface="Arial Unicode MS"/>
                </a:rPr>
                <a:t>ānanda</a:t>
              </a:r>
              <a:r>
                <a:rPr lang="en-US" sz="1200" dirty="0" smtClean="0">
                  <a:latin typeface="Arial Unicode MS"/>
                  <a:ea typeface="Arial Unicode MS"/>
                  <a:cs typeface="Arial Unicode MS"/>
                </a:rPr>
                <a:t>. This is same as dimension 10 called </a:t>
              </a:r>
              <a:r>
                <a:rPr lang="en-US" sz="1200" i="1" dirty="0" smtClean="0">
                  <a:latin typeface="Arial Unicode MS"/>
                  <a:ea typeface="Arial Unicode MS"/>
                  <a:cs typeface="Arial Unicode MS"/>
                </a:rPr>
                <a:t>Rasa</a:t>
              </a:r>
              <a:r>
                <a:rPr lang="en-US" sz="1200" dirty="0" smtClean="0">
                  <a:latin typeface="Arial Unicode MS"/>
                  <a:ea typeface="Arial Unicode MS"/>
                  <a:cs typeface="Arial Unicode MS"/>
                </a:rPr>
                <a:t> or</a:t>
              </a:r>
            </a:p>
            <a:p>
              <a:r>
                <a:rPr lang="en-US" sz="1200" i="1" dirty="0" err="1" smtClean="0">
                  <a:latin typeface="Arial Unicode MS"/>
                  <a:ea typeface="Arial Unicode MS"/>
                  <a:cs typeface="Arial Unicode MS"/>
                </a:rPr>
                <a:t>Ānanda</a:t>
              </a:r>
              <a:r>
                <a:rPr lang="en-US" sz="1200" dirty="0" smtClean="0">
                  <a:latin typeface="Arial Unicode MS"/>
                  <a:ea typeface="Arial Unicode MS"/>
                  <a:cs typeface="Arial Unicode MS"/>
                </a:rPr>
                <a:t>. (2) Dimension 1 is line-</a:t>
              </a:r>
              <a:r>
                <a:rPr lang="en-US" sz="1200" i="1" dirty="0" err="1" smtClean="0">
                  <a:latin typeface="Arial Unicode MS"/>
                  <a:ea typeface="Arial Unicode MS"/>
                  <a:cs typeface="Arial Unicode MS"/>
                </a:rPr>
                <a:t>pada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rekhā</a:t>
              </a:r>
              <a:r>
                <a:rPr lang="en-US" sz="1200" dirty="0" smtClean="0">
                  <a:latin typeface="Arial Unicode MS"/>
                  <a:ea typeface="Arial Unicode MS"/>
                  <a:cs typeface="Arial Unicode MS"/>
                </a:rPr>
                <a:t>, measured in </a:t>
              </a:r>
              <a:r>
                <a:rPr lang="en-US" sz="1200" i="1" dirty="0" err="1" smtClean="0">
                  <a:latin typeface="Arial Unicode MS"/>
                  <a:ea typeface="Arial Unicode MS"/>
                  <a:cs typeface="Arial Unicode MS"/>
                </a:rPr>
                <a:t>yojana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ahargaŋa</a:t>
              </a:r>
              <a:r>
                <a:rPr lang="en-US" sz="1200" dirty="0" smtClean="0">
                  <a:latin typeface="Arial Unicode MS"/>
                  <a:ea typeface="Arial Unicode MS"/>
                  <a:cs typeface="Arial Unicode MS"/>
                </a:rPr>
                <a:t>. (3) 2-Surface-</a:t>
              </a:r>
              <a:r>
                <a:rPr lang="en-US" sz="1200" i="1" dirty="0" smtClean="0">
                  <a:latin typeface="Arial Unicode MS"/>
                  <a:ea typeface="Arial Unicode MS"/>
                  <a:cs typeface="Arial Unicode MS"/>
                </a:rPr>
                <a:t>P</a:t>
              </a:r>
              <a:r>
                <a:rPr lang="lv-LV" sz="1200" i="1" dirty="0" smtClean="0">
                  <a:latin typeface="Arial Unicode MS"/>
                  <a:ea typeface="Arial Unicode MS"/>
                  <a:cs typeface="Arial Unicode MS"/>
                </a:rPr>
                <a:t>ŗşţ</a:t>
              </a:r>
              <a:r>
                <a:rPr lang="en-US" sz="1200" i="1" dirty="0" smtClean="0">
                  <a:latin typeface="Arial Unicode MS"/>
                  <a:ea typeface="Arial Unicode MS"/>
                  <a:cs typeface="Arial Unicode MS"/>
                </a:rPr>
                <a:t>ha</a:t>
              </a:r>
              <a:r>
                <a:rPr lang="en-US" sz="1200" dirty="0" smtClean="0">
                  <a:latin typeface="Arial Unicode MS"/>
                  <a:ea typeface="Arial Unicode MS"/>
                  <a:cs typeface="Arial Unicode MS"/>
                </a:rPr>
                <a:t>,  </a:t>
              </a:r>
            </a:p>
            <a:p>
              <a:r>
                <a:rPr lang="en-US" sz="1200" dirty="0" smtClean="0">
                  <a:latin typeface="Arial Unicode MS"/>
                  <a:ea typeface="Arial Unicode MS"/>
                  <a:cs typeface="Arial Unicode MS"/>
                </a:rPr>
                <a:t>(4) 3-Volume-</a:t>
              </a:r>
              <a:r>
                <a:rPr lang="en-US" sz="1200" i="1" dirty="0" smtClean="0">
                  <a:latin typeface="Arial Unicode MS"/>
                  <a:ea typeface="Arial Unicode MS"/>
                  <a:cs typeface="Arial Unicode MS"/>
                </a:rPr>
                <a:t>Stoma</a:t>
              </a:r>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āyatana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āyu</a:t>
              </a:r>
              <a:r>
                <a:rPr lang="en-US" sz="1200" dirty="0" smtClean="0">
                  <a:latin typeface="Arial Unicode MS"/>
                  <a:ea typeface="Arial Unicode MS"/>
                  <a:cs typeface="Arial Unicode MS"/>
                </a:rPr>
                <a:t>. (5) 4-Matter-</a:t>
              </a:r>
              <a:r>
                <a:rPr lang="en-US" sz="1200" i="1" dirty="0" smtClean="0">
                  <a:latin typeface="Arial Unicode MS"/>
                  <a:ea typeface="Arial Unicode MS"/>
                  <a:cs typeface="Arial Unicode MS"/>
                </a:rPr>
                <a:t>Anna, </a:t>
              </a:r>
              <a:r>
                <a:rPr lang="en-US" sz="1200" i="1" dirty="0" err="1" smtClean="0">
                  <a:latin typeface="Arial Unicode MS"/>
                  <a:ea typeface="Arial Unicode MS"/>
                  <a:cs typeface="Arial Unicode MS"/>
                </a:rPr>
                <a:t>Brahmā</a:t>
              </a:r>
              <a:r>
                <a:rPr lang="en-US" sz="1200" dirty="0" smtClean="0">
                  <a:latin typeface="Arial Unicode MS"/>
                  <a:ea typeface="Arial Unicode MS"/>
                  <a:cs typeface="Arial Unicode MS"/>
                </a:rPr>
                <a:t>, measured in </a:t>
              </a:r>
              <a:r>
                <a:rPr lang="en-US" sz="1200" i="1" dirty="0" err="1" smtClean="0">
                  <a:latin typeface="Arial Unicode MS"/>
                  <a:ea typeface="Arial Unicode MS"/>
                  <a:cs typeface="Arial Unicode MS"/>
                </a:rPr>
                <a:t>Aśīti</a:t>
              </a:r>
              <a:r>
                <a:rPr lang="en-US" sz="1200" i="1" dirty="0" smtClean="0">
                  <a:latin typeface="Arial Unicode MS"/>
                  <a:ea typeface="Arial Unicode MS"/>
                  <a:cs typeface="Arial Unicode MS"/>
                </a:rPr>
                <a:t> </a:t>
              </a:r>
              <a:r>
                <a:rPr lang="en-US" sz="1200" dirty="0" err="1" smtClean="0">
                  <a:latin typeface="Arial Unicode MS"/>
                  <a:ea typeface="Arial Unicode MS"/>
                  <a:cs typeface="Arial Unicode MS"/>
                </a:rPr>
                <a:t>chhandas</a:t>
              </a:r>
              <a:r>
                <a:rPr lang="en-US" sz="1200" dirty="0" smtClean="0">
                  <a:latin typeface="Arial Unicode MS"/>
                  <a:ea typeface="Arial Unicode MS"/>
                  <a:cs typeface="Arial Unicode MS"/>
                </a:rPr>
                <a:t>. </a:t>
              </a:r>
            </a:p>
            <a:p>
              <a:r>
                <a:rPr lang="en-US" sz="1200" dirty="0" smtClean="0">
                  <a:latin typeface="Arial Unicode MS"/>
                  <a:ea typeface="Arial Unicode MS"/>
                  <a:cs typeface="Arial Unicode MS"/>
                </a:rPr>
                <a:t>(6) 5-</a:t>
              </a:r>
              <a:r>
                <a:rPr lang="en-US" sz="1200" i="1" dirty="0" smtClean="0">
                  <a:latin typeface="Arial Unicode MS"/>
                  <a:ea typeface="Arial Unicode MS"/>
                  <a:cs typeface="Arial Unicode MS"/>
                </a:rPr>
                <a:t>Kāla</a:t>
              </a:r>
              <a:r>
                <a:rPr lang="en-US" sz="1200" dirty="0" smtClean="0">
                  <a:latin typeface="Arial Unicode MS"/>
                  <a:ea typeface="Arial Unicode MS"/>
                  <a:cs typeface="Arial Unicode MS"/>
                </a:rPr>
                <a:t>-Perception of change is </a:t>
              </a:r>
              <a:r>
                <a:rPr lang="en-US" sz="1200" i="1" dirty="0" err="1" smtClean="0">
                  <a:latin typeface="Arial Unicode MS"/>
                  <a:ea typeface="Arial Unicode MS"/>
                  <a:cs typeface="Arial Unicode MS"/>
                </a:rPr>
                <a:t>Śiva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It is 3 types-</a:t>
              </a:r>
              <a:r>
                <a:rPr lang="en-US" sz="1200" i="1" dirty="0" err="1" smtClean="0">
                  <a:latin typeface="Arial Unicode MS"/>
                  <a:ea typeface="Arial Unicode MS"/>
                  <a:cs typeface="Arial Unicode MS"/>
                </a:rPr>
                <a:t>Nitya</a:t>
              </a:r>
              <a:r>
                <a:rPr lang="en-US" sz="1200" dirty="0" smtClean="0">
                  <a:latin typeface="Arial Unicode MS"/>
                  <a:ea typeface="Arial Unicode MS"/>
                  <a:cs typeface="Arial Unicode MS"/>
                </a:rPr>
                <a:t>-steady decay, </a:t>
              </a:r>
              <a:r>
                <a:rPr lang="en-US" sz="1200" i="1" dirty="0" err="1" smtClean="0">
                  <a:latin typeface="Arial Unicode MS"/>
                  <a:ea typeface="Arial Unicode MS"/>
                  <a:cs typeface="Arial Unicode MS"/>
                </a:rPr>
                <a:t>janya</a:t>
              </a:r>
              <a:r>
                <a:rPr lang="en-US" sz="1200" dirty="0" smtClean="0">
                  <a:latin typeface="Arial Unicode MS"/>
                  <a:ea typeface="Arial Unicode MS"/>
                  <a:cs typeface="Arial Unicode MS"/>
                </a:rPr>
                <a:t>-cyclic change, </a:t>
              </a:r>
              <a:r>
                <a:rPr lang="en-US" sz="1200" i="1" dirty="0" err="1" smtClean="0">
                  <a:latin typeface="Arial Unicode MS"/>
                  <a:ea typeface="Arial Unicode MS"/>
                  <a:cs typeface="Arial Unicode MS"/>
                </a:rPr>
                <a:t>Akśaya</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conserved. (7) 6- </a:t>
              </a:r>
              <a:r>
                <a:rPr lang="en-US" sz="1200" i="1" dirty="0" err="1" smtClean="0">
                  <a:latin typeface="Arial Unicode MS"/>
                  <a:ea typeface="Arial Unicode MS"/>
                  <a:cs typeface="Arial Unicode MS"/>
                </a:rPr>
                <a:t>Chayana</a:t>
              </a:r>
              <a:r>
                <a:rPr lang="en-US" sz="1200" dirty="0" smtClean="0">
                  <a:latin typeface="Arial Unicode MS"/>
                  <a:ea typeface="Arial Unicode MS"/>
                  <a:cs typeface="Arial Unicode MS"/>
                </a:rPr>
                <a:t>-ordering in space-</a:t>
              </a:r>
              <a:r>
                <a:rPr lang="en-US" sz="1200" i="1" dirty="0" err="1" smtClean="0">
                  <a:latin typeface="Arial Unicode MS"/>
                  <a:ea typeface="Arial Unicode MS"/>
                  <a:cs typeface="Arial Unicode MS"/>
                </a:rPr>
                <a:t>Vişŋu</a:t>
              </a:r>
              <a:r>
                <a:rPr lang="en-US" sz="1200" dirty="0" smtClean="0">
                  <a:latin typeface="Arial Unicode MS"/>
                  <a:ea typeface="Arial Unicode MS"/>
                  <a:cs typeface="Arial Unicode MS"/>
                </a:rPr>
                <a:t>, (8) 7-</a:t>
              </a:r>
              <a:r>
                <a:rPr lang="en-US" sz="1200" i="1" dirty="0" smtClean="0">
                  <a:latin typeface="Arial Unicode MS"/>
                  <a:ea typeface="Arial Unicode MS"/>
                  <a:cs typeface="Arial Unicode MS"/>
                </a:rPr>
                <a:t>Ŗşi</a:t>
              </a:r>
              <a:r>
                <a:rPr lang="en-US" sz="1200" dirty="0" smtClean="0">
                  <a:latin typeface="Arial Unicode MS"/>
                  <a:ea typeface="Arial Unicode MS"/>
                  <a:cs typeface="Arial Unicode MS"/>
                </a:rPr>
                <a:t>-it is link between any 2 objects by 4 </a:t>
              </a:r>
            </a:p>
            <a:p>
              <a:r>
                <a:rPr lang="en-US" sz="1200" dirty="0" smtClean="0">
                  <a:latin typeface="Arial Unicode MS"/>
                  <a:ea typeface="Arial Unicode MS"/>
                  <a:cs typeface="Arial Unicode MS"/>
                </a:rPr>
                <a:t>basic forces, (9) 8-</a:t>
              </a:r>
              <a:r>
                <a:rPr lang="en-US" sz="1200" i="1" dirty="0" smtClean="0">
                  <a:latin typeface="Arial Unicode MS"/>
                  <a:ea typeface="Arial Unicode MS"/>
                  <a:cs typeface="Arial Unicode MS"/>
                </a:rPr>
                <a:t>Nāga</a:t>
              </a:r>
              <a:r>
                <a:rPr lang="en-US" sz="1200" dirty="0" smtClean="0">
                  <a:latin typeface="Arial Unicode MS"/>
                  <a:ea typeface="Arial Unicode MS"/>
                  <a:cs typeface="Arial Unicode MS"/>
                </a:rPr>
                <a:t>-It is limiting an object in curved surface. (10) 9-</a:t>
              </a:r>
              <a:r>
                <a:rPr lang="en-US" sz="1200" i="1" dirty="0" smtClean="0">
                  <a:latin typeface="Arial Unicode MS"/>
                  <a:ea typeface="Arial Unicode MS"/>
                  <a:cs typeface="Arial Unicode MS"/>
                </a:rPr>
                <a:t>Randhra</a:t>
              </a:r>
              <a:r>
                <a:rPr lang="en-US" sz="1200" dirty="0" smtClean="0">
                  <a:latin typeface="Arial Unicode MS"/>
                  <a:ea typeface="Arial Unicode MS"/>
                  <a:cs typeface="Arial Unicode MS"/>
                </a:rPr>
                <a:t>-Deficit of any matter </a:t>
              </a:r>
            </a:p>
            <a:p>
              <a:r>
                <a:rPr lang="en-US" sz="1200" dirty="0" smtClean="0">
                  <a:latin typeface="Arial Unicode MS"/>
                  <a:ea typeface="Arial Unicode MS"/>
                  <a:cs typeface="Arial Unicode MS"/>
                </a:rPr>
                <a:t>or energy at a place is cause of change.</a:t>
              </a:r>
            </a:p>
            <a:p>
              <a:r>
                <a:rPr lang="en-US" sz="1200" dirty="0" smtClean="0">
                  <a:latin typeface="Arial Unicode MS"/>
                  <a:ea typeface="Arial Unicode MS"/>
                  <a:cs typeface="Arial Unicode MS"/>
                </a:rPr>
                <a:t>For different purposes, 5 to 10 dimensions are sufficient, so there are 6 </a:t>
              </a:r>
              <a:r>
                <a:rPr lang="en-US" sz="1200" i="1" dirty="0" err="1" smtClean="0">
                  <a:latin typeface="Arial Unicode MS"/>
                  <a:ea typeface="Arial Unicode MS"/>
                  <a:cs typeface="Arial Unicode MS"/>
                </a:rPr>
                <a:t>Darśana</a:t>
              </a:r>
              <a:r>
                <a:rPr lang="en-US" sz="1200" dirty="0" smtClean="0">
                  <a:latin typeface="Arial Unicode MS"/>
                  <a:ea typeface="Arial Unicode MS"/>
                  <a:cs typeface="Arial Unicode MS"/>
                </a:rPr>
                <a:t> (Philosophy) and </a:t>
              </a:r>
            </a:p>
            <a:p>
              <a:r>
                <a:rPr lang="en-US" sz="1200" dirty="0" smtClean="0">
                  <a:latin typeface="Arial Unicode MS"/>
                  <a:ea typeface="Arial Unicode MS"/>
                  <a:cs typeface="Arial Unicode MS"/>
                </a:rPr>
                <a:t>6 </a:t>
              </a:r>
              <a:r>
                <a:rPr lang="en-US" sz="1200" i="1" dirty="0" err="1" smtClean="0">
                  <a:latin typeface="Arial Unicode MS"/>
                  <a:ea typeface="Arial Unicode MS"/>
                  <a:cs typeface="Arial Unicode MS"/>
                </a:rPr>
                <a:t>Darśa-Vāk</a:t>
              </a:r>
              <a:r>
                <a:rPr lang="en-US" sz="1200" dirty="0" smtClean="0">
                  <a:latin typeface="Arial Unicode MS"/>
                  <a:ea typeface="Arial Unicode MS"/>
                  <a:cs typeface="Arial Unicode MS"/>
                </a:rPr>
                <a:t> (scripts). Mechanical world described by Physics is 5 dimensional in the sense that 5 basic </a:t>
              </a:r>
            </a:p>
            <a:p>
              <a:r>
                <a:rPr lang="en-US" sz="1200" dirty="0" smtClean="0">
                  <a:latin typeface="Arial Unicode MS"/>
                  <a:ea typeface="Arial Unicode MS"/>
                  <a:cs typeface="Arial Unicode MS"/>
                </a:rPr>
                <a:t>units are needed for measurement (5 </a:t>
              </a:r>
              <a:r>
                <a:rPr lang="en-US" sz="1200" i="1" dirty="0" err="1" smtClean="0">
                  <a:latin typeface="Arial Unicode MS"/>
                  <a:ea typeface="Arial Unicode MS"/>
                  <a:cs typeface="Arial Unicode MS"/>
                </a:rPr>
                <a:t>Mā</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chhandas</a:t>
              </a:r>
              <a:r>
                <a:rPr lang="en-US" sz="1200" dirty="0" smtClean="0">
                  <a:latin typeface="Arial Unicode MS"/>
                  <a:ea typeface="Arial Unicode MS"/>
                  <a:cs typeface="Arial Unicode MS"/>
                </a:rPr>
                <a:t>). Next are 6 levels of consciousness. It is called </a:t>
              </a:r>
            </a:p>
            <a:p>
              <a:r>
                <a:rPr lang="en-US" sz="1200" i="1" dirty="0" err="1" smtClean="0">
                  <a:latin typeface="Arial Unicode MS"/>
                  <a:ea typeface="Arial Unicode MS"/>
                  <a:cs typeface="Arial Unicode MS"/>
                </a:rPr>
                <a:t>Chetanā</a:t>
              </a:r>
              <a:r>
                <a:rPr lang="en-US" sz="1200" dirty="0" smtClean="0">
                  <a:latin typeface="Arial Unicode MS"/>
                  <a:ea typeface="Arial Unicode MS"/>
                  <a:cs typeface="Arial Unicode MS"/>
                </a:rPr>
                <a:t> as it does </a:t>
              </a:r>
              <a:r>
                <a:rPr lang="en-US" sz="1200" i="1" dirty="0" err="1" smtClean="0">
                  <a:latin typeface="Arial Unicode MS"/>
                  <a:ea typeface="Arial Unicode MS"/>
                  <a:cs typeface="Arial Unicode MS"/>
                </a:rPr>
                <a:t>Chayana</a:t>
              </a:r>
              <a:r>
                <a:rPr lang="en-US" sz="1200" dirty="0" smtClean="0">
                  <a:latin typeface="Arial Unicode MS"/>
                  <a:ea typeface="Arial Unicode MS"/>
                  <a:cs typeface="Arial Unicode MS"/>
                </a:rPr>
                <a:t>=ordering. Ordering in space is dimension 6, Link among them is 7, curved </a:t>
              </a:r>
            </a:p>
            <a:p>
              <a:r>
                <a:rPr lang="en-US" sz="1200" dirty="0" smtClean="0">
                  <a:latin typeface="Arial Unicode MS"/>
                  <a:ea typeface="Arial Unicode MS"/>
                  <a:cs typeface="Arial Unicode MS"/>
                </a:rPr>
                <a:t>boundary is 8, and difference of density is 9. Finally, unique original source is dimension 10. </a:t>
              </a:r>
            </a:p>
            <a:p>
              <a:r>
                <a:rPr lang="en-US" sz="1200" dirty="0" smtClean="0">
                  <a:latin typeface="Arial Unicode MS"/>
                  <a:ea typeface="Arial Unicode MS"/>
                  <a:cs typeface="Arial Unicode MS"/>
                </a:rPr>
                <a:t>6 scripts are-(1) 5x5-elements of </a:t>
              </a:r>
              <a:r>
                <a:rPr lang="en-US" sz="1200" i="1" dirty="0" err="1" smtClean="0">
                  <a:latin typeface="Arial Unicode MS"/>
                  <a:ea typeface="Arial Unicode MS"/>
                  <a:cs typeface="Arial Unicode MS"/>
                </a:rPr>
                <a:t>Sānkhya</a:t>
              </a:r>
              <a:r>
                <a:rPr lang="en-US" sz="1200" dirty="0" smtClean="0">
                  <a:latin typeface="Arial Unicode MS"/>
                  <a:ea typeface="Arial Unicode MS"/>
                  <a:cs typeface="Arial Unicode MS"/>
                </a:rPr>
                <a:t>-Roman script, </a:t>
              </a:r>
              <a:r>
                <a:rPr lang="en-US" sz="1200" i="1" dirty="0" err="1" smtClean="0">
                  <a:latin typeface="Arial Unicode MS"/>
                  <a:ea typeface="Arial Unicode MS"/>
                  <a:cs typeface="Arial Unicode MS"/>
                </a:rPr>
                <a:t>Avakahaɖā</a:t>
              </a:r>
              <a:r>
                <a:rPr lang="en-US" sz="1200" i="1" dirty="0" smtClean="0">
                  <a:latin typeface="Arial Unicode MS"/>
                  <a:ea typeface="Arial Unicode MS"/>
                  <a:cs typeface="Arial Unicode MS"/>
                </a:rPr>
                <a:t> chakra</a:t>
              </a:r>
              <a:r>
                <a:rPr lang="en-US" sz="1200" dirty="0" smtClean="0">
                  <a:latin typeface="Arial Unicode MS"/>
                  <a:ea typeface="Arial Unicode MS"/>
                  <a:cs typeface="Arial Unicode MS"/>
                </a:rPr>
                <a:t>, (2) 6x6 elements of </a:t>
              </a:r>
              <a:r>
                <a:rPr lang="en-US" sz="1200" i="1" dirty="0" err="1" smtClean="0">
                  <a:latin typeface="Arial Unicode MS"/>
                  <a:ea typeface="Arial Unicode MS"/>
                  <a:cs typeface="Arial Unicode MS"/>
                </a:rPr>
                <a:t>Śaiva</a:t>
              </a:r>
              <a:r>
                <a:rPr lang="en-US" sz="1200" dirty="0" smtClean="0">
                  <a:latin typeface="Arial Unicode MS"/>
                  <a:ea typeface="Arial Unicode MS"/>
                  <a:cs typeface="Arial Unicode MS"/>
                </a:rPr>
                <a:t>-</a:t>
              </a:r>
            </a:p>
            <a:p>
              <a:r>
                <a:rPr lang="en-US" sz="1200" dirty="0" smtClean="0">
                  <a:latin typeface="Arial Unicode MS"/>
                  <a:ea typeface="Arial Unicode MS"/>
                  <a:cs typeface="Arial Unicode MS"/>
                </a:rPr>
                <a:t>Latin, Arabic, Russian, Gurumukhi. (3) 7x7 </a:t>
              </a:r>
              <a:r>
                <a:rPr lang="en-US" sz="1200" i="1" dirty="0" err="1" smtClean="0">
                  <a:latin typeface="Arial Unicode MS"/>
                  <a:ea typeface="Arial Unicode MS"/>
                  <a:cs typeface="Arial Unicode MS"/>
                </a:rPr>
                <a:t>Maruts-Devanāgarī</a:t>
              </a:r>
              <a:r>
                <a:rPr lang="en-US" sz="1200" dirty="0" smtClean="0">
                  <a:latin typeface="Arial Unicode MS"/>
                  <a:ea typeface="Arial Unicode MS"/>
                  <a:cs typeface="Arial Unicode MS"/>
                </a:rPr>
                <a:t>, (4) 8x8-</a:t>
              </a:r>
              <a:r>
                <a:rPr lang="en-US" sz="1200" i="1" dirty="0" smtClean="0">
                  <a:latin typeface="Arial Unicode MS"/>
                  <a:ea typeface="Arial Unicode MS"/>
                  <a:cs typeface="Arial Unicode MS"/>
                </a:rPr>
                <a:t>Kalā-Brāhmī</a:t>
              </a:r>
              <a:r>
                <a:rPr lang="en-US" sz="1200" dirty="0" smtClean="0">
                  <a:latin typeface="Arial Unicode MS"/>
                  <a:ea typeface="Arial Unicode MS"/>
                  <a:cs typeface="Arial Unicode MS"/>
                </a:rPr>
                <a:t>, (5) </a:t>
              </a:r>
              <a:r>
                <a:rPr lang="en-IN" sz="1200" dirty="0" smtClean="0">
                  <a:latin typeface="Arial Unicode MS" pitchFamily="34" charset="-128"/>
                  <a:ea typeface="Arial Unicode MS" pitchFamily="34" charset="-128"/>
                  <a:cs typeface="Arial Unicode MS" pitchFamily="34" charset="-128"/>
                </a:rPr>
                <a:t> (8+9)</a:t>
              </a:r>
              <a:r>
                <a:rPr lang="en-IN" sz="1200" baseline="30000" dirty="0" smtClean="0">
                  <a:latin typeface="Arial Unicode MS" pitchFamily="34" charset="-128"/>
                  <a:ea typeface="Arial Unicode MS" pitchFamily="34" charset="-128"/>
                  <a:cs typeface="Arial Unicode MS" pitchFamily="34" charset="-128"/>
                </a:rPr>
                <a:t>2</a:t>
              </a:r>
              <a:r>
                <a:rPr lang="en-IN" sz="1200" dirty="0" smtClean="0">
                  <a:latin typeface="Arial Unicode MS" pitchFamily="34" charset="-128"/>
                  <a:ea typeface="Arial Unicode MS" pitchFamily="34" charset="-128"/>
                  <a:cs typeface="Arial Unicode MS" pitchFamily="34" charset="-128"/>
                </a:rPr>
                <a:t> letters </a:t>
              </a:r>
            </a:p>
            <a:p>
              <a:r>
                <a:rPr lang="en-IN" sz="1200" dirty="0" smtClean="0">
                  <a:latin typeface="Arial Unicode MS" pitchFamily="34" charset="-128"/>
                  <a:ea typeface="Arial Unicode MS" pitchFamily="34" charset="-128"/>
                  <a:cs typeface="Arial Unicode MS" pitchFamily="34" charset="-128"/>
                </a:rPr>
                <a:t>in </a:t>
              </a:r>
              <a:r>
                <a:rPr lang="en-IN" sz="1200" i="1" dirty="0" err="1" smtClean="0">
                  <a:latin typeface="Arial Unicode MS" pitchFamily="34" charset="-128"/>
                  <a:ea typeface="Arial Unicode MS" pitchFamily="34" charset="-128"/>
                  <a:cs typeface="Arial Unicode MS" pitchFamily="34" charset="-128"/>
                </a:rPr>
                <a:t>Vij</a:t>
              </a:r>
              <a:r>
                <a:rPr lang="en-IN" sz="1200" i="1" dirty="0" err="1" smtClean="0">
                  <a:latin typeface="Arial Unicode MS"/>
                  <a:ea typeface="Arial Unicode MS"/>
                  <a:cs typeface="Arial Unicode MS"/>
                </a:rPr>
                <a:t>ñāna-vāk</a:t>
              </a:r>
              <a:r>
                <a:rPr lang="en-IN" sz="1200" dirty="0" smtClean="0">
                  <a:latin typeface="Arial Unicode MS"/>
                  <a:ea typeface="Arial Unicode MS"/>
                  <a:cs typeface="Arial Unicode MS"/>
                </a:rPr>
                <a:t> of Vedas-36x3 vowels, 36x5 consonants and one unclassified </a:t>
              </a:r>
              <a:r>
                <a:rPr lang="hi-IN" sz="1200" dirty="0" smtClean="0">
                  <a:latin typeface="Arial Unicode MS"/>
                  <a:ea typeface="Arial Unicode MS"/>
                  <a:cs typeface="Arial Unicode MS"/>
                </a:rPr>
                <a:t>ॐ</a:t>
              </a:r>
              <a:r>
                <a:rPr lang="en-US" sz="1200" dirty="0" smtClean="0">
                  <a:latin typeface="Arial Unicode MS"/>
                  <a:ea typeface="Arial Unicode MS"/>
                  <a:cs typeface="Arial Unicode MS"/>
                </a:rPr>
                <a:t>. (6) </a:t>
              </a:r>
              <a:r>
                <a:rPr lang="en-IN" sz="1200" dirty="0" smtClean="0">
                  <a:latin typeface="Arial Unicode MS" pitchFamily="34" charset="-128"/>
                  <a:ea typeface="Arial Unicode MS" pitchFamily="34" charset="-128"/>
                  <a:cs typeface="Arial Unicode MS" pitchFamily="34" charset="-128"/>
                </a:rPr>
                <a:t>10</a:t>
              </a:r>
              <a:r>
                <a:rPr lang="en-IN" sz="1200" baseline="30000" dirty="0" smtClean="0">
                  <a:latin typeface="Arial Unicode MS" pitchFamily="34" charset="-128"/>
                  <a:ea typeface="Arial Unicode MS" pitchFamily="34" charset="-128"/>
                  <a:cs typeface="Arial Unicode MS" pitchFamily="34" charset="-128"/>
                </a:rPr>
                <a:t>3</a:t>
              </a:r>
              <a:r>
                <a:rPr lang="en-IN" sz="1200" dirty="0" smtClean="0">
                  <a:latin typeface="Arial Unicode MS" pitchFamily="34" charset="-128"/>
                  <a:ea typeface="Arial Unicode MS" pitchFamily="34" charset="-128"/>
                  <a:cs typeface="Arial Unicode MS" pitchFamily="34" charset="-128"/>
                </a:rPr>
                <a:t> to 10</a:t>
              </a:r>
              <a:r>
                <a:rPr lang="en-IN" sz="1200" baseline="30000" dirty="0" smtClean="0">
                  <a:latin typeface="Arial Unicode MS" pitchFamily="34" charset="-128"/>
                  <a:ea typeface="Arial Unicode MS" pitchFamily="34" charset="-128"/>
                  <a:cs typeface="Arial Unicode MS" pitchFamily="34" charset="-128"/>
                </a:rPr>
                <a:t>4</a:t>
              </a:r>
              <a:r>
                <a:rPr lang="en-IN" sz="1200" dirty="0" smtClean="0">
                  <a:latin typeface="Arial Unicode MS" pitchFamily="34" charset="-128"/>
                  <a:ea typeface="Arial Unicode MS" pitchFamily="34" charset="-128"/>
                  <a:cs typeface="Arial Unicode MS" pitchFamily="34" charset="-128"/>
                </a:rPr>
                <a:t> letters in</a:t>
              </a:r>
            </a:p>
            <a:p>
              <a:r>
                <a:rPr lang="en-US" sz="1200" dirty="0" smtClean="0">
                  <a:latin typeface="Arial Unicode MS" pitchFamily="34" charset="-128"/>
                  <a:ea typeface="Arial Unicode MS" pitchFamily="34" charset="-128"/>
                  <a:cs typeface="Arial Unicode MS" pitchFamily="34" charset="-128"/>
                </a:rPr>
                <a:t>Chinese beyond</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Vyoma</a:t>
              </a:r>
              <a:r>
                <a:rPr lang="en-US" sz="1200" i="1" dirty="0" smtClean="0">
                  <a:latin typeface="Arial Unicode MS" pitchFamily="34" charset="-128"/>
                  <a:ea typeface="Arial Unicode MS" pitchFamily="34" charset="-128"/>
                  <a:cs typeface="Arial Unicode MS" pitchFamily="34" charset="-128"/>
                </a:rPr>
                <a:t> </a:t>
              </a:r>
              <a:r>
                <a:rPr lang="en-US" sz="1200" dirty="0" smtClean="0">
                  <a:latin typeface="Arial Unicode MS" pitchFamily="34" charset="-128"/>
                  <a:ea typeface="Arial Unicode MS" pitchFamily="34" charset="-128"/>
                  <a:cs typeface="Arial Unicode MS" pitchFamily="34" charset="-128"/>
                </a:rPr>
                <a:t>=Tibet. These divisions of</a:t>
              </a:r>
              <a:r>
                <a:rPr lang="en-US" sz="1200" i="1" dirty="0" smtClean="0">
                  <a:latin typeface="Arial Unicode MS" pitchFamily="34" charset="-128"/>
                  <a:ea typeface="Arial Unicode MS" pitchFamily="34" charset="-128"/>
                  <a:cs typeface="Arial Unicode MS" pitchFamily="34" charset="-128"/>
                </a:rPr>
                <a:t> </a:t>
              </a:r>
              <a:r>
                <a:rPr lang="en-US" sz="1200" i="1" dirty="0" err="1" smtClean="0">
                  <a:latin typeface="Arial Unicode MS" pitchFamily="34" charset="-128"/>
                  <a:ea typeface="Arial Unicode MS" pitchFamily="34" charset="-128"/>
                  <a:cs typeface="Arial Unicode MS" pitchFamily="34" charset="-128"/>
                </a:rPr>
                <a:t>V</a:t>
              </a:r>
              <a:r>
                <a:rPr lang="en-US" sz="1200" i="1" dirty="0" err="1" smtClean="0">
                  <a:latin typeface="Arial Unicode MS"/>
                  <a:ea typeface="Arial Unicode MS"/>
                  <a:cs typeface="Arial Unicode MS"/>
                </a:rPr>
                <a:t>āk</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are indicated in </a:t>
              </a:r>
              <a:r>
                <a:rPr lang="en-US" sz="1200" i="1" dirty="0" err="1" smtClean="0">
                  <a:latin typeface="Arial Unicode MS"/>
                  <a:ea typeface="Arial Unicode MS"/>
                  <a:cs typeface="Arial Unicode MS"/>
                </a:rPr>
                <a:t>Ŗgveda</a:t>
              </a:r>
              <a:r>
                <a:rPr lang="en-US" sz="1200" dirty="0" smtClean="0">
                  <a:latin typeface="Arial Unicode MS"/>
                  <a:ea typeface="Arial Unicode MS"/>
                  <a:cs typeface="Arial Unicode MS"/>
                </a:rPr>
                <a:t> (1/164/25)-</a:t>
              </a:r>
              <a:endParaRPr lang="en-IN" sz="1200" dirty="0" smtClean="0">
                <a:latin typeface="Arial Unicode MS" pitchFamily="34" charset="-128"/>
                <a:ea typeface="Arial Unicode MS" pitchFamily="34" charset="-128"/>
                <a:cs typeface="Arial Unicode MS" pitchFamily="34" charset="-128"/>
              </a:endParaRPr>
            </a:p>
            <a:p>
              <a:r>
                <a:rPr lang="hi-IN" sz="1400" dirty="0" smtClean="0">
                  <a:latin typeface="Arial Unicode MS"/>
                  <a:ea typeface="Arial Unicode MS"/>
                  <a:cs typeface="Arial Unicode MS"/>
                </a:rPr>
                <a:t>गौरीर्मिमाय</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सलिलानि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तक्षत्येकपदी</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द्विपदी</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चतुष्पदी</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अष्टापदी</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नवपदी</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बुभूवुषी</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सहस्राक्षरा</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परमे</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व्योमन्</a:t>
              </a:r>
              <a:r>
                <a:rPr lang="en-US" sz="1400" dirty="0" smtClean="0">
                  <a:latin typeface="Arial Unicode MS"/>
                  <a:ea typeface="Arial Unicode MS"/>
                  <a:cs typeface="Arial Unicode MS"/>
                </a:rPr>
                <a:t> </a:t>
              </a:r>
              <a:r>
                <a:rPr lang="hi-IN" sz="1400" dirty="0" smtClean="0">
                  <a:latin typeface="Arial Unicode MS"/>
                  <a:ea typeface="Arial Unicode MS"/>
                  <a:cs typeface="Arial Unicode MS"/>
                </a:rPr>
                <a:t>॥</a:t>
              </a:r>
              <a:endParaRPr lang="en-IN" sz="1400" dirty="0" smtClean="0">
                <a:latin typeface="Arial Unicode MS" pitchFamily="34" charset="-128"/>
                <a:ea typeface="Arial Unicode MS" pitchFamily="34" charset="-128"/>
                <a:cs typeface="Arial Unicode MS" pitchFamily="34" charset="-128"/>
              </a:endParaRPr>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066800" y="228600"/>
            <a:ext cx="7475123" cy="5904845"/>
            <a:chOff x="1066800" y="228600"/>
            <a:chExt cx="7475123" cy="5904845"/>
          </a:xfrm>
        </p:grpSpPr>
        <p:sp>
          <p:nvSpPr>
            <p:cNvPr id="2" name="TextBox 1"/>
            <p:cNvSpPr txBox="1"/>
            <p:nvPr/>
          </p:nvSpPr>
          <p:spPr>
            <a:xfrm>
              <a:off x="3581400" y="228600"/>
              <a:ext cx="1249060" cy="307777"/>
            </a:xfrm>
            <a:prstGeom prst="rect">
              <a:avLst/>
            </a:prstGeom>
            <a:noFill/>
          </p:spPr>
          <p:txBody>
            <a:bodyPr wrap="none" rtlCol="0">
              <a:spAutoFit/>
            </a:bodyPr>
            <a:lstStyle/>
            <a:p>
              <a:r>
                <a:rPr lang="en-US" sz="1400" b="1" i="1" dirty="0" err="1" smtClean="0">
                  <a:latin typeface="Arial Unicode MS" pitchFamily="34" charset="-128"/>
                  <a:ea typeface="Arial Unicode MS" pitchFamily="34" charset="-128"/>
                  <a:cs typeface="Arial Unicode MS" pitchFamily="34" charset="-128"/>
                </a:rPr>
                <a:t>Yaj</a:t>
              </a:r>
              <a:r>
                <a:rPr lang="en-US" sz="1400" b="1" i="1" dirty="0" err="1" smtClean="0">
                  <a:latin typeface="Arial Unicode MS"/>
                  <a:ea typeface="Arial Unicode MS"/>
                  <a:cs typeface="Arial Unicode MS"/>
                </a:rPr>
                <a:t>ña</a:t>
              </a:r>
              <a:r>
                <a:rPr lang="en-US" sz="1400" b="1" i="1" dirty="0" smtClean="0">
                  <a:latin typeface="Arial Unicode MS"/>
                  <a:ea typeface="Arial Unicode MS"/>
                  <a:cs typeface="Arial Unicode MS"/>
                </a:rPr>
                <a:t> </a:t>
              </a:r>
              <a:r>
                <a:rPr lang="en-US" sz="1400" b="1" dirty="0" smtClean="0">
                  <a:latin typeface="Arial Unicode MS"/>
                  <a:ea typeface="Arial Unicode MS"/>
                  <a:cs typeface="Arial Unicode MS"/>
                </a:rPr>
                <a:t>Theory</a:t>
              </a:r>
              <a:endParaRPr lang="en-IN" sz="1400" b="1"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1066800" y="685800"/>
              <a:ext cx="7475123" cy="5447645"/>
            </a:xfrm>
            <a:prstGeom prst="rect">
              <a:avLst/>
            </a:prstGeom>
            <a:noFill/>
          </p:spPr>
          <p:txBody>
            <a:bodyPr wrap="none" rtlCol="0">
              <a:spAutoFit/>
            </a:bodyPr>
            <a:lstStyle/>
            <a:p>
              <a:r>
                <a:rPr lang="en-US" sz="1200" i="1" dirty="0" err="1" smtClean="0">
                  <a:latin typeface="Arial Unicode MS" pitchFamily="34" charset="-128"/>
                  <a:ea typeface="Arial Unicode MS" pitchFamily="34" charset="-128"/>
                  <a:cs typeface="Arial Unicode MS" pitchFamily="34" charset="-128"/>
                </a:rPr>
                <a:t>Yaj</a:t>
              </a:r>
              <a:r>
                <a:rPr lang="en-US" sz="1200" i="1" dirty="0" err="1" smtClean="0">
                  <a:latin typeface="Arial Unicode MS"/>
                  <a:ea typeface="Arial Unicode MS"/>
                  <a:cs typeface="Arial Unicode MS"/>
                </a:rPr>
                <a:t>ña</a:t>
              </a:r>
              <a:r>
                <a:rPr lang="en-US" sz="1200" dirty="0" smtClean="0">
                  <a:latin typeface="Arial Unicode MS"/>
                  <a:ea typeface="Arial Unicode MS"/>
                  <a:cs typeface="Arial Unicode MS"/>
                </a:rPr>
                <a:t> in space is creation of 5 levels of world-(1) </a:t>
              </a:r>
              <a:r>
                <a:rPr lang="en-US" sz="1200" i="1" dirty="0" err="1" smtClean="0">
                  <a:latin typeface="Arial Unicode MS"/>
                  <a:ea typeface="Arial Unicode MS"/>
                  <a:cs typeface="Arial Unicode MS"/>
                </a:rPr>
                <a:t>Svāyambhuva</a:t>
              </a:r>
              <a:r>
                <a:rPr lang="en-US" sz="1200" dirty="0" smtClean="0">
                  <a:latin typeface="Arial Unicode MS"/>
                  <a:ea typeface="Arial Unicode MS"/>
                  <a:cs typeface="Arial Unicode MS"/>
                </a:rPr>
                <a:t> (=Self created, Universe), (2) </a:t>
              </a:r>
              <a:r>
                <a:rPr lang="en-US" sz="1200" i="1" dirty="0" err="1" smtClean="0">
                  <a:latin typeface="Arial Unicode MS"/>
                  <a:ea typeface="Arial Unicode MS"/>
                  <a:cs typeface="Arial Unicode MS"/>
                </a:rPr>
                <a:t>Parameşţhī</a:t>
              </a:r>
              <a:r>
                <a:rPr lang="en-US" sz="1200" dirty="0" smtClean="0">
                  <a:latin typeface="Arial Unicode MS"/>
                  <a:ea typeface="Arial Unicode MS"/>
                  <a:cs typeface="Arial Unicode MS"/>
                </a:rPr>
                <a:t> </a:t>
              </a:r>
            </a:p>
            <a:p>
              <a:r>
                <a:rPr lang="en-US" sz="1200" dirty="0" smtClean="0">
                  <a:latin typeface="Arial Unicode MS"/>
                  <a:ea typeface="Arial Unicode MS"/>
                  <a:cs typeface="Arial Unicode MS"/>
                </a:rPr>
                <a:t>(=Largest brick, Galaxy), (3) </a:t>
              </a:r>
              <a:r>
                <a:rPr lang="en-US" sz="1200" i="1" dirty="0" err="1" smtClean="0">
                  <a:latin typeface="Arial Unicode MS"/>
                  <a:ea typeface="Arial Unicode MS"/>
                  <a:cs typeface="Arial Unicode MS"/>
                </a:rPr>
                <a:t>Saura</a:t>
              </a:r>
              <a:r>
                <a:rPr lang="en-US" sz="1200" dirty="0" smtClean="0">
                  <a:latin typeface="Arial Unicode MS"/>
                  <a:ea typeface="Arial Unicode MS"/>
                  <a:cs typeface="Arial Unicode MS"/>
                </a:rPr>
                <a:t> (Solar system), (4) </a:t>
              </a:r>
              <a:r>
                <a:rPr lang="en-US" sz="1200" i="1" dirty="0" err="1" smtClean="0">
                  <a:latin typeface="Arial Unicode MS"/>
                  <a:ea typeface="Arial Unicode MS"/>
                  <a:cs typeface="Arial Unicode MS"/>
                </a:rPr>
                <a:t>Chāndra</a:t>
              </a:r>
              <a:r>
                <a:rPr lang="en-US" sz="1200" dirty="0" smtClean="0">
                  <a:latin typeface="Arial Unicode MS"/>
                  <a:ea typeface="Arial Unicode MS"/>
                  <a:cs typeface="Arial Unicode MS"/>
                </a:rPr>
                <a:t> (Sphere containing moon orbit), (5) </a:t>
              </a:r>
              <a:r>
                <a:rPr lang="en-US" sz="1200" i="1" dirty="0" smtClean="0">
                  <a:latin typeface="Arial Unicode MS"/>
                  <a:ea typeface="Arial Unicode MS"/>
                  <a:cs typeface="Arial Unicode MS"/>
                </a:rPr>
                <a:t>P</a:t>
              </a:r>
              <a:r>
                <a:rPr lang="lv-LV" sz="1200" i="1" dirty="0" smtClean="0">
                  <a:latin typeface="Arial Unicode MS"/>
                  <a:ea typeface="Arial Unicode MS"/>
                  <a:cs typeface="Arial Unicode MS"/>
                </a:rPr>
                <a:t>ŗ</a:t>
              </a:r>
              <a:r>
                <a:rPr lang="en-US" sz="1200" i="1" dirty="0" err="1" smtClean="0">
                  <a:latin typeface="Arial Unicode MS"/>
                  <a:ea typeface="Arial Unicode MS"/>
                  <a:cs typeface="Arial Unicode MS"/>
                </a:rPr>
                <a:t>thiv</a:t>
              </a:r>
              <a:r>
                <a:rPr lang="lv-LV" sz="1200" i="1" dirty="0" smtClean="0">
                  <a:latin typeface="Arial Unicode MS"/>
                  <a:ea typeface="Arial Unicode MS"/>
                  <a:cs typeface="Arial Unicode MS"/>
                </a:rPr>
                <a:t>ī</a:t>
              </a:r>
              <a:endParaRPr lang="en-US" sz="1200" i="1" dirty="0" smtClean="0">
                <a:latin typeface="Arial Unicode MS"/>
                <a:ea typeface="Arial Unicode MS"/>
                <a:cs typeface="Arial Unicode MS"/>
              </a:endParaRPr>
            </a:p>
            <a:p>
              <a:r>
                <a:rPr lang="en-US" sz="1200" dirty="0" smtClean="0">
                  <a:latin typeface="Arial Unicode MS"/>
                  <a:ea typeface="Arial Unicode MS"/>
                  <a:cs typeface="Arial Unicode MS"/>
                </a:rPr>
                <a:t>(Earth planet). This chain of creation is reverse tree (</a:t>
              </a:r>
              <a:r>
                <a:rPr lang="en-US" sz="1200" i="1" dirty="0" err="1" smtClean="0">
                  <a:latin typeface="Arial Unicode MS"/>
                  <a:ea typeface="Arial Unicode MS"/>
                  <a:cs typeface="Arial Unicode MS"/>
                </a:rPr>
                <a:t>Gītā</a:t>
              </a:r>
              <a:r>
                <a:rPr lang="en-US" sz="1200" dirty="0" smtClean="0">
                  <a:latin typeface="Arial Unicode MS"/>
                  <a:ea typeface="Arial Unicode MS"/>
                  <a:cs typeface="Arial Unicode MS"/>
                </a:rPr>
                <a:t> 15/1) . This chain remains constant called </a:t>
              </a:r>
              <a:r>
                <a:rPr lang="en-US" sz="1200" i="1" dirty="0" err="1" smtClean="0">
                  <a:latin typeface="Arial Unicode MS"/>
                  <a:ea typeface="Arial Unicode MS"/>
                  <a:cs typeface="Arial Unicode MS"/>
                </a:rPr>
                <a:t>Avyaya</a:t>
              </a:r>
              <a:endParaRPr lang="en-US" sz="1200" i="1" dirty="0" smtClean="0">
                <a:latin typeface="Arial Unicode MS"/>
                <a:ea typeface="Arial Unicode MS"/>
                <a:cs typeface="Arial Unicode MS"/>
              </a:endParaRPr>
            </a:p>
            <a:p>
              <a:r>
                <a:rPr lang="en-US" sz="1200" i="1" dirty="0" err="1" smtClean="0">
                  <a:latin typeface="Arial Unicode MS"/>
                  <a:ea typeface="Arial Unicode MS"/>
                  <a:cs typeface="Arial Unicode MS"/>
                </a:rPr>
                <a:t>Aśvattha</a:t>
              </a:r>
              <a:r>
                <a:rPr lang="en-US" sz="1200" dirty="0" smtClean="0">
                  <a:latin typeface="Arial Unicode MS"/>
                  <a:ea typeface="Arial Unicode MS"/>
                  <a:cs typeface="Arial Unicode MS"/>
                </a:rPr>
                <a:t> or </a:t>
              </a:r>
              <a:r>
                <a:rPr lang="en-US" sz="1200" i="1" dirty="0" err="1" smtClean="0">
                  <a:latin typeface="Arial Unicode MS"/>
                  <a:ea typeface="Arial Unicode MS"/>
                  <a:cs typeface="Arial Unicode MS"/>
                </a:rPr>
                <a:t>Avyaya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Puruşa</a:t>
              </a:r>
              <a:r>
                <a:rPr lang="en-US" sz="1200" dirty="0" smtClean="0">
                  <a:latin typeface="Arial Unicode MS"/>
                  <a:ea typeface="Arial Unicode MS"/>
                  <a:cs typeface="Arial Unicode MS"/>
                </a:rPr>
                <a:t>. Individual structures are enclosed in a boundary and are always decaying.</a:t>
              </a:r>
            </a:p>
            <a:p>
              <a:r>
                <a:rPr lang="en-US" sz="1200" dirty="0" smtClean="0">
                  <a:latin typeface="Arial Unicode MS"/>
                  <a:ea typeface="Arial Unicode MS"/>
                  <a:cs typeface="Arial Unicode MS"/>
                </a:rPr>
                <a:t>They are </a:t>
              </a:r>
              <a:r>
                <a:rPr lang="en-US" sz="1200" i="1" dirty="0" err="1" smtClean="0">
                  <a:latin typeface="Arial Unicode MS"/>
                  <a:ea typeface="Arial Unicode MS"/>
                  <a:cs typeface="Arial Unicode MS"/>
                </a:rPr>
                <a:t>Kśara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Puruşa</a:t>
              </a:r>
              <a:r>
                <a:rPr lang="en-US" sz="1200" dirty="0" smtClean="0">
                  <a:latin typeface="Arial Unicode MS"/>
                  <a:ea typeface="Arial Unicode MS"/>
                  <a:cs typeface="Arial Unicode MS"/>
                </a:rPr>
                <a:t>. Despite decay they have same hidden identity (</a:t>
              </a:r>
              <a:r>
                <a:rPr lang="en-US" sz="1200" i="1" dirty="0" err="1" smtClean="0">
                  <a:latin typeface="Arial Unicode MS"/>
                  <a:ea typeface="Arial Unicode MS"/>
                  <a:cs typeface="Arial Unicode MS"/>
                </a:rPr>
                <a:t>Kūţastha</a:t>
              </a:r>
              <a:r>
                <a:rPr lang="en-US" sz="1200" dirty="0" smtClean="0">
                  <a:latin typeface="Arial Unicode MS"/>
                  <a:ea typeface="Arial Unicode MS"/>
                  <a:cs typeface="Arial Unicode MS"/>
                </a:rPr>
                <a:t>) and function till they </a:t>
              </a:r>
            </a:p>
            <a:p>
              <a:r>
                <a:rPr lang="en-US" sz="1200" dirty="0" smtClean="0">
                  <a:latin typeface="Arial Unicode MS"/>
                  <a:ea typeface="Arial Unicode MS"/>
                  <a:cs typeface="Arial Unicode MS"/>
                </a:rPr>
                <a:t>remain-it is </a:t>
              </a:r>
              <a:r>
                <a:rPr lang="en-US" sz="1200" i="1" dirty="0" err="1" smtClean="0">
                  <a:latin typeface="Arial Unicode MS"/>
                  <a:ea typeface="Arial Unicode MS"/>
                  <a:cs typeface="Arial Unicode MS"/>
                </a:rPr>
                <a:t>Akśara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Puruşa</a:t>
              </a:r>
              <a:r>
                <a:rPr lang="en-US" sz="1200" dirty="0" smtClean="0">
                  <a:latin typeface="Arial Unicode MS"/>
                  <a:ea typeface="Arial Unicode MS"/>
                  <a:cs typeface="Arial Unicode MS"/>
                </a:rPr>
                <a:t>. Formless homogeneous source is </a:t>
              </a:r>
              <a:r>
                <a:rPr lang="en-US" sz="1200" i="1" dirty="0" err="1" smtClean="0">
                  <a:latin typeface="Arial Unicode MS"/>
                  <a:ea typeface="Arial Unicode MS"/>
                  <a:cs typeface="Arial Unicode MS"/>
                </a:rPr>
                <a:t>Parātpara</a:t>
              </a:r>
              <a:r>
                <a:rPr lang="en-US" sz="1200" dirty="0" smtClean="0">
                  <a:latin typeface="Arial Unicode MS"/>
                  <a:ea typeface="Arial Unicode MS"/>
                  <a:cs typeface="Arial Unicode MS"/>
                </a:rPr>
                <a:t>.</a:t>
              </a:r>
            </a:p>
            <a:p>
              <a:r>
                <a:rPr lang="en-US" sz="1200" dirty="0" smtClean="0">
                  <a:latin typeface="Arial Unicode MS" pitchFamily="34" charset="-128"/>
                  <a:ea typeface="Arial Unicode MS" pitchFamily="34" charset="-128"/>
                  <a:cs typeface="Arial Unicode MS" pitchFamily="34" charset="-128"/>
                </a:rPr>
                <a:t>As there are 5 levels of creation in space, there are 5 daily rituals and active </a:t>
              </a:r>
              <a:r>
                <a:rPr lang="en-US" sz="1200" i="1" dirty="0" smtClean="0">
                  <a:latin typeface="Arial Unicode MS" pitchFamily="34" charset="-128"/>
                  <a:ea typeface="Arial Unicode MS" pitchFamily="34" charset="-128"/>
                  <a:cs typeface="Arial Unicode MS" pitchFamily="34" charset="-128"/>
                </a:rPr>
                <a:t>Brahma</a:t>
              </a:r>
              <a:r>
                <a:rPr lang="en-US" sz="1200" dirty="0" smtClean="0">
                  <a:latin typeface="Arial Unicode MS" pitchFamily="34" charset="-128"/>
                  <a:ea typeface="Arial Unicode MS" pitchFamily="34" charset="-128"/>
                  <a:cs typeface="Arial Unicode MS" pitchFamily="34" charset="-128"/>
                </a:rPr>
                <a:t> (</a:t>
              </a:r>
              <a:r>
                <a:rPr lang="en-US" sz="1200" i="1" dirty="0" smtClean="0">
                  <a:latin typeface="Arial Unicode MS" pitchFamily="34" charset="-128"/>
                  <a:ea typeface="Arial Unicode MS" pitchFamily="34" charset="-128"/>
                  <a:cs typeface="Arial Unicode MS" pitchFamily="34" charset="-128"/>
                </a:rPr>
                <a:t>Ka</a:t>
              </a:r>
              <a:r>
                <a:rPr lang="en-US" sz="1200" dirty="0" smtClean="0">
                  <a:latin typeface="Arial Unicode MS" pitchFamily="34" charset="-128"/>
                  <a:ea typeface="Arial Unicode MS" pitchFamily="34" charset="-128"/>
                  <a:cs typeface="Arial Unicode MS" pitchFamily="34" charset="-128"/>
                </a:rPr>
                <a:t>) has 5 forms </a:t>
              </a:r>
            </a:p>
            <a:p>
              <a:r>
                <a:rPr lang="en-US" sz="1200" dirty="0" smtClean="0">
                  <a:latin typeface="Arial Unicode MS" pitchFamily="34" charset="-128"/>
                  <a:ea typeface="Arial Unicode MS" pitchFamily="34" charset="-128"/>
                  <a:cs typeface="Arial Unicode MS" pitchFamily="34" charset="-128"/>
                </a:rPr>
                <a:t>symbolized by 5 </a:t>
              </a:r>
              <a:r>
                <a:rPr lang="en-US" sz="1200" i="1" dirty="0" err="1" smtClean="0">
                  <a:latin typeface="Arial Unicode MS" pitchFamily="34" charset="-128"/>
                  <a:ea typeface="Arial Unicode MS" pitchFamily="34" charset="-128"/>
                  <a:cs typeface="Arial Unicode MS" pitchFamily="34" charset="-128"/>
                </a:rPr>
                <a:t>Kak</a:t>
              </a:r>
              <a:r>
                <a:rPr lang="en-US" sz="1200" i="1" dirty="0" err="1" smtClean="0">
                  <a:latin typeface="Arial Unicode MS"/>
                  <a:ea typeface="Arial Unicode MS"/>
                  <a:cs typeface="Arial Unicode MS"/>
                </a:rPr>
                <a:t>āras</a:t>
              </a:r>
              <a:r>
                <a:rPr lang="en-US" sz="1200" dirty="0" smtClean="0">
                  <a:latin typeface="Arial Unicode MS"/>
                  <a:ea typeface="Arial Unicode MS"/>
                  <a:cs typeface="Arial Unicode MS"/>
                </a:rPr>
                <a:t> in Sikhism. </a:t>
              </a:r>
              <a:r>
                <a:rPr lang="en-US" sz="1200" i="1" dirty="0" err="1" smtClean="0">
                  <a:latin typeface="Arial Unicode MS"/>
                  <a:ea typeface="Arial Unicode MS"/>
                  <a:cs typeface="Arial Unicode MS"/>
                </a:rPr>
                <a:t>Rudra-yāmala</a:t>
              </a:r>
              <a:r>
                <a:rPr lang="en-US" sz="1200" dirty="0" smtClean="0">
                  <a:latin typeface="Arial Unicode MS"/>
                  <a:ea typeface="Arial Unicode MS"/>
                  <a:cs typeface="Arial Unicode MS"/>
                </a:rPr>
                <a:t> gives 5 daily rituals, same as 5 daily </a:t>
              </a:r>
              <a:r>
                <a:rPr lang="en-US" sz="1200" i="1" dirty="0" err="1" smtClean="0">
                  <a:latin typeface="Arial Unicode MS"/>
                  <a:ea typeface="Arial Unicode MS"/>
                  <a:cs typeface="Arial Unicode MS"/>
                </a:rPr>
                <a:t>namāja</a:t>
              </a:r>
              <a:r>
                <a:rPr lang="en-US" sz="1200" dirty="0" smtClean="0">
                  <a:latin typeface="Arial Unicode MS"/>
                  <a:ea typeface="Arial Unicode MS"/>
                  <a:cs typeface="Arial Unicode MS"/>
                </a:rPr>
                <a:t> in Islam.</a:t>
              </a:r>
            </a:p>
            <a:p>
              <a:r>
                <a:rPr lang="en-US" sz="1200" dirty="0" smtClean="0">
                  <a:latin typeface="Arial Unicode MS" pitchFamily="34" charset="-128"/>
                  <a:ea typeface="Arial Unicode MS" pitchFamily="34" charset="-128"/>
                  <a:cs typeface="Arial Unicode MS" pitchFamily="34" charset="-128"/>
                </a:rPr>
                <a:t>There are 5 </a:t>
              </a:r>
              <a:r>
                <a:rPr lang="en-US" sz="1200" i="1" dirty="0" err="1" smtClean="0">
                  <a:latin typeface="Arial Unicode MS" pitchFamily="34" charset="-128"/>
                  <a:ea typeface="Arial Unicode MS" pitchFamily="34" charset="-128"/>
                  <a:cs typeface="Arial Unicode MS" pitchFamily="34" charset="-128"/>
                </a:rPr>
                <a:t>mah</a:t>
              </a:r>
              <a:r>
                <a:rPr lang="en-US" sz="1200" i="1" dirty="0" err="1" smtClean="0">
                  <a:latin typeface="Arial Unicode MS"/>
                  <a:ea typeface="Arial Unicode MS"/>
                  <a:cs typeface="Arial Unicode MS"/>
                </a:rPr>
                <a:t>ā-yajña</a:t>
              </a:r>
              <a:r>
                <a:rPr lang="en-US" sz="1200" dirty="0" smtClean="0">
                  <a:latin typeface="Arial Unicode MS"/>
                  <a:ea typeface="Arial Unicode MS"/>
                  <a:cs typeface="Arial Unicode MS"/>
                </a:rPr>
                <a:t> (</a:t>
              </a:r>
              <a:r>
                <a:rPr lang="en-US" sz="1200" i="1" dirty="0" err="1" smtClean="0">
                  <a:latin typeface="Arial Unicode MS"/>
                  <a:ea typeface="Arial Unicode MS"/>
                  <a:cs typeface="Arial Unicode MS"/>
                </a:rPr>
                <a:t>Manusm</a:t>
              </a:r>
              <a:r>
                <a:rPr lang="lv-LV" sz="1200" i="1" dirty="0" smtClean="0">
                  <a:latin typeface="Arial Unicode MS"/>
                  <a:ea typeface="Arial Unicode MS"/>
                  <a:cs typeface="Arial Unicode MS"/>
                </a:rPr>
                <a:t>ŗ</a:t>
              </a:r>
              <a:r>
                <a:rPr lang="en-US" sz="1200" i="1" dirty="0" err="1" smtClean="0">
                  <a:latin typeface="Arial Unicode MS"/>
                  <a:ea typeface="Arial Unicode MS"/>
                  <a:cs typeface="Arial Unicode MS"/>
                </a:rPr>
                <a:t>ti</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3/70) in daily routine-1.</a:t>
              </a:r>
              <a:r>
                <a:rPr lang="en-US" sz="1200" i="1" dirty="0" smtClean="0">
                  <a:latin typeface="Arial Unicode MS"/>
                  <a:ea typeface="Arial Unicode MS"/>
                  <a:cs typeface="Arial Unicode MS"/>
                </a:rPr>
                <a:t>Brahma-yajña</a:t>
              </a:r>
              <a:r>
                <a:rPr lang="en-US" sz="1200" dirty="0" smtClean="0">
                  <a:latin typeface="Arial Unicode MS"/>
                  <a:ea typeface="Arial Unicode MS"/>
                  <a:cs typeface="Arial Unicode MS"/>
                </a:rPr>
                <a:t> = study, 2. </a:t>
              </a:r>
              <a:r>
                <a:rPr lang="en-US" sz="1200" i="1" dirty="0" smtClean="0">
                  <a:latin typeface="Arial Unicode MS"/>
                  <a:ea typeface="Arial Unicode MS"/>
                  <a:cs typeface="Arial Unicode MS"/>
                </a:rPr>
                <a:t>Pit</a:t>
              </a:r>
              <a:r>
                <a:rPr lang="lv-LV" sz="1200" i="1" dirty="0" smtClean="0">
                  <a:latin typeface="Arial Unicode MS"/>
                  <a:ea typeface="Arial Unicode MS"/>
                  <a:cs typeface="Arial Unicode MS"/>
                </a:rPr>
                <a:t>ŗ</a:t>
              </a:r>
              <a:r>
                <a:rPr lang="en-US" sz="1200" i="1" dirty="0" smtClean="0">
                  <a:latin typeface="Arial Unicode MS"/>
                  <a:ea typeface="Arial Unicode MS"/>
                  <a:cs typeface="Arial Unicode MS"/>
                </a:rPr>
                <a:t>-</a:t>
              </a:r>
              <a:r>
                <a:rPr lang="en-US" sz="1200" i="1" dirty="0" err="1" smtClean="0">
                  <a:latin typeface="Arial Unicode MS"/>
                  <a:ea typeface="Arial Unicode MS"/>
                  <a:cs typeface="Arial Unicode MS"/>
                </a:rPr>
                <a:t>yajña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=paying</a:t>
              </a:r>
            </a:p>
            <a:p>
              <a:r>
                <a:rPr lang="en-US" sz="1200" dirty="0" smtClean="0">
                  <a:latin typeface="Arial Unicode MS"/>
                  <a:ea typeface="Arial Unicode MS"/>
                  <a:cs typeface="Arial Unicode MS"/>
                </a:rPr>
                <a:t>back source (predecessors, society, surroundings), 3. </a:t>
              </a:r>
              <a:r>
                <a:rPr lang="en-US" sz="1200" dirty="0" err="1" smtClean="0">
                  <a:latin typeface="Arial Unicode MS"/>
                  <a:ea typeface="Arial Unicode MS"/>
                  <a:cs typeface="Arial Unicode MS"/>
                </a:rPr>
                <a:t>Diava-yajña</a:t>
              </a:r>
              <a:r>
                <a:rPr lang="en-US" sz="1200" dirty="0" smtClean="0">
                  <a:latin typeface="Arial Unicode MS"/>
                  <a:ea typeface="Arial Unicode MS"/>
                  <a:cs typeface="Arial Unicode MS"/>
                </a:rPr>
                <a:t>=Strengthening external and internal</a:t>
              </a:r>
            </a:p>
            <a:p>
              <a:r>
                <a:rPr lang="en-US" sz="1200" i="1" dirty="0" err="1" smtClean="0">
                  <a:latin typeface="Arial Unicode MS"/>
                  <a:ea typeface="Arial Unicode MS"/>
                  <a:cs typeface="Arial Unicode MS"/>
                </a:rPr>
                <a:t>Prāŋas</a:t>
              </a:r>
              <a:r>
                <a:rPr lang="en-US" sz="1200" dirty="0" smtClean="0">
                  <a:latin typeface="Arial Unicode MS"/>
                  <a:ea typeface="Arial Unicode MS"/>
                  <a:cs typeface="Arial Unicode MS"/>
                </a:rPr>
                <a:t> whose energy is used by us,  4. </a:t>
              </a:r>
              <a:r>
                <a:rPr lang="en-US" sz="1200" i="1" dirty="0" err="1" smtClean="0">
                  <a:latin typeface="Arial Unicode MS"/>
                  <a:ea typeface="Arial Unicode MS"/>
                  <a:cs typeface="Arial Unicode MS"/>
                </a:rPr>
                <a:t>Bhūta-yajña</a:t>
              </a:r>
              <a:r>
                <a:rPr lang="en-US" sz="1200" dirty="0" smtClean="0">
                  <a:latin typeface="Arial Unicode MS"/>
                  <a:ea typeface="Arial Unicode MS"/>
                  <a:cs typeface="Arial Unicode MS"/>
                </a:rPr>
                <a:t> = Feeding animals and others helping us, </a:t>
              </a:r>
            </a:p>
            <a:p>
              <a:r>
                <a:rPr lang="en-US" sz="1200" dirty="0" smtClean="0">
                  <a:latin typeface="Arial Unicode MS"/>
                  <a:ea typeface="Arial Unicode MS"/>
                  <a:cs typeface="Arial Unicode MS"/>
                </a:rPr>
                <a:t>5. </a:t>
              </a:r>
              <a:r>
                <a:rPr lang="en-US" sz="1200" i="1" dirty="0" smtClean="0">
                  <a:latin typeface="Arial Unicode MS"/>
                  <a:ea typeface="Arial Unicode MS"/>
                  <a:cs typeface="Arial Unicode MS"/>
                </a:rPr>
                <a:t>N</a:t>
              </a:r>
              <a:r>
                <a:rPr lang="lv-LV" sz="1200" i="1" dirty="0" smtClean="0">
                  <a:latin typeface="Arial Unicode MS"/>
                  <a:ea typeface="Arial Unicode MS"/>
                  <a:cs typeface="Arial Unicode MS"/>
                </a:rPr>
                <a:t>ŗ</a:t>
              </a:r>
              <a:r>
                <a:rPr lang="en-US" sz="1200" i="1" dirty="0" smtClean="0">
                  <a:latin typeface="Arial Unicode MS"/>
                  <a:ea typeface="Arial Unicode MS"/>
                  <a:cs typeface="Arial Unicode MS"/>
                </a:rPr>
                <a:t>-</a:t>
              </a:r>
              <a:r>
                <a:rPr lang="en-US" sz="1200" i="1" dirty="0" err="1" smtClean="0">
                  <a:latin typeface="Arial Unicode MS"/>
                  <a:ea typeface="Arial Unicode MS"/>
                  <a:cs typeface="Arial Unicode MS"/>
                </a:rPr>
                <a:t>yajña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 Serving guests etc. </a:t>
              </a:r>
            </a:p>
            <a:p>
              <a:r>
                <a:rPr lang="en-US" sz="1200" i="1" dirty="0" err="1" smtClean="0">
                  <a:latin typeface="Arial Unicode MS"/>
                  <a:ea typeface="Arial Unicode MS"/>
                  <a:cs typeface="Arial Unicode MS"/>
                </a:rPr>
                <a:t>Taittirīya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upanişad</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(1/7/1) tells that </a:t>
              </a:r>
              <a:r>
                <a:rPr lang="en-US" sz="1200" i="1" dirty="0" err="1" smtClean="0">
                  <a:latin typeface="Arial Unicode MS"/>
                  <a:ea typeface="Arial Unicode MS"/>
                  <a:cs typeface="Arial Unicode MS"/>
                </a:rPr>
                <a:t>yajña</a:t>
              </a:r>
              <a:r>
                <a:rPr lang="en-US" sz="1200" dirty="0" smtClean="0">
                  <a:latin typeface="Arial Unicode MS"/>
                  <a:ea typeface="Arial Unicode MS"/>
                  <a:cs typeface="Arial Unicode MS"/>
                </a:rPr>
                <a:t> is 5x5. </a:t>
              </a:r>
              <a:r>
                <a:rPr lang="en-US" sz="1200" i="1" dirty="0" smtClean="0">
                  <a:latin typeface="Arial Unicode MS"/>
                  <a:ea typeface="Arial Unicode MS"/>
                  <a:cs typeface="Arial Unicode MS"/>
                </a:rPr>
                <a:t>Brahma-</a:t>
              </a:r>
              <a:r>
                <a:rPr lang="en-US" sz="1200" i="1" dirty="0" err="1" smtClean="0">
                  <a:latin typeface="Arial Unicode MS"/>
                  <a:ea typeface="Arial Unicode MS"/>
                  <a:cs typeface="Arial Unicode MS"/>
                </a:rPr>
                <a:t>sūtra</a:t>
              </a:r>
              <a:r>
                <a:rPr lang="en-US" sz="1200" dirty="0" smtClean="0">
                  <a:latin typeface="Arial Unicode MS"/>
                  <a:ea typeface="Arial Unicode MS"/>
                  <a:cs typeface="Arial Unicode MS"/>
                </a:rPr>
                <a:t> calls it </a:t>
              </a:r>
              <a:r>
                <a:rPr lang="en-US" sz="1200" i="1" dirty="0" err="1" smtClean="0">
                  <a:latin typeface="Arial Unicode MS"/>
                  <a:ea typeface="Arial Unicode MS"/>
                  <a:cs typeface="Arial Unicode MS"/>
                </a:rPr>
                <a:t>Pañchī-karaŋa</a:t>
              </a:r>
              <a:r>
                <a:rPr lang="en-US" sz="1200" dirty="0" smtClean="0">
                  <a:latin typeface="Arial Unicode MS"/>
                  <a:ea typeface="Arial Unicode MS"/>
                  <a:cs typeface="Arial Unicode MS"/>
                </a:rPr>
                <a:t>. These 5x5 are-</a:t>
              </a:r>
            </a:p>
            <a:p>
              <a:pPr marL="228600" indent="-228600">
                <a:buAutoNum type="arabicPeriod"/>
              </a:pPr>
              <a:r>
                <a:rPr lang="en-US" sz="1200" i="1" dirty="0" smtClean="0">
                  <a:latin typeface="Arial Unicode MS"/>
                  <a:ea typeface="Arial Unicode MS"/>
                  <a:cs typeface="Arial Unicode MS"/>
                </a:rPr>
                <a:t>P</a:t>
              </a:r>
              <a:r>
                <a:rPr lang="lv-LV" sz="1200" i="1" dirty="0" smtClean="0">
                  <a:latin typeface="Arial Unicode MS"/>
                  <a:ea typeface="Arial Unicode MS"/>
                  <a:cs typeface="Arial Unicode MS"/>
                </a:rPr>
                <a:t>ŗ</a:t>
              </a:r>
              <a:r>
                <a:rPr lang="en-US" sz="1200" i="1" dirty="0" err="1" smtClean="0">
                  <a:latin typeface="Arial Unicode MS"/>
                  <a:ea typeface="Arial Unicode MS"/>
                  <a:cs typeface="Arial Unicode MS"/>
                </a:rPr>
                <a:t>thiv</a:t>
              </a:r>
              <a:r>
                <a:rPr lang="lv-LV" sz="1200" i="1" dirty="0" smtClean="0">
                  <a:latin typeface="Arial Unicode MS"/>
                  <a:ea typeface="Arial Unicode MS"/>
                  <a:cs typeface="Arial Unicode MS"/>
                </a:rPr>
                <a:t>ī</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antarik</a:t>
              </a:r>
              <a:r>
                <a:rPr lang="lv-LV" sz="1200" i="1" dirty="0" smtClean="0">
                  <a:latin typeface="Arial Unicode MS"/>
                  <a:ea typeface="Arial Unicode MS"/>
                  <a:cs typeface="Arial Unicode MS"/>
                </a:rPr>
                <a:t>ś</a:t>
              </a:r>
              <a:r>
                <a:rPr lang="en-US" sz="1200" i="1" dirty="0" smtClean="0">
                  <a:latin typeface="Arial Unicode MS"/>
                  <a:ea typeface="Arial Unicode MS"/>
                  <a:cs typeface="Arial Unicode MS"/>
                </a:rPr>
                <a:t>a, </a:t>
              </a:r>
              <a:r>
                <a:rPr lang="en-US" sz="1200" i="1" dirty="0" err="1" smtClean="0">
                  <a:latin typeface="Arial Unicode MS"/>
                  <a:ea typeface="Arial Unicode MS"/>
                  <a:cs typeface="Arial Unicode MS"/>
                </a:rPr>
                <a:t>dyau</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di</a:t>
              </a:r>
              <a:r>
                <a:rPr lang="lv-LV" sz="1200" i="1" dirty="0" smtClean="0">
                  <a:latin typeface="Arial Unicode MS"/>
                  <a:ea typeface="Arial Unicode MS"/>
                  <a:cs typeface="Arial Unicode MS"/>
                </a:rPr>
                <a:t>śā</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avāntara-di</a:t>
              </a:r>
              <a:r>
                <a:rPr lang="lv-LV" sz="1200" i="1" dirty="0" smtClean="0">
                  <a:latin typeface="Arial Unicode MS"/>
                  <a:ea typeface="Arial Unicode MS"/>
                  <a:cs typeface="Arial Unicode MS"/>
                </a:rPr>
                <a:t>śā</a:t>
              </a:r>
              <a:r>
                <a:rPr lang="en-US" sz="1200" dirty="0" smtClean="0">
                  <a:latin typeface="Arial Unicode MS"/>
                  <a:ea typeface="Arial Unicode MS"/>
                  <a:cs typeface="Arial Unicode MS"/>
                </a:rPr>
                <a:t>,  2. </a:t>
              </a:r>
              <a:r>
                <a:rPr lang="en-US" sz="1200" i="1" dirty="0" smtClean="0">
                  <a:latin typeface="Arial Unicode MS"/>
                  <a:ea typeface="Arial Unicode MS"/>
                  <a:cs typeface="Arial Unicode MS"/>
                </a:rPr>
                <a:t>Agni, </a:t>
              </a:r>
              <a:r>
                <a:rPr lang="en-US" sz="1200" i="1" dirty="0" err="1" smtClean="0">
                  <a:latin typeface="Arial Unicode MS"/>
                  <a:ea typeface="Arial Unicode MS"/>
                  <a:cs typeface="Arial Unicode MS"/>
                </a:rPr>
                <a:t>vāyu</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āditya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chandramā</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nakśatra</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3. </a:t>
              </a:r>
              <a:r>
                <a:rPr lang="en-US" sz="1200" i="1" dirty="0" err="1" smtClean="0">
                  <a:latin typeface="Arial Unicode MS"/>
                  <a:ea typeface="Arial Unicode MS"/>
                  <a:cs typeface="Arial Unicode MS"/>
                </a:rPr>
                <a:t>Āp</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Oşadhi</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vanaspati</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ākāśa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ātmā</a:t>
              </a:r>
              <a:r>
                <a:rPr lang="en-US" sz="1200" dirty="0" smtClean="0">
                  <a:latin typeface="Arial Unicode MS"/>
                  <a:ea typeface="Arial Unicode MS"/>
                  <a:cs typeface="Arial Unicode MS"/>
                </a:rPr>
                <a:t>, -These 3 are </a:t>
              </a:r>
              <a:r>
                <a:rPr lang="en-US" sz="1200" i="1" dirty="0" err="1" smtClean="0">
                  <a:latin typeface="Arial Unicode MS"/>
                  <a:ea typeface="Arial Unicode MS"/>
                  <a:cs typeface="Arial Unicode MS"/>
                </a:rPr>
                <a:t>Adhibhūta</a:t>
              </a:r>
              <a:r>
                <a:rPr lang="en-US" sz="1200" dirty="0" smtClean="0">
                  <a:latin typeface="Arial Unicode MS"/>
                  <a:ea typeface="Arial Unicode MS"/>
                  <a:cs typeface="Arial Unicode MS"/>
                </a:rPr>
                <a:t> group.</a:t>
              </a:r>
            </a:p>
            <a:p>
              <a:pPr marL="228600" indent="-228600"/>
              <a:r>
                <a:rPr lang="en-US" sz="1200" dirty="0" smtClean="0">
                  <a:latin typeface="Arial Unicode MS"/>
                  <a:ea typeface="Arial Unicode MS"/>
                  <a:cs typeface="Arial Unicode MS"/>
                </a:rPr>
                <a:t>3 </a:t>
              </a:r>
              <a:r>
                <a:rPr lang="en-US" sz="1200" i="1" dirty="0" err="1" smtClean="0">
                  <a:latin typeface="Arial Unicode MS"/>
                  <a:ea typeface="Arial Unicode MS"/>
                  <a:cs typeface="Arial Unicode MS"/>
                </a:rPr>
                <a:t>Adhyātma</a:t>
              </a:r>
              <a:r>
                <a:rPr lang="en-US" sz="1200" dirty="0" smtClean="0">
                  <a:latin typeface="Arial Unicode MS"/>
                  <a:ea typeface="Arial Unicode MS"/>
                  <a:cs typeface="Arial Unicode MS"/>
                </a:rPr>
                <a:t> groups are-4. </a:t>
              </a:r>
              <a:r>
                <a:rPr lang="en-US" sz="1200" i="1" dirty="0" err="1" smtClean="0">
                  <a:latin typeface="Arial Unicode MS"/>
                  <a:ea typeface="Arial Unicode MS"/>
                  <a:cs typeface="Arial Unicode MS"/>
                </a:rPr>
                <a:t>Prāŋa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vyāna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apāna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udāna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samāna</a:t>
              </a:r>
              <a:r>
                <a:rPr lang="en-US" sz="1200" dirty="0" smtClean="0">
                  <a:latin typeface="Arial Unicode MS"/>
                  <a:ea typeface="Arial Unicode MS"/>
                  <a:cs typeface="Arial Unicode MS"/>
                </a:rPr>
                <a:t>, 5. </a:t>
              </a:r>
              <a:r>
                <a:rPr lang="en-US" sz="1200" i="1" dirty="0" err="1" smtClean="0">
                  <a:latin typeface="Arial Unicode MS"/>
                  <a:ea typeface="Arial Unicode MS"/>
                  <a:cs typeface="Arial Unicode MS"/>
                </a:rPr>
                <a:t>Chakśu</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śrotra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mana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vāk</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tvak</a:t>
              </a:r>
              <a:r>
                <a:rPr lang="en-US" sz="1200" dirty="0" smtClean="0">
                  <a:latin typeface="Arial Unicode MS"/>
                  <a:ea typeface="Arial Unicode MS"/>
                  <a:cs typeface="Arial Unicode MS"/>
                </a:rPr>
                <a:t>, </a:t>
              </a:r>
            </a:p>
            <a:p>
              <a:pPr marL="228600" indent="-228600"/>
              <a:r>
                <a:rPr lang="en-US" sz="1200" dirty="0" smtClean="0">
                  <a:latin typeface="Arial Unicode MS"/>
                  <a:ea typeface="Arial Unicode MS"/>
                  <a:cs typeface="Arial Unicode MS"/>
                </a:rPr>
                <a:t>6. </a:t>
              </a:r>
              <a:r>
                <a:rPr lang="en-US" sz="1200" i="1" dirty="0" err="1" smtClean="0">
                  <a:latin typeface="Arial Unicode MS"/>
                  <a:ea typeface="Arial Unicode MS"/>
                  <a:cs typeface="Arial Unicode MS"/>
                </a:rPr>
                <a:t>Charma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mānsa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snāva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asthi</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majjā</a:t>
              </a:r>
              <a:r>
                <a:rPr lang="en-US" sz="1200" dirty="0" smtClean="0">
                  <a:latin typeface="Arial Unicode MS"/>
                  <a:ea typeface="Arial Unicode MS"/>
                  <a:cs typeface="Arial Unicode MS"/>
                </a:rPr>
                <a:t>. </a:t>
              </a:r>
            </a:p>
            <a:p>
              <a:pPr marL="228600" indent="-228600"/>
              <a:r>
                <a:rPr lang="en-US" sz="1200" dirty="0" smtClean="0">
                  <a:latin typeface="Arial Unicode MS"/>
                  <a:ea typeface="Arial Unicode MS"/>
                  <a:cs typeface="Arial Unicode MS"/>
                </a:rPr>
                <a:t>From first 3x5, second 3x5 are fulfilled.</a:t>
              </a:r>
            </a:p>
            <a:p>
              <a:pPr marL="228600" indent="-228600"/>
              <a:r>
                <a:rPr lang="en-US" sz="1200" i="1" dirty="0" err="1" smtClean="0">
                  <a:latin typeface="Arial Unicode MS"/>
                  <a:ea typeface="Arial Unicode MS"/>
                  <a:cs typeface="Arial Unicode MS"/>
                </a:rPr>
                <a:t>Aitareya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Brāhmaŋa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(1/5) indicates 5x5 classification of</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yajña</a:t>
              </a:r>
              <a:r>
                <a:rPr lang="en-US" sz="1200" i="1"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1. </a:t>
              </a:r>
              <a:r>
                <a:rPr lang="en-US" sz="1200" i="1" dirty="0" smtClean="0">
                  <a:latin typeface="Arial Unicode MS"/>
                  <a:ea typeface="Arial Unicode MS"/>
                  <a:cs typeface="Arial Unicode MS"/>
                </a:rPr>
                <a:t>Anna-pankti</a:t>
              </a:r>
              <a:r>
                <a:rPr lang="en-US" sz="1200" dirty="0" smtClean="0">
                  <a:latin typeface="Arial Unicode MS"/>
                  <a:ea typeface="Arial Unicode MS"/>
                  <a:cs typeface="Arial Unicode MS"/>
                </a:rPr>
                <a:t>-1. </a:t>
              </a:r>
              <a:r>
                <a:rPr lang="en-US" sz="1200" i="1" dirty="0" err="1" smtClean="0">
                  <a:latin typeface="Arial Unicode MS"/>
                  <a:ea typeface="Arial Unicode MS"/>
                  <a:cs typeface="Arial Unicode MS"/>
                </a:rPr>
                <a:t>Pāka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yajña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a:t>
              </a:r>
              <a:r>
                <a:rPr lang="en-US" sz="1200" i="1" dirty="0" err="1" smtClean="0">
                  <a:latin typeface="Arial Unicode MS"/>
                  <a:ea typeface="Arial Unicode MS"/>
                  <a:cs typeface="Arial Unicode MS"/>
                </a:rPr>
                <a:t>guhya</a:t>
              </a:r>
              <a:r>
                <a:rPr lang="en-US" sz="1200" dirty="0" smtClean="0">
                  <a:latin typeface="Arial Unicode MS"/>
                  <a:ea typeface="Arial Unicode MS"/>
                  <a:cs typeface="Arial Unicode MS"/>
                </a:rPr>
                <a:t>=hidden), 2.</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Işţi</a:t>
              </a:r>
              <a:r>
                <a:rPr lang="en-US" sz="1200" dirty="0" smtClean="0">
                  <a:latin typeface="Arial Unicode MS"/>
                  <a:ea typeface="Arial Unicode MS"/>
                  <a:cs typeface="Arial Unicode MS"/>
                </a:rPr>
                <a:t>, 3. </a:t>
              </a:r>
              <a:r>
                <a:rPr lang="en-US" sz="1200" i="1" dirty="0" err="1" smtClean="0">
                  <a:latin typeface="Arial Unicode MS"/>
                  <a:ea typeface="Arial Unicode MS"/>
                  <a:cs typeface="Arial Unicode MS"/>
                </a:rPr>
                <a:t>Paśu</a:t>
              </a:r>
              <a:r>
                <a:rPr lang="en-US" sz="1200" dirty="0" smtClean="0">
                  <a:latin typeface="Arial Unicode MS"/>
                  <a:ea typeface="Arial Unicode MS"/>
                  <a:cs typeface="Arial Unicode MS"/>
                </a:rPr>
                <a:t>, 4. </a:t>
              </a:r>
              <a:r>
                <a:rPr lang="en-US" sz="1200" i="1" dirty="0" smtClean="0">
                  <a:latin typeface="Arial Unicode MS"/>
                  <a:ea typeface="Arial Unicode MS"/>
                  <a:cs typeface="Arial Unicode MS"/>
                </a:rPr>
                <a:t>Soma</a:t>
              </a:r>
              <a:r>
                <a:rPr lang="en-US" sz="1200" dirty="0" smtClean="0">
                  <a:latin typeface="Arial Unicode MS"/>
                  <a:ea typeface="Arial Unicode MS"/>
                  <a:cs typeface="Arial Unicode MS"/>
                </a:rPr>
                <a:t> (2-4 are </a:t>
              </a:r>
              <a:r>
                <a:rPr lang="en-US" sz="1200" i="1" dirty="0" err="1" smtClean="0">
                  <a:latin typeface="Arial Unicode MS"/>
                  <a:ea typeface="Arial Unicode MS"/>
                  <a:cs typeface="Arial Unicode MS"/>
                </a:rPr>
                <a:t>Vitāna</a:t>
              </a:r>
              <a:r>
                <a:rPr lang="en-US" sz="1200" dirty="0" smtClean="0">
                  <a:latin typeface="Arial Unicode MS"/>
                  <a:ea typeface="Arial Unicode MS"/>
                  <a:cs typeface="Arial Unicode MS"/>
                </a:rPr>
                <a:t>=spread, </a:t>
              </a:r>
              <a:r>
                <a:rPr lang="en-US" sz="1200" i="1" dirty="0" err="1" smtClean="0">
                  <a:latin typeface="Arial Unicode MS"/>
                  <a:ea typeface="Arial Unicode MS"/>
                  <a:cs typeface="Arial Unicode MS"/>
                </a:rPr>
                <a:t>sutyā</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    5. </a:t>
              </a:r>
              <a:r>
                <a:rPr lang="en-US" sz="1200" i="1" dirty="0" smtClean="0">
                  <a:latin typeface="Arial Unicode MS"/>
                  <a:ea typeface="Arial Unicode MS"/>
                  <a:cs typeface="Arial Unicode MS"/>
                </a:rPr>
                <a:t>Agni-</a:t>
              </a:r>
              <a:r>
                <a:rPr lang="en-US" sz="1200" i="1" dirty="0" err="1" smtClean="0">
                  <a:latin typeface="Arial Unicode MS"/>
                  <a:ea typeface="Arial Unicode MS"/>
                  <a:cs typeface="Arial Unicode MS"/>
                </a:rPr>
                <a:t>Chayana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yajña</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or </a:t>
              </a:r>
              <a:r>
                <a:rPr lang="en-US" sz="1200" i="1" dirty="0" err="1" smtClean="0">
                  <a:latin typeface="Arial Unicode MS"/>
                  <a:ea typeface="Arial Unicode MS"/>
                  <a:cs typeface="Arial Unicode MS"/>
                </a:rPr>
                <a:t>Chityā</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2. </a:t>
              </a:r>
              <a:r>
                <a:rPr lang="en-US" sz="1200" i="1" dirty="0" smtClean="0">
                  <a:latin typeface="Arial Unicode MS"/>
                  <a:ea typeface="Arial Unicode MS"/>
                  <a:cs typeface="Arial Unicode MS"/>
                </a:rPr>
                <a:t>Haviş-pankti</a:t>
              </a:r>
              <a:r>
                <a:rPr lang="en-US" sz="1200" dirty="0" smtClean="0">
                  <a:latin typeface="Arial Unicode MS"/>
                  <a:ea typeface="Arial Unicode MS"/>
                  <a:cs typeface="Arial Unicode MS"/>
                </a:rPr>
                <a:t>-1. </a:t>
              </a:r>
              <a:r>
                <a:rPr lang="en-US" sz="1200" i="1" dirty="0" err="1" smtClean="0">
                  <a:latin typeface="Arial Unicode MS"/>
                  <a:ea typeface="Arial Unicode MS"/>
                  <a:cs typeface="Arial Unicode MS"/>
                </a:rPr>
                <a:t>Dhāna</a:t>
              </a:r>
              <a:r>
                <a:rPr lang="en-US" sz="1200" dirty="0" smtClean="0">
                  <a:latin typeface="Arial Unicode MS"/>
                  <a:ea typeface="Arial Unicode MS"/>
                  <a:cs typeface="Arial Unicode MS"/>
                </a:rPr>
                <a:t>, 2. </a:t>
              </a:r>
              <a:r>
                <a:rPr lang="en-US" sz="1200" i="1" dirty="0" err="1" smtClean="0">
                  <a:latin typeface="Arial Unicode MS"/>
                  <a:ea typeface="Arial Unicode MS"/>
                  <a:cs typeface="Arial Unicode MS"/>
                </a:rPr>
                <a:t>Karambha</a:t>
              </a:r>
              <a:r>
                <a:rPr lang="en-US" sz="1200" dirty="0" smtClean="0">
                  <a:latin typeface="Arial Unicode MS"/>
                  <a:ea typeface="Arial Unicode MS"/>
                  <a:cs typeface="Arial Unicode MS"/>
                </a:rPr>
                <a:t>, 3. </a:t>
              </a:r>
              <a:r>
                <a:rPr lang="en-US" sz="1200" i="1" dirty="0" err="1" smtClean="0">
                  <a:latin typeface="Arial Unicode MS"/>
                  <a:ea typeface="Arial Unicode MS"/>
                  <a:cs typeface="Arial Unicode MS"/>
                </a:rPr>
                <a:t>Parivāpa</a:t>
              </a:r>
              <a:r>
                <a:rPr lang="en-US" sz="1200" dirty="0" smtClean="0">
                  <a:latin typeface="Arial Unicode MS"/>
                  <a:ea typeface="Arial Unicode MS"/>
                  <a:cs typeface="Arial Unicode MS"/>
                </a:rPr>
                <a:t>, 4. </a:t>
              </a:r>
              <a:r>
                <a:rPr lang="en-US" sz="1200" i="1" dirty="0" err="1" smtClean="0">
                  <a:latin typeface="Arial Unicode MS"/>
                  <a:ea typeface="Arial Unicode MS"/>
                  <a:cs typeface="Arial Unicode MS"/>
                </a:rPr>
                <a:t>Puroɖāśa</a:t>
              </a:r>
              <a:r>
                <a:rPr lang="en-US" sz="1200" dirty="0" smtClean="0">
                  <a:latin typeface="Arial Unicode MS"/>
                  <a:ea typeface="Arial Unicode MS"/>
                  <a:cs typeface="Arial Unicode MS"/>
                </a:rPr>
                <a:t>, 5. </a:t>
              </a:r>
              <a:r>
                <a:rPr lang="en-US" sz="1200" i="1" dirty="0" err="1" smtClean="0">
                  <a:latin typeface="Arial Unicode MS"/>
                  <a:ea typeface="Arial Unicode MS"/>
                  <a:cs typeface="Arial Unicode MS"/>
                </a:rPr>
                <a:t>Payasya</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3. </a:t>
              </a:r>
              <a:r>
                <a:rPr lang="en-US" sz="1200" i="1" dirty="0" smtClean="0">
                  <a:latin typeface="Arial Unicode MS"/>
                  <a:ea typeface="Arial Unicode MS"/>
                  <a:cs typeface="Arial Unicode MS"/>
                </a:rPr>
                <a:t>Akśara-pankti</a:t>
              </a:r>
              <a:r>
                <a:rPr lang="en-US" sz="1200" dirty="0" smtClean="0">
                  <a:latin typeface="Arial Unicode MS"/>
                  <a:ea typeface="Arial Unicode MS"/>
                  <a:cs typeface="Arial Unicode MS"/>
                </a:rPr>
                <a:t>-1. Su=</a:t>
              </a:r>
              <a:r>
                <a:rPr lang="en-US" sz="1200" dirty="0" err="1" smtClean="0">
                  <a:latin typeface="Arial Unicode MS"/>
                  <a:ea typeface="Arial Unicode MS"/>
                  <a:cs typeface="Arial Unicode MS"/>
                </a:rPr>
                <a:t>ānanda</a:t>
              </a:r>
              <a:r>
                <a:rPr lang="en-US" sz="1200" dirty="0" smtClean="0">
                  <a:latin typeface="Arial Unicode MS"/>
                  <a:ea typeface="Arial Unicode MS"/>
                  <a:cs typeface="Arial Unicode MS"/>
                </a:rPr>
                <a:t>, 2. Mat=</a:t>
              </a:r>
              <a:r>
                <a:rPr lang="en-US" sz="1200" dirty="0" err="1" smtClean="0">
                  <a:latin typeface="Arial Unicode MS"/>
                  <a:ea typeface="Arial Unicode MS"/>
                  <a:cs typeface="Arial Unicode MS"/>
                </a:rPr>
                <a:t>mana</a:t>
              </a:r>
              <a:r>
                <a:rPr lang="en-US" sz="1200" dirty="0" smtClean="0">
                  <a:latin typeface="Arial Unicode MS"/>
                  <a:ea typeface="Arial Unicode MS"/>
                  <a:cs typeface="Arial Unicode MS"/>
                </a:rPr>
                <a:t>, 3.</a:t>
              </a:r>
              <a:r>
                <a:rPr lang="en-US" sz="1200" i="1" dirty="0" smtClean="0">
                  <a:latin typeface="Arial Unicode MS"/>
                  <a:ea typeface="Arial Unicode MS"/>
                  <a:cs typeface="Arial Unicode MS"/>
                </a:rPr>
                <a:t> Pat = </a:t>
              </a:r>
              <a:r>
                <a:rPr lang="en-US" sz="1200" i="1" dirty="0" err="1" smtClean="0">
                  <a:latin typeface="Arial Unicode MS"/>
                  <a:ea typeface="Arial Unicode MS"/>
                  <a:cs typeface="Arial Unicode MS"/>
                </a:rPr>
                <a:t>Vijñāna</a:t>
              </a:r>
              <a:r>
                <a:rPr lang="en-US" sz="1200" dirty="0" smtClean="0">
                  <a:latin typeface="Arial Unicode MS"/>
                  <a:ea typeface="Arial Unicode MS"/>
                  <a:cs typeface="Arial Unicode MS"/>
                </a:rPr>
                <a:t>, 4. </a:t>
              </a:r>
              <a:r>
                <a:rPr lang="en-US" sz="1200" i="1" dirty="0" err="1" smtClean="0">
                  <a:latin typeface="Arial Unicode MS"/>
                  <a:ea typeface="Arial Unicode MS"/>
                  <a:cs typeface="Arial Unicode MS"/>
                </a:rPr>
                <a:t>Vak</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Vāk</a:t>
              </a:r>
              <a:r>
                <a:rPr lang="en-US" sz="1200" dirty="0" smtClean="0">
                  <a:latin typeface="Arial Unicode MS"/>
                  <a:ea typeface="Arial Unicode MS"/>
                  <a:cs typeface="Arial Unicode MS"/>
                </a:rPr>
                <a:t>, 5. </a:t>
              </a:r>
              <a:r>
                <a:rPr lang="en-US" sz="1200" i="1" dirty="0" smtClean="0">
                  <a:latin typeface="Arial Unicode MS"/>
                  <a:ea typeface="Arial Unicode MS"/>
                  <a:cs typeface="Arial Unicode MS"/>
                </a:rPr>
                <a:t>De</a:t>
              </a:r>
              <a:r>
                <a:rPr lang="en-US" sz="1200" dirty="0" smtClean="0">
                  <a:latin typeface="Arial Unicode MS"/>
                  <a:ea typeface="Arial Unicode MS"/>
                  <a:cs typeface="Arial Unicode MS"/>
                </a:rPr>
                <a:t> =</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Prāŋa</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4. </a:t>
              </a:r>
              <a:r>
                <a:rPr lang="en-US" sz="1200" i="1" dirty="0" err="1" smtClean="0">
                  <a:latin typeface="Arial Unicode MS"/>
                  <a:ea typeface="Arial Unicode MS"/>
                  <a:cs typeface="Arial Unicode MS"/>
                </a:rPr>
                <a:t>Narāśansa-pankti</a:t>
              </a:r>
              <a:r>
                <a:rPr lang="en-US" sz="1200" dirty="0" smtClean="0">
                  <a:latin typeface="Arial Unicode MS"/>
                  <a:ea typeface="Arial Unicode MS"/>
                  <a:cs typeface="Arial Unicode MS"/>
                </a:rPr>
                <a:t>-(use of residue product)-1. </a:t>
              </a:r>
              <a:r>
                <a:rPr lang="en-US" sz="1200" i="1" dirty="0" smtClean="0">
                  <a:latin typeface="Arial Unicode MS"/>
                  <a:ea typeface="Arial Unicode MS"/>
                  <a:cs typeface="Arial Unicode MS"/>
                </a:rPr>
                <a:t>Prātah-savana</a:t>
              </a:r>
              <a:r>
                <a:rPr lang="en-US" sz="1200" dirty="0" smtClean="0">
                  <a:latin typeface="Arial Unicode MS"/>
                  <a:ea typeface="Arial Unicode MS"/>
                  <a:cs typeface="Arial Unicode MS"/>
                </a:rPr>
                <a:t>-2 </a:t>
              </a:r>
              <a:r>
                <a:rPr lang="en-US" sz="1200" i="1" dirty="0" err="1" smtClean="0">
                  <a:latin typeface="Arial Unicode MS"/>
                  <a:ea typeface="Arial Unicode MS"/>
                  <a:cs typeface="Arial Unicode MS"/>
                </a:rPr>
                <a:t>narāśansa</a:t>
              </a:r>
              <a:r>
                <a:rPr lang="en-US" sz="1200" dirty="0" smtClean="0">
                  <a:latin typeface="Arial Unicode MS"/>
                  <a:ea typeface="Arial Unicode MS"/>
                  <a:cs typeface="Arial Unicode MS"/>
                </a:rPr>
                <a:t>, 2. </a:t>
              </a:r>
              <a:r>
                <a:rPr lang="en-US" sz="1200" i="1" dirty="0" err="1" smtClean="0">
                  <a:latin typeface="Arial Unicode MS"/>
                  <a:ea typeface="Arial Unicode MS"/>
                  <a:cs typeface="Arial Unicode MS"/>
                </a:rPr>
                <a:t>Mādhyandina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savana</a:t>
              </a:r>
              <a:r>
                <a:rPr lang="en-US" sz="1200" i="1"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    2 N, 3. </a:t>
              </a:r>
              <a:r>
                <a:rPr lang="en-US" sz="1200" i="1" dirty="0" smtClean="0">
                  <a:latin typeface="Arial Unicode MS"/>
                  <a:ea typeface="Arial Unicode MS"/>
                  <a:cs typeface="Arial Unicode MS"/>
                </a:rPr>
                <a:t>Sāyam-savana</a:t>
              </a:r>
              <a:r>
                <a:rPr lang="en-US" sz="1200" dirty="0" smtClean="0">
                  <a:latin typeface="Arial Unicode MS"/>
                  <a:ea typeface="Arial Unicode MS"/>
                  <a:cs typeface="Arial Unicode MS"/>
                </a:rPr>
                <a:t>-2N=total 5 </a:t>
              </a:r>
              <a:r>
                <a:rPr lang="en-US" sz="1200" i="1" dirty="0" err="1" smtClean="0">
                  <a:latin typeface="Arial Unicode MS"/>
                  <a:ea typeface="Arial Unicode MS"/>
                  <a:cs typeface="Arial Unicode MS"/>
                </a:rPr>
                <a:t>Narāśansa</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5. </a:t>
              </a:r>
              <a:r>
                <a:rPr lang="en-US" sz="1200" i="1" dirty="0" err="1" smtClean="0">
                  <a:latin typeface="Arial Unicode MS"/>
                  <a:ea typeface="Arial Unicode MS"/>
                  <a:cs typeface="Arial Unicode MS"/>
                </a:rPr>
                <a:t>Savana</a:t>
              </a:r>
              <a:r>
                <a:rPr lang="en-US" sz="1200" i="1" dirty="0" smtClean="0">
                  <a:latin typeface="Arial Unicode MS"/>
                  <a:ea typeface="Arial Unicode MS"/>
                  <a:cs typeface="Arial Unicode MS"/>
                </a:rPr>
                <a:t> pankti</a:t>
              </a:r>
              <a:r>
                <a:rPr lang="en-US" sz="1200" dirty="0" smtClean="0">
                  <a:latin typeface="Arial Unicode MS"/>
                  <a:ea typeface="Arial Unicode MS"/>
                  <a:cs typeface="Arial Unicode MS"/>
                </a:rPr>
                <a:t>-1. </a:t>
              </a:r>
              <a:r>
                <a:rPr lang="en-US" sz="1200" dirty="0" err="1" smtClean="0">
                  <a:latin typeface="Arial Unicode MS"/>
                  <a:ea typeface="Arial Unicode MS"/>
                  <a:cs typeface="Arial Unicode MS"/>
                </a:rPr>
                <a:t>Upavasatha</a:t>
              </a:r>
              <a:r>
                <a:rPr lang="en-US" sz="1200" dirty="0" smtClean="0">
                  <a:latin typeface="Arial Unicode MS"/>
                  <a:ea typeface="Arial Unicode MS"/>
                  <a:cs typeface="Arial Unicode MS"/>
                </a:rPr>
                <a:t> </a:t>
              </a:r>
              <a:r>
                <a:rPr lang="en-US" sz="1200" dirty="0" err="1" smtClean="0">
                  <a:latin typeface="Arial Unicode MS"/>
                  <a:ea typeface="Arial Unicode MS"/>
                  <a:cs typeface="Arial Unicode MS"/>
                </a:rPr>
                <a:t>Paśu</a:t>
              </a:r>
              <a:r>
                <a:rPr lang="en-US" sz="1200" dirty="0" smtClean="0">
                  <a:latin typeface="Arial Unicode MS"/>
                  <a:ea typeface="Arial Unicode MS"/>
                  <a:cs typeface="Arial Unicode MS"/>
                </a:rPr>
                <a:t> (</a:t>
              </a:r>
              <a:r>
                <a:rPr lang="en-US" sz="1200" i="1" dirty="0" smtClean="0">
                  <a:latin typeface="Arial Unicode MS"/>
                  <a:ea typeface="Arial Unicode MS"/>
                  <a:cs typeface="Arial Unicode MS"/>
                </a:rPr>
                <a:t>Agni-</a:t>
              </a:r>
              <a:r>
                <a:rPr lang="en-US" sz="1200" i="1" dirty="0" err="1" smtClean="0">
                  <a:latin typeface="Arial Unicode MS"/>
                  <a:ea typeface="Arial Unicode MS"/>
                  <a:cs typeface="Arial Unicode MS"/>
                </a:rPr>
                <a:t>somīya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paśu</a:t>
              </a:r>
              <a:r>
                <a:rPr lang="en-US" sz="1200" dirty="0" smtClean="0">
                  <a:latin typeface="Arial Unicode MS"/>
                  <a:ea typeface="Arial Unicode MS"/>
                  <a:cs typeface="Arial Unicode MS"/>
                </a:rPr>
                <a:t>), 2. </a:t>
              </a:r>
              <a:r>
                <a:rPr lang="en-US" sz="1200" i="1" dirty="0" err="1" smtClean="0">
                  <a:latin typeface="Arial Unicode MS"/>
                  <a:ea typeface="Arial Unicode MS"/>
                  <a:cs typeface="Arial Unicode MS"/>
                </a:rPr>
                <a:t>Prātah-savana</a:t>
              </a:r>
              <a:r>
                <a:rPr lang="en-US" sz="1200" dirty="0" smtClean="0">
                  <a:latin typeface="Arial Unicode MS"/>
                  <a:ea typeface="Arial Unicode MS"/>
                  <a:cs typeface="Arial Unicode MS"/>
                </a:rPr>
                <a:t>, 3. </a:t>
              </a:r>
              <a:r>
                <a:rPr lang="en-US" sz="1200" i="1" dirty="0" err="1" smtClean="0">
                  <a:latin typeface="Arial Unicode MS"/>
                  <a:ea typeface="Arial Unicode MS"/>
                  <a:cs typeface="Arial Unicode MS"/>
                </a:rPr>
                <a:t>Mādhyandina</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savana</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   4. </a:t>
              </a:r>
              <a:r>
                <a:rPr lang="en-US" sz="1200" i="1" dirty="0" err="1" smtClean="0">
                  <a:latin typeface="Arial Unicode MS"/>
                  <a:ea typeface="Arial Unicode MS"/>
                  <a:cs typeface="Arial Unicode MS"/>
                </a:rPr>
                <a:t>Sāyam-savana</a:t>
              </a:r>
              <a:r>
                <a:rPr lang="en-US" sz="1200" dirty="0" smtClean="0">
                  <a:latin typeface="Arial Unicode MS"/>
                  <a:ea typeface="Arial Unicode MS"/>
                  <a:cs typeface="Arial Unicode MS"/>
                </a:rPr>
                <a:t>, 5. </a:t>
              </a:r>
              <a:r>
                <a:rPr lang="en-US" sz="1200" i="1" dirty="0" err="1" smtClean="0">
                  <a:latin typeface="Arial Unicode MS"/>
                  <a:ea typeface="Arial Unicode MS"/>
                  <a:cs typeface="Arial Unicode MS"/>
                </a:rPr>
                <a:t>Anubndhyā</a:t>
              </a:r>
              <a:r>
                <a:rPr lang="en-US" sz="1200" i="1" dirty="0" smtClean="0">
                  <a:latin typeface="Arial Unicode MS"/>
                  <a:ea typeface="Arial Unicode MS"/>
                  <a:cs typeface="Arial Unicode MS"/>
                </a:rPr>
                <a:t> </a:t>
              </a:r>
              <a:r>
                <a:rPr lang="en-US" sz="1200" i="1" dirty="0" err="1" smtClean="0">
                  <a:latin typeface="Arial Unicode MS"/>
                  <a:ea typeface="Arial Unicode MS"/>
                  <a:cs typeface="Arial Unicode MS"/>
                </a:rPr>
                <a:t>Paśu</a:t>
              </a:r>
              <a:r>
                <a:rPr lang="en-US" sz="1200" i="1" dirty="0" smtClean="0">
                  <a:latin typeface="Arial Unicode MS"/>
                  <a:ea typeface="Arial Unicode MS"/>
                  <a:cs typeface="Arial Unicode MS"/>
                </a:rPr>
                <a:t> </a:t>
              </a:r>
              <a:r>
                <a:rPr lang="en-US" sz="1200" dirty="0" smtClean="0">
                  <a:latin typeface="Arial Unicode MS"/>
                  <a:ea typeface="Arial Unicode MS"/>
                  <a:cs typeface="Arial Unicode MS"/>
                </a:rPr>
                <a:t>(controlled by </a:t>
              </a:r>
              <a:r>
                <a:rPr lang="en-US" sz="1200" i="1" dirty="0" err="1" smtClean="0">
                  <a:latin typeface="Arial Unicode MS"/>
                  <a:ea typeface="Arial Unicode MS"/>
                  <a:cs typeface="Arial Unicode MS"/>
                </a:rPr>
                <a:t>Maitrā-Varuŋa</a:t>
              </a:r>
              <a:r>
                <a:rPr lang="en-US" sz="1200" dirty="0" smtClean="0">
                  <a:latin typeface="Arial Unicode MS"/>
                  <a:ea typeface="Arial Unicode MS"/>
                  <a:cs typeface="Arial Unicode MS"/>
                </a:rPr>
                <a:t>)</a:t>
              </a:r>
            </a:p>
            <a:p>
              <a:pPr marL="228600" indent="-228600"/>
              <a:r>
                <a:rPr lang="en-US" sz="1200" dirty="0" smtClean="0">
                  <a:latin typeface="Arial Unicode MS"/>
                  <a:ea typeface="Arial Unicode MS"/>
                  <a:cs typeface="Arial Unicode MS"/>
                </a:rPr>
                <a:t>These classifications are as per-1. Available materials, 2. Process of consumption, 3. Completion of </a:t>
              </a:r>
            </a:p>
            <a:p>
              <a:pPr marL="228600" indent="-228600"/>
              <a:r>
                <a:rPr lang="en-US" sz="1200" dirty="0" smtClean="0">
                  <a:latin typeface="Arial Unicode MS"/>
                  <a:ea typeface="Arial Unicode MS"/>
                  <a:cs typeface="Arial Unicode MS"/>
                </a:rPr>
                <a:t>desires, 4. Consumption of products, 5. Times of using men and materials.</a:t>
              </a:r>
              <a:endParaRPr lang="en-IN" sz="1200" dirty="0">
                <a:latin typeface="Arial Unicode MS" pitchFamily="34" charset="-128"/>
                <a:ea typeface="Arial Unicode MS" pitchFamily="34" charset="-128"/>
                <a:cs typeface="Arial Unicode MS" pitchFamily="34" charset="-128"/>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2867</TotalTime>
  <Words>25990</Words>
  <Application>Microsoft Office PowerPoint</Application>
  <PresentationFormat>On-screen Show (4:3)</PresentationFormat>
  <Paragraphs>1572</Paragraphs>
  <Slides>60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62" baseType="lpstr">
      <vt:lpstr>Office Theme</vt:lpstr>
      <vt:lpstr>Equation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vector>
  </TitlesOfParts>
  <Company>bpspa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BPSPA</dc:creator>
  <cp:lastModifiedBy>A K UPADHYAY</cp:lastModifiedBy>
  <cp:revision>374</cp:revision>
  <dcterms:created xsi:type="dcterms:W3CDTF">2009-12-18T04:30:17Z</dcterms:created>
  <dcterms:modified xsi:type="dcterms:W3CDTF">2010-02-12T01:57:20Z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